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79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824" autoAdjust="0"/>
  </p:normalViewPr>
  <p:slideViewPr>
    <p:cSldViewPr>
      <p:cViewPr varScale="1">
        <p:scale>
          <a:sx n="53" d="100"/>
          <a:sy n="53" d="100"/>
        </p:scale>
        <p:origin x="-186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A6CF7-AA8C-425A-93C6-D3D79F54A5CA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436AD-BA08-4A55-B4FD-27829FACF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73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Task: Set</a:t>
            </a:r>
            <a:r>
              <a:rPr lang="en-GB" baseline="0" dirty="0" smtClean="0"/>
              <a:t> up a spare room with tables as a bit of a maze – make sure we can move forward and right to actually get to a ‘goal’ in the far corner.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Blindfold a volunteer – and get them to the goal – how were instructions given?</a:t>
            </a:r>
          </a:p>
          <a:p>
            <a:endParaRPr lang="en-GB" baseline="0" dirty="0" smtClean="0"/>
          </a:p>
          <a:p>
            <a:r>
              <a:rPr lang="en-GB" baseline="0" dirty="0" smtClean="0"/>
              <a:t>Do again.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Do final time, but this time, only commands are from before the start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36AD-BA08-4A55-B4FD-27829FACFAD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25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Task 2. Hand out animals – ask people to think of what they would do in the situations on the next slide</a:t>
            </a:r>
          </a:p>
          <a:p>
            <a:endParaRPr lang="en-GB" dirty="0" smtClean="0"/>
          </a:p>
          <a:p>
            <a:r>
              <a:rPr lang="en-GB" dirty="0" smtClean="0"/>
              <a:t>Basking shark</a:t>
            </a:r>
          </a:p>
          <a:p>
            <a:r>
              <a:rPr lang="en-GB" dirty="0" smtClean="0"/>
              <a:t>Lion</a:t>
            </a:r>
          </a:p>
          <a:p>
            <a:r>
              <a:rPr lang="en-GB" dirty="0" smtClean="0"/>
              <a:t>Magpie</a:t>
            </a:r>
          </a:p>
          <a:p>
            <a:r>
              <a:rPr lang="en-GB" dirty="0" smtClean="0"/>
              <a:t>Snail</a:t>
            </a:r>
          </a:p>
          <a:p>
            <a:r>
              <a:rPr lang="en-GB" dirty="0" smtClean="0"/>
              <a:t>Great white shark</a:t>
            </a:r>
          </a:p>
          <a:p>
            <a:r>
              <a:rPr lang="en-GB" dirty="0" smtClean="0"/>
              <a:t>Haddock</a:t>
            </a:r>
          </a:p>
          <a:p>
            <a:r>
              <a:rPr lang="en-GB" dirty="0" smtClean="0"/>
              <a:t>Domestic dog</a:t>
            </a:r>
          </a:p>
          <a:p>
            <a:r>
              <a:rPr lang="en-GB" dirty="0" smtClean="0"/>
              <a:t>Domestic cat</a:t>
            </a:r>
          </a:p>
          <a:p>
            <a:r>
              <a:rPr lang="en-GB" dirty="0" smtClean="0"/>
              <a:t>Horse</a:t>
            </a:r>
          </a:p>
          <a:p>
            <a:r>
              <a:rPr lang="en-GB" dirty="0" smtClean="0"/>
              <a:t>Zebra</a:t>
            </a:r>
          </a:p>
          <a:p>
            <a:r>
              <a:rPr lang="en-GB" dirty="0" smtClean="0"/>
              <a:t>Clownfish</a:t>
            </a:r>
          </a:p>
          <a:p>
            <a:r>
              <a:rPr lang="en-GB" dirty="0" smtClean="0"/>
              <a:t>Sheep</a:t>
            </a:r>
          </a:p>
          <a:p>
            <a:r>
              <a:rPr lang="en-GB" dirty="0" smtClean="0"/>
              <a:t>Robin</a:t>
            </a:r>
          </a:p>
          <a:p>
            <a:r>
              <a:rPr lang="en-GB" dirty="0" smtClean="0"/>
              <a:t>Hedgehog</a:t>
            </a:r>
          </a:p>
          <a:p>
            <a:r>
              <a:rPr lang="en-GB" dirty="0" smtClean="0"/>
              <a:t>Sloth</a:t>
            </a:r>
          </a:p>
          <a:p>
            <a:r>
              <a:rPr lang="en-GB" dirty="0" smtClean="0"/>
              <a:t>Honey</a:t>
            </a:r>
            <a:r>
              <a:rPr lang="en-GB" baseline="0" dirty="0" smtClean="0"/>
              <a:t> bee</a:t>
            </a:r>
          </a:p>
          <a:p>
            <a:r>
              <a:rPr lang="en-GB" dirty="0" smtClean="0"/>
              <a:t>Owl</a:t>
            </a:r>
          </a:p>
          <a:p>
            <a:r>
              <a:rPr lang="en-GB" dirty="0" smtClean="0"/>
              <a:t>Neanderthal</a:t>
            </a:r>
          </a:p>
          <a:p>
            <a:r>
              <a:rPr lang="en-GB" dirty="0" smtClean="0"/>
              <a:t>Fiddler crab</a:t>
            </a:r>
          </a:p>
          <a:p>
            <a:r>
              <a:rPr lang="en-GB" dirty="0" smtClean="0"/>
              <a:t>Butterfly</a:t>
            </a:r>
          </a:p>
          <a:p>
            <a:r>
              <a:rPr lang="en-GB" dirty="0" smtClean="0"/>
              <a:t>Wasp</a:t>
            </a:r>
          </a:p>
          <a:p>
            <a:r>
              <a:rPr lang="en-GB" dirty="0" smtClean="0"/>
              <a:t>Squirrel</a:t>
            </a:r>
          </a:p>
          <a:p>
            <a:r>
              <a:rPr lang="en-GB" dirty="0" smtClean="0"/>
              <a:t>Brown</a:t>
            </a:r>
            <a:r>
              <a:rPr lang="en-GB" baseline="0" dirty="0" smtClean="0"/>
              <a:t> bear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36AD-BA08-4A55-B4FD-27829FACFAD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255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Task – make a flow</a:t>
            </a:r>
            <a:r>
              <a:rPr lang="en-GB" baseline="0" dirty="0" smtClean="0"/>
              <a:t> chart of kinesis in woodlice, indicating decisions which need to be made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436AD-BA08-4A55-B4FD-27829FACFAD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86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BE5-A62A-404F-8FEC-131F15E5A024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1106-E995-476B-AF9D-011B74561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0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BE5-A62A-404F-8FEC-131F15E5A024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1106-E995-476B-AF9D-011B74561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0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BE5-A62A-404F-8FEC-131F15E5A024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1106-E995-476B-AF9D-011B74561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67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BE5-A62A-404F-8FEC-131F15E5A024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1106-E995-476B-AF9D-011B74561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99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BE5-A62A-404F-8FEC-131F15E5A024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1106-E995-476B-AF9D-011B74561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5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BE5-A62A-404F-8FEC-131F15E5A024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1106-E995-476B-AF9D-011B74561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07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BE5-A62A-404F-8FEC-131F15E5A024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1106-E995-476B-AF9D-011B74561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16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BE5-A62A-404F-8FEC-131F15E5A024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1106-E995-476B-AF9D-011B74561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3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BE5-A62A-404F-8FEC-131F15E5A024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1106-E995-476B-AF9D-011B74561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4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BE5-A62A-404F-8FEC-131F15E5A024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1106-E995-476B-AF9D-011B74561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14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BE5-A62A-404F-8FEC-131F15E5A024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1106-E995-476B-AF9D-011B74561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18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6CBE5-A62A-404F-8FEC-131F15E5A024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C1106-E995-476B-AF9D-011B74561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8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gzLocTaSv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470025"/>
          </a:xfrm>
        </p:spPr>
        <p:txBody>
          <a:bodyPr/>
          <a:lstStyle/>
          <a:p>
            <a:r>
              <a:rPr lang="en-GB" dirty="0" smtClean="0"/>
              <a:t>Agent-based models</a:t>
            </a:r>
            <a:endParaRPr lang="en-GB" dirty="0"/>
          </a:p>
        </p:txBody>
      </p:sp>
      <p:pic>
        <p:nvPicPr>
          <p:cNvPr id="1026" name="Picture 2" descr="http://scidacreview.org/0802/images/abms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04864"/>
            <a:ext cx="52578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362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Foraging in basking sharks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563888" y="1844824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Feeding rate</a:t>
            </a:r>
          </a:p>
          <a:p>
            <a:pPr algn="ctr"/>
            <a:r>
              <a:rPr lang="en-GB" dirty="0" smtClean="0"/>
              <a:t>(depends on plankton)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71800" y="2708920"/>
            <a:ext cx="93610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13804" y="291565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High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743112" y="3861048"/>
            <a:ext cx="187220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Reduce plankton level in patch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907704" y="4725144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27584" y="5229200"/>
            <a:ext cx="19442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Move in tortuous pattern (turn tightly)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115616" y="1844824"/>
            <a:ext cx="0" cy="3384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15616" y="1844824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20072" y="2708920"/>
            <a:ext cx="648072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83899" y="2915652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Low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4932039" y="3581400"/>
            <a:ext cx="187220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Reduce plankton level in patch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583899" y="4445496"/>
            <a:ext cx="85990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32139" y="5405500"/>
            <a:ext cx="19442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Move in straight line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452320" y="1997224"/>
            <a:ext cx="0" cy="3384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544108" y="1997224"/>
            <a:ext cx="19082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92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flow chart should be identical for woodlice and basking sharks</a:t>
            </a:r>
          </a:p>
          <a:p>
            <a:r>
              <a:rPr lang="en-GB" dirty="0" smtClean="0"/>
              <a:t>Except, basking sharks eat food, and therefore modify their environment</a:t>
            </a:r>
          </a:p>
          <a:p>
            <a:r>
              <a:rPr lang="en-GB" dirty="0" smtClean="0"/>
              <a:t>And the environment may not be static – as plankton can grow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23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Typically in ABMs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Agents move (but not always)</a:t>
            </a:r>
          </a:p>
          <a:p>
            <a:r>
              <a:rPr lang="en-GB" dirty="0" smtClean="0"/>
              <a:t>Agents interact with their environment</a:t>
            </a:r>
          </a:p>
          <a:p>
            <a:pPr lvl="1"/>
            <a:r>
              <a:rPr lang="en-GB" dirty="0" smtClean="0"/>
              <a:t>Effecting the internal state of the agent</a:t>
            </a:r>
          </a:p>
          <a:p>
            <a:pPr lvl="1"/>
            <a:r>
              <a:rPr lang="en-GB" dirty="0" smtClean="0"/>
              <a:t>And effecting the environment</a:t>
            </a:r>
          </a:p>
          <a:p>
            <a:r>
              <a:rPr lang="en-GB" dirty="0" smtClean="0"/>
              <a:t>Agents may also interact with each other</a:t>
            </a:r>
          </a:p>
          <a:p>
            <a:pPr lvl="1"/>
            <a:r>
              <a:rPr lang="en-GB" dirty="0" smtClean="0"/>
              <a:t>Eat</a:t>
            </a:r>
          </a:p>
          <a:p>
            <a:pPr lvl="1"/>
            <a:r>
              <a:rPr lang="en-GB" dirty="0" smtClean="0"/>
              <a:t>Run away</a:t>
            </a:r>
          </a:p>
          <a:p>
            <a:pPr lvl="1"/>
            <a:r>
              <a:rPr lang="en-GB" dirty="0" smtClean="0"/>
              <a:t>Mate</a:t>
            </a:r>
          </a:p>
          <a:p>
            <a:pPr lvl="1"/>
            <a:r>
              <a:rPr lang="en-GB" dirty="0" smtClean="0">
                <a:hlinkClick r:id="rId2"/>
              </a:rPr>
              <a:t>https://www.youtube.com/watch?v=dgzLocTaSvM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04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Interactions are simple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r>
              <a:rPr lang="en-GB" dirty="0" smtClean="0"/>
              <a:t>Eat = increase agent’s energy and decrease food in immediate area</a:t>
            </a:r>
          </a:p>
          <a:p>
            <a:endParaRPr lang="en-GB" dirty="0"/>
          </a:p>
          <a:p>
            <a:r>
              <a:rPr lang="en-GB" dirty="0" smtClean="0"/>
              <a:t>But this can create complex or emergent patterns when there are lots of agents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75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2 – programming all of this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We’ll start with python – it is harder than </a:t>
            </a:r>
            <a:r>
              <a:rPr lang="en-GB" dirty="0" err="1" smtClean="0"/>
              <a:t>netlogo</a:t>
            </a:r>
            <a:r>
              <a:rPr lang="en-GB" dirty="0" smtClean="0"/>
              <a:t>, but a little more intuitive</a:t>
            </a:r>
          </a:p>
          <a:p>
            <a:endParaRPr lang="en-GB" dirty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22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Biological Realism in Models</a:t>
            </a:r>
            <a:endParaRPr lang="en-GB" dirty="0"/>
          </a:p>
        </p:txBody>
      </p:sp>
      <p:pic>
        <p:nvPicPr>
          <p:cNvPr id="1026" name="Picture 2" descr="http://artvoice.com/issues/v13n10/art_scene/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47700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10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7036"/>
            <a:ext cx="8496944" cy="6163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368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Ecological niche as a five bit array</a:t>
            </a:r>
          </a:p>
          <a:p>
            <a:pPr lvl="1"/>
            <a:r>
              <a:rPr lang="en-GB" dirty="0" smtClean="0"/>
              <a:t>00011</a:t>
            </a:r>
          </a:p>
          <a:p>
            <a:endParaRPr lang="en-GB" dirty="0"/>
          </a:p>
          <a:p>
            <a:r>
              <a:rPr lang="en-GB" dirty="0" smtClean="0"/>
              <a:t>Ensuring perception of fear is included in prey models</a:t>
            </a:r>
          </a:p>
          <a:p>
            <a:endParaRPr lang="en-GB" dirty="0"/>
          </a:p>
          <a:p>
            <a:r>
              <a:rPr lang="en-GB" dirty="0" smtClean="0"/>
              <a:t>Individual based model of </a:t>
            </a:r>
            <a:r>
              <a:rPr lang="en-GB" dirty="0" err="1" smtClean="0"/>
              <a:t>sandeels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793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Models </a:t>
            </a:r>
            <a:r>
              <a:rPr lang="en-GB" i="1" dirty="0" smtClean="0"/>
              <a:t>must</a:t>
            </a:r>
            <a:r>
              <a:rPr lang="en-GB" dirty="0" smtClean="0"/>
              <a:t> be simplifications of real life</a:t>
            </a:r>
            <a:endParaRPr lang="en-GB" dirty="0"/>
          </a:p>
        </p:txBody>
      </p:sp>
      <p:pic>
        <p:nvPicPr>
          <p:cNvPr id="3074" name="Picture 2" descr="http://blog.bradleygauthier.com/wp-content/uploads/2009/12/simplify-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62" y="1920226"/>
            <a:ext cx="561975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388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to consider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you trying to find out?</a:t>
            </a:r>
          </a:p>
          <a:p>
            <a:pPr lvl="1"/>
            <a:r>
              <a:rPr lang="en-GB" dirty="0" smtClean="0"/>
              <a:t>If exact position is important, then it makes sense to model movement as well as possible</a:t>
            </a:r>
          </a:p>
          <a:p>
            <a:pPr lvl="1"/>
            <a:r>
              <a:rPr lang="en-GB" dirty="0" smtClean="0"/>
              <a:t>If energy is important, then you need to know cost of movement, values in food, trophic efficiency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Values for disturbance</a:t>
            </a:r>
          </a:p>
          <a:p>
            <a:pPr lvl="1"/>
            <a:r>
              <a:rPr lang="en-GB" dirty="0" smtClean="0"/>
              <a:t>Ability to navigate</a:t>
            </a:r>
          </a:p>
          <a:p>
            <a:pPr lvl="1"/>
            <a:r>
              <a:rPr lang="en-GB" dirty="0" smtClean="0"/>
              <a:t>Amount of ‘local information’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42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agent-based model?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437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useful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Movement</a:t>
            </a:r>
          </a:p>
          <a:p>
            <a:pPr lvl="1"/>
            <a:r>
              <a:rPr lang="en-GB" dirty="0" smtClean="0"/>
              <a:t>Generally assumed that most mobile organisms move of a given heading and change this heading with an angle from a normal distribution – mean of 0, variance will depend how directional the movement 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454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useful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Movement</a:t>
            </a:r>
          </a:p>
          <a:p>
            <a:pPr lvl="1"/>
            <a:r>
              <a:rPr lang="en-GB" dirty="0" err="1" smtClean="0"/>
              <a:t>numpy.normal.random</a:t>
            </a:r>
            <a:r>
              <a:rPr lang="en-GB" dirty="0" smtClean="0"/>
              <a:t>(mean, SD, number)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Set an angle, then add/subtract the random change in heading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Change the angle to one of eight headings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Add to the new heading on the next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85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Diagonals, hexagons and energy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1600200"/>
            <a:ext cx="5338936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Movement of agents </a:t>
            </a:r>
          </a:p>
          <a:p>
            <a:pPr lvl="1"/>
            <a:r>
              <a:rPr lang="en-GB" dirty="0" smtClean="0"/>
              <a:t>We’ve often considered 1 of 8 directions</a:t>
            </a:r>
          </a:p>
          <a:p>
            <a:pPr lvl="1"/>
            <a:r>
              <a:rPr lang="en-GB" dirty="0" smtClean="0"/>
              <a:t>But the diagonal distance is further than non diagonals</a:t>
            </a:r>
          </a:p>
          <a:p>
            <a:pPr lvl="1"/>
            <a:r>
              <a:rPr lang="en-GB" dirty="0" smtClean="0"/>
              <a:t>Hexagonal grids have been used in the past – but don’t correspond to nice data structures</a:t>
            </a:r>
          </a:p>
          <a:p>
            <a:pPr lvl="1"/>
            <a:r>
              <a:rPr lang="en-GB" dirty="0" smtClean="0"/>
              <a:t>Could define energy of movement differently for diagonals</a:t>
            </a:r>
          </a:p>
          <a:p>
            <a:pPr lvl="1"/>
            <a:r>
              <a:rPr lang="en-GB" dirty="0" smtClean="0"/>
              <a:t>Or assume it will all average out in the end</a:t>
            </a:r>
          </a:p>
          <a:p>
            <a:pPr lvl="1"/>
            <a:endParaRPr lang="en-GB" dirty="0"/>
          </a:p>
        </p:txBody>
      </p:sp>
      <p:pic>
        <p:nvPicPr>
          <p:cNvPr id="4098" name="Picture 2" descr="https://lh6.googleusercontent.com/7FG2cgcsjdzTmNwzqkF4WV-leoYWScZbE8Whxfr5rD-bsBs-WExDXKexP0Zp5shPWahnlZuxZgz8QopA4mlTSGWI4sxbkTzghAqqoMJUrSM6GiloQhutZ7fVpoca983VO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2775059" cy="261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541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stop moving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Snails would sometimes stop in crevices and sometimes not. More likely to if the rock became drier (i.e. later in the model)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790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stop moving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Snails would sometimes stop in crevices and sometimes not. More likely to if the rock became drier (i.e. later in the model)</a:t>
            </a:r>
          </a:p>
          <a:p>
            <a:endParaRPr lang="en-GB" dirty="0"/>
          </a:p>
          <a:p>
            <a:r>
              <a:rPr lang="en-GB" dirty="0" err="1"/>
              <a:t>p</a:t>
            </a:r>
            <a:r>
              <a:rPr lang="en-GB" dirty="0" err="1" smtClean="0"/>
              <a:t>rob</a:t>
            </a:r>
            <a:r>
              <a:rPr lang="en-GB" dirty="0" smtClean="0"/>
              <a:t> = ((time/100</a:t>
            </a:r>
            <a:r>
              <a:rPr lang="en-GB" dirty="0"/>
              <a:t>)^2)/</a:t>
            </a:r>
            <a:r>
              <a:rPr lang="en-GB" dirty="0" smtClean="0"/>
              <a:t>100    </a:t>
            </a:r>
          </a:p>
          <a:p>
            <a:r>
              <a:rPr lang="en-GB" dirty="0" smtClean="0"/>
              <a:t># from a regression or similar…</a:t>
            </a:r>
          </a:p>
          <a:p>
            <a:endParaRPr lang="en-GB" dirty="0"/>
          </a:p>
          <a:p>
            <a:r>
              <a:rPr lang="en-GB" dirty="0" smtClean="0"/>
              <a:t>if </a:t>
            </a:r>
            <a:r>
              <a:rPr lang="en-GB" dirty="0" err="1" smtClean="0"/>
              <a:t>numpy.random.random</a:t>
            </a:r>
            <a:r>
              <a:rPr lang="en-GB" dirty="0" smtClean="0"/>
              <a:t> &gt; </a:t>
            </a:r>
            <a:r>
              <a:rPr lang="en-GB" dirty="0" err="1" smtClean="0"/>
              <a:t>prob</a:t>
            </a:r>
            <a:endParaRPr lang="en-GB" dirty="0" smtClean="0"/>
          </a:p>
          <a:p>
            <a:pPr lvl="1"/>
            <a:r>
              <a:rPr lang="en-GB" dirty="0" smtClean="0"/>
              <a:t>Keep moving</a:t>
            </a:r>
          </a:p>
          <a:p>
            <a:r>
              <a:rPr lang="en-GB" dirty="0" smtClean="0"/>
              <a:t>Else</a:t>
            </a:r>
          </a:p>
          <a:p>
            <a:pPr lvl="1"/>
            <a:r>
              <a:rPr lang="en-GB" dirty="0" smtClean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946051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Agents and individuals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Often the same thing</a:t>
            </a:r>
          </a:p>
          <a:p>
            <a:pPr lvl="1"/>
            <a:r>
              <a:rPr lang="en-GB" dirty="0" smtClean="0"/>
              <a:t>Normal to model all animals</a:t>
            </a:r>
          </a:p>
          <a:p>
            <a:pPr lvl="1"/>
            <a:endParaRPr lang="en-GB" dirty="0"/>
          </a:p>
          <a:p>
            <a:r>
              <a:rPr lang="en-GB" dirty="0" smtClean="0"/>
              <a:t>But does not have to be</a:t>
            </a:r>
          </a:p>
          <a:p>
            <a:pPr lvl="1"/>
            <a:r>
              <a:rPr lang="en-GB" dirty="0" smtClean="0"/>
              <a:t>Sardine run</a:t>
            </a:r>
          </a:p>
          <a:p>
            <a:pPr lvl="1"/>
            <a:r>
              <a:rPr lang="en-GB" dirty="0" smtClean="0"/>
              <a:t>Model whole population as one agent, or a few agents</a:t>
            </a:r>
          </a:p>
          <a:p>
            <a:pPr lvl="1"/>
            <a:r>
              <a:rPr lang="en-GB" dirty="0" smtClean="0"/>
              <a:t>But depends on the question – in terms of a general food resource – or in terms of ability to avoid prey?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02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Emergence and self-organisation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Common outcome of ABMs, especially with social insect models</a:t>
            </a:r>
          </a:p>
          <a:p>
            <a:r>
              <a:rPr lang="en-GB" dirty="0" smtClean="0"/>
              <a:t>Involve simple rules at the individual level</a:t>
            </a:r>
          </a:p>
          <a:p>
            <a:pPr lvl="1"/>
            <a:r>
              <a:rPr lang="en-GB" dirty="0" smtClean="0"/>
              <a:t>Follow strongest pheromone trail</a:t>
            </a:r>
          </a:p>
          <a:p>
            <a:pPr lvl="1"/>
            <a:r>
              <a:rPr lang="en-GB" dirty="0" smtClean="0"/>
              <a:t>Stay same distance from close neighbour</a:t>
            </a:r>
          </a:p>
          <a:p>
            <a:r>
              <a:rPr lang="en-GB" dirty="0" smtClean="0"/>
              <a:t>Make complex patterns at population level</a:t>
            </a:r>
          </a:p>
          <a:p>
            <a:pPr lvl="1"/>
            <a:r>
              <a:rPr lang="en-GB" dirty="0" smtClean="0"/>
              <a:t>Solve optimisation tasks</a:t>
            </a:r>
          </a:p>
          <a:p>
            <a:pPr lvl="1"/>
            <a:r>
              <a:rPr lang="en-GB" dirty="0" smtClean="0"/>
              <a:t>Create dense fish shoals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278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Parameters can be difficult to find for agent-based models</a:t>
            </a:r>
          </a:p>
          <a:p>
            <a:pPr lvl="1"/>
            <a:r>
              <a:rPr lang="en-GB" dirty="0" smtClean="0"/>
              <a:t>Partly because basic biology and behaviour are rarely published</a:t>
            </a:r>
          </a:p>
          <a:p>
            <a:r>
              <a:rPr lang="en-GB" dirty="0" smtClean="0"/>
              <a:t>Methods for finding parameters</a:t>
            </a:r>
          </a:p>
          <a:p>
            <a:pPr lvl="1"/>
            <a:r>
              <a:rPr lang="en-GB" dirty="0" smtClean="0"/>
              <a:t>Observations</a:t>
            </a:r>
          </a:p>
          <a:p>
            <a:pPr lvl="1"/>
            <a:r>
              <a:rPr lang="en-GB" dirty="0" smtClean="0"/>
              <a:t>Experiments</a:t>
            </a:r>
          </a:p>
          <a:p>
            <a:pPr lvl="1"/>
            <a:r>
              <a:rPr lang="en-GB" dirty="0" smtClean="0"/>
              <a:t>‘Optimisation’ such as ABM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7311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Sensitivity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way to find out how important a parameter is</a:t>
            </a:r>
          </a:p>
          <a:p>
            <a:r>
              <a:rPr lang="en-GB" dirty="0" smtClean="0"/>
              <a:t>Systematically adjust parameters (~ 10% is standard)</a:t>
            </a:r>
          </a:p>
          <a:p>
            <a:r>
              <a:rPr lang="en-GB" dirty="0" smtClean="0"/>
              <a:t>Look at the overall effects of the model</a:t>
            </a:r>
          </a:p>
          <a:p>
            <a:r>
              <a:rPr lang="en-GB" dirty="0" smtClean="0"/>
              <a:t>Those which have the biggest effect are the most important to know accurately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89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agent-based model?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Agent - Normally relates to an individual</a:t>
            </a:r>
          </a:p>
          <a:p>
            <a:pPr lvl="1"/>
            <a:r>
              <a:rPr lang="en-GB" dirty="0" smtClean="0"/>
              <a:t>Also known as individual-based models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Agent moves through an environment</a:t>
            </a:r>
          </a:p>
          <a:p>
            <a:endParaRPr lang="en-GB" dirty="0" smtClean="0"/>
          </a:p>
          <a:p>
            <a:r>
              <a:rPr lang="en-GB" dirty="0" smtClean="0"/>
              <a:t>May modify that environment</a:t>
            </a:r>
          </a:p>
          <a:p>
            <a:endParaRPr lang="en-GB" dirty="0" smtClean="0"/>
          </a:p>
          <a:p>
            <a:r>
              <a:rPr lang="en-GB" dirty="0" smtClean="0"/>
              <a:t>May modify its internal ‘settings’</a:t>
            </a:r>
          </a:p>
          <a:p>
            <a:endParaRPr lang="en-GB" dirty="0"/>
          </a:p>
          <a:p>
            <a:r>
              <a:rPr lang="en-GB" dirty="0" smtClean="0"/>
              <a:t>Limited knowledge of the 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9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does your animal do in the following circumstances?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Encounters another smaller agent</a:t>
            </a:r>
          </a:p>
          <a:p>
            <a:r>
              <a:rPr lang="en-GB" dirty="0" smtClean="0"/>
              <a:t>Encounters another bigger agent</a:t>
            </a:r>
            <a:endParaRPr lang="en-GB" dirty="0"/>
          </a:p>
          <a:p>
            <a:r>
              <a:rPr lang="en-GB" dirty="0" smtClean="0"/>
              <a:t>Encounters another agent of the same size</a:t>
            </a:r>
          </a:p>
          <a:p>
            <a:r>
              <a:rPr lang="en-GB" dirty="0" smtClean="0"/>
              <a:t>Is hungry</a:t>
            </a:r>
          </a:p>
          <a:p>
            <a:r>
              <a:rPr lang="en-GB" dirty="0" smtClean="0"/>
              <a:t>Weather gets cold</a:t>
            </a:r>
          </a:p>
          <a:p>
            <a:r>
              <a:rPr lang="en-GB" dirty="0" smtClean="0"/>
              <a:t>Passes a location another individual of the same species has been</a:t>
            </a:r>
          </a:p>
          <a:p>
            <a:r>
              <a:rPr lang="en-GB" dirty="0" smtClean="0"/>
              <a:t>Passes a location another individual of a different species has been</a:t>
            </a:r>
          </a:p>
          <a:p>
            <a:r>
              <a:rPr lang="en-GB" dirty="0" smtClean="0"/>
              <a:t>Is scared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98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need for decisions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‘Encounters another species of the same size’</a:t>
            </a:r>
          </a:p>
          <a:p>
            <a:pPr lvl="1"/>
            <a:r>
              <a:rPr lang="en-GB" dirty="0" smtClean="0"/>
              <a:t>Are they the same species?</a:t>
            </a:r>
          </a:p>
          <a:p>
            <a:pPr lvl="1"/>
            <a:r>
              <a:rPr lang="en-GB" dirty="0" smtClean="0"/>
              <a:t>Are they of the same sex?</a:t>
            </a:r>
          </a:p>
          <a:p>
            <a:r>
              <a:rPr lang="en-GB" dirty="0" smtClean="0"/>
              <a:t>These sort of things wold be good to know in order for the agent to behave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79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need for decisions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‘Is hungry’</a:t>
            </a:r>
          </a:p>
          <a:p>
            <a:pPr lvl="1"/>
            <a:r>
              <a:rPr lang="en-GB" dirty="0" smtClean="0"/>
              <a:t>Eat?</a:t>
            </a:r>
          </a:p>
          <a:p>
            <a:pPr lvl="1"/>
            <a:r>
              <a:rPr lang="en-GB" dirty="0" smtClean="0"/>
              <a:t>Is there food?</a:t>
            </a:r>
          </a:p>
          <a:p>
            <a:pPr lvl="1"/>
            <a:r>
              <a:rPr lang="en-GB" dirty="0" smtClean="0"/>
              <a:t>No.</a:t>
            </a:r>
          </a:p>
          <a:p>
            <a:pPr lvl="1"/>
            <a:r>
              <a:rPr lang="en-GB" dirty="0" smtClean="0"/>
              <a:t>Move</a:t>
            </a:r>
          </a:p>
          <a:p>
            <a:pPr lvl="1"/>
            <a:r>
              <a:rPr lang="en-GB" dirty="0" smtClean="0"/>
              <a:t>Is there food now?</a:t>
            </a:r>
          </a:p>
          <a:p>
            <a:pPr lvl="1"/>
            <a:r>
              <a:rPr lang="en-GB" dirty="0" smtClean="0"/>
              <a:t>Yes.</a:t>
            </a:r>
          </a:p>
          <a:p>
            <a:pPr lvl="1"/>
            <a:r>
              <a:rPr lang="en-GB" dirty="0" smtClean="0"/>
              <a:t>Eat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0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good set of assumptions for ABMs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But – not essential – if the assumptions don’t fit the modelled organism, then they can be changed</a:t>
            </a:r>
            <a:endParaRPr lang="en-GB" dirty="0"/>
          </a:p>
          <a:p>
            <a:pPr lvl="1"/>
            <a:r>
              <a:rPr lang="en-GB" dirty="0" smtClean="0"/>
              <a:t>Has some sort of internal regulation (energy, temperature, time available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Has knowledge of the </a:t>
            </a:r>
            <a:r>
              <a:rPr lang="en-GB" i="1" dirty="0" smtClean="0"/>
              <a:t>local</a:t>
            </a:r>
            <a:r>
              <a:rPr lang="en-GB" dirty="0" smtClean="0"/>
              <a:t> environment (i.e. knows what is around it), based on ‘sense’</a:t>
            </a:r>
          </a:p>
          <a:p>
            <a:pPr lvl="1"/>
            <a:r>
              <a:rPr lang="en-GB" dirty="0" smtClean="0"/>
              <a:t>Is able to make decisions which may depend on local knowledge and internal variables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98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Kinesis in woodlice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10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Kinesis in woodlice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Internal variable = water level – 100 point scale – and loses water at 5 units each </a:t>
            </a:r>
            <a:r>
              <a:rPr lang="en-GB" dirty="0" err="1" smtClean="0"/>
              <a:t>timestep</a:t>
            </a:r>
            <a:r>
              <a:rPr lang="en-GB" dirty="0" smtClean="0"/>
              <a:t> in dry conditions and gains at 1 nit per </a:t>
            </a:r>
            <a:r>
              <a:rPr lang="en-GB" dirty="0" err="1" smtClean="0"/>
              <a:t>timestep</a:t>
            </a:r>
            <a:r>
              <a:rPr lang="en-GB" dirty="0" smtClean="0"/>
              <a:t> in wet conditions </a:t>
            </a:r>
          </a:p>
          <a:p>
            <a:endParaRPr lang="en-GB" dirty="0"/>
          </a:p>
          <a:p>
            <a:r>
              <a:rPr lang="en-GB" dirty="0" smtClean="0"/>
              <a:t>External variable = desiccation – either dry or wet</a:t>
            </a:r>
          </a:p>
          <a:p>
            <a:endParaRPr lang="en-GB" dirty="0"/>
          </a:p>
          <a:p>
            <a:r>
              <a:rPr lang="en-GB" dirty="0" smtClean="0"/>
              <a:t>Behaviour – angle it can turn at – either high or 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91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1095</Words>
  <Application>Microsoft Office PowerPoint</Application>
  <PresentationFormat>On-screen Show (4:3)</PresentationFormat>
  <Paragraphs>190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Agent-based models</vt:lpstr>
      <vt:lpstr>What is an agent-based model?</vt:lpstr>
      <vt:lpstr>What is an agent-based model?</vt:lpstr>
      <vt:lpstr>What does your animal do in the following circumstances?</vt:lpstr>
      <vt:lpstr>The need for decisions</vt:lpstr>
      <vt:lpstr>The need for decisions</vt:lpstr>
      <vt:lpstr>A good set of assumptions for ABMs</vt:lpstr>
      <vt:lpstr>Kinesis in woodlice</vt:lpstr>
      <vt:lpstr>Kinesis in woodlice</vt:lpstr>
      <vt:lpstr>Foraging in basking sharks </vt:lpstr>
      <vt:lpstr>Environments</vt:lpstr>
      <vt:lpstr>Typically in ABMs</vt:lpstr>
      <vt:lpstr>Interactions are simple</vt:lpstr>
      <vt:lpstr>Part 2 – programming all of this</vt:lpstr>
      <vt:lpstr>Biological Realism in Models</vt:lpstr>
      <vt:lpstr>PowerPoint Presentation</vt:lpstr>
      <vt:lpstr>Examples</vt:lpstr>
      <vt:lpstr>Models must be simplifications of real life</vt:lpstr>
      <vt:lpstr>Things to consider</vt:lpstr>
      <vt:lpstr>Some useful things</vt:lpstr>
      <vt:lpstr>Some useful things</vt:lpstr>
      <vt:lpstr>Diagonals, hexagons and energy</vt:lpstr>
      <vt:lpstr>When to stop moving</vt:lpstr>
      <vt:lpstr>When to stop moving</vt:lpstr>
      <vt:lpstr>Agents and individuals</vt:lpstr>
      <vt:lpstr>Emergence and self-organisation</vt:lpstr>
      <vt:lpstr>Parameters</vt:lpstr>
      <vt:lpstr>Sensitivity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Agent-based models</dc:title>
  <dc:creator>Rick</dc:creator>
  <cp:lastModifiedBy>Rick</cp:lastModifiedBy>
  <cp:revision>22</cp:revision>
  <dcterms:created xsi:type="dcterms:W3CDTF">2015-12-31T15:19:28Z</dcterms:created>
  <dcterms:modified xsi:type="dcterms:W3CDTF">2016-01-20T20:49:04Z</dcterms:modified>
</cp:coreProperties>
</file>