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72" r:id="rId6"/>
    <p:sldId id="273" r:id="rId7"/>
    <p:sldId id="277" r:id="rId8"/>
    <p:sldId id="274" r:id="rId9"/>
    <p:sldId id="278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6D17-EC81-ED40-B873-DC4E19A2CCC7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4979-AD16-E148-83CA-654E0F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019"/>
            <a:ext cx="7772400" cy="2762432"/>
          </a:xfrm>
        </p:spPr>
        <p:txBody>
          <a:bodyPr/>
          <a:lstStyle/>
          <a:p>
            <a:r>
              <a:rPr lang="en-US" dirty="0" smtClean="0"/>
              <a:t>Tower of Babble?</a:t>
            </a:r>
            <a:br>
              <a:rPr lang="en-US" dirty="0" smtClean="0"/>
            </a:br>
            <a:r>
              <a:rPr lang="en-US" dirty="0" smtClean="0"/>
              <a:t>Predicting UN (in)action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</a:p>
          <a:p>
            <a:r>
              <a:rPr lang="en-US" dirty="0" smtClean="0"/>
              <a:t>DAT7</a:t>
            </a:r>
          </a:p>
          <a:p>
            <a:r>
              <a:rPr lang="en-US" dirty="0" smtClean="0"/>
              <a:t>Alex Kapitanskaya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272"/>
            <a:ext cx="8229600" cy="4525963"/>
          </a:xfrm>
        </p:spPr>
        <p:txBody>
          <a:bodyPr/>
          <a:lstStyle/>
          <a:p>
            <a:r>
              <a:rPr lang="en-US" dirty="0" smtClean="0"/>
              <a:t>Overall mean: 0.4</a:t>
            </a:r>
          </a:p>
          <a:p>
            <a:r>
              <a:rPr lang="en-US" dirty="0" smtClean="0"/>
              <a:t>Regional data: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87053"/>
              </p:ext>
            </p:extLst>
          </p:nvPr>
        </p:nvGraphicFramePr>
        <p:xfrm>
          <a:off x="1502532" y="2789043"/>
          <a:ext cx="64008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4" imgW="6400800" imgH="3060700" progId="Word.Document.12">
                  <p:embed/>
                </p:oleObj>
              </mc:Choice>
              <mc:Fallback>
                <p:oleObj name="Document" r:id="rId4" imgW="6400800" imgH="306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2532" y="2789043"/>
                        <a:ext cx="64008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Pandas data in Google Motion Chart</a:t>
            </a:r>
            <a:endParaRPr lang="en-US" dirty="0"/>
          </a:p>
        </p:txBody>
      </p:sp>
      <p:pic>
        <p:nvPicPr>
          <p:cNvPr id="4" name="Content Placeholder 3" descr="motionchartu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3" b="-5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687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/ Seaborn</a:t>
            </a:r>
            <a:endParaRPr lang="en-US" dirty="0"/>
          </a:p>
        </p:txBody>
      </p:sp>
      <p:pic>
        <p:nvPicPr>
          <p:cNvPr id="4" name="Content Placeholder 3" descr="Screen Shot 2015-08-08 at 9.07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5" r="-21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24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30 by resolution count</a:t>
            </a:r>
            <a:endParaRPr lang="en-US" dirty="0"/>
          </a:p>
        </p:txBody>
      </p:sp>
      <p:pic>
        <p:nvPicPr>
          <p:cNvPr id="4" name="Content Placeholder 3" descr="Screen Shot 2015-08-08 at 9.10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58" r="-63458"/>
          <a:stretch>
            <a:fillRect/>
          </a:stretch>
        </p:blipFill>
        <p:spPr>
          <a:xfrm>
            <a:off x="-119177" y="1283216"/>
            <a:ext cx="9928354" cy="5460212"/>
          </a:xfrm>
        </p:spPr>
      </p:pic>
      <p:sp>
        <p:nvSpPr>
          <p:cNvPr id="5" name="TextBox 4"/>
          <p:cNvSpPr txBox="1"/>
          <p:nvPr/>
        </p:nvSpPr>
        <p:spPr>
          <a:xfrm>
            <a:off x="457200" y="1505814"/>
            <a:ext cx="209544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because the SC</a:t>
            </a:r>
          </a:p>
          <a:p>
            <a:r>
              <a:rPr lang="en-US" dirty="0"/>
              <a:t>i</a:t>
            </a:r>
            <a:r>
              <a:rPr lang="en-US" dirty="0" smtClean="0"/>
              <a:t>s talking about you</a:t>
            </a:r>
          </a:p>
          <a:p>
            <a:r>
              <a:rPr lang="en-US" dirty="0"/>
              <a:t>d</a:t>
            </a:r>
            <a:r>
              <a:rPr lang="en-US" dirty="0" smtClean="0"/>
              <a:t>oesn’t mean it will</a:t>
            </a:r>
          </a:p>
          <a:p>
            <a:r>
              <a:rPr lang="en-US" dirty="0"/>
              <a:t>i</a:t>
            </a:r>
            <a:r>
              <a:rPr lang="en-US" dirty="0" smtClean="0"/>
              <a:t>ntervene…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intervention</a:t>
            </a:r>
          </a:p>
          <a:p>
            <a:r>
              <a:rPr lang="en-US" dirty="0" smtClean="0"/>
              <a:t>mean in DR Congo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intervention</a:t>
            </a:r>
          </a:p>
          <a:p>
            <a:r>
              <a:rPr lang="en-US" dirty="0" smtClean="0"/>
              <a:t>In Western Sahara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7210" y="1505814"/>
            <a:ext cx="2998356" cy="34044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95566" y="1505815"/>
            <a:ext cx="1256951" cy="17022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03943" y="1658215"/>
            <a:ext cx="1256951" cy="1702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30 by resolution </a:t>
            </a:r>
            <a:r>
              <a:rPr lang="en-US" dirty="0" smtClean="0"/>
              <a:t>count </a:t>
            </a:r>
            <a:br>
              <a:rPr lang="en-US" dirty="0" smtClean="0"/>
            </a:br>
            <a:r>
              <a:rPr lang="en-US" dirty="0" smtClean="0"/>
              <a:t>(Google Charts)</a:t>
            </a:r>
            <a:endParaRPr lang="en-US" dirty="0"/>
          </a:p>
        </p:txBody>
      </p:sp>
      <p:pic>
        <p:nvPicPr>
          <p:cNvPr id="4" name="Content Placeholder 3" descr="Screen Shot 2015-08-08 at 7.27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1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428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30 by mean</a:t>
            </a:r>
            <a:endParaRPr lang="en-US" dirty="0"/>
          </a:p>
        </p:txBody>
      </p:sp>
      <p:pic>
        <p:nvPicPr>
          <p:cNvPr id="8" name="Content Placeholder 7" descr="Screen Shot 2015-08-08 at 10.52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94" r="-65894"/>
          <a:stretch>
            <a:fillRect/>
          </a:stretch>
        </p:blipFill>
        <p:spPr>
          <a:xfrm>
            <a:off x="-285839" y="1191557"/>
            <a:ext cx="10047396" cy="5525681"/>
          </a:xfrm>
        </p:spPr>
      </p:pic>
      <p:sp>
        <p:nvSpPr>
          <p:cNvPr id="9" name="Rectangle 8"/>
          <p:cNvSpPr/>
          <p:nvPr/>
        </p:nvSpPr>
        <p:spPr>
          <a:xfrm>
            <a:off x="2566277" y="1417639"/>
            <a:ext cx="4320774" cy="1798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66277" y="3979341"/>
            <a:ext cx="4320774" cy="1798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66277" y="4851913"/>
            <a:ext cx="4320774" cy="1798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66277" y="6379186"/>
            <a:ext cx="4320774" cy="33805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9424" y="1217745"/>
            <a:ext cx="24435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Highest intervention</a:t>
            </a:r>
          </a:p>
          <a:p>
            <a:r>
              <a:rPr lang="en-US" dirty="0" smtClean="0"/>
              <a:t>mean of all in Cote </a:t>
            </a:r>
          </a:p>
          <a:p>
            <a:r>
              <a:rPr lang="en-US" dirty="0" smtClean="0"/>
              <a:t>d’Ivoire, which receives</a:t>
            </a:r>
          </a:p>
          <a:p>
            <a:r>
              <a:rPr lang="en-US" dirty="0" smtClean="0"/>
              <a:t>very little coverage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Much lower mean</a:t>
            </a:r>
          </a:p>
          <a:p>
            <a:r>
              <a:rPr lang="en-US" dirty="0"/>
              <a:t>i</a:t>
            </a:r>
            <a:r>
              <a:rPr lang="en-US" dirty="0" smtClean="0"/>
              <a:t>n Rwanda, Middle East</a:t>
            </a:r>
          </a:p>
          <a:p>
            <a:r>
              <a:rPr lang="en-US" dirty="0" smtClean="0"/>
              <a:t>- constantly in the news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66277" y="5184147"/>
            <a:ext cx="4320774" cy="1798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6277" y="5541168"/>
            <a:ext cx="4320774" cy="17983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30 by </a:t>
            </a:r>
            <a:r>
              <a:rPr lang="en-US" dirty="0" smtClean="0"/>
              <a:t>mean (Google Charts)</a:t>
            </a:r>
            <a:endParaRPr lang="en-US" dirty="0"/>
          </a:p>
        </p:txBody>
      </p:sp>
      <p:pic>
        <p:nvPicPr>
          <p:cNvPr id="4" name="Content Placeholder 3" descr="Screen Shot 2015-08-08 at 7.30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" b="55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856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/ Seaborn</a:t>
            </a:r>
            <a:endParaRPr lang="en-US" dirty="0"/>
          </a:p>
        </p:txBody>
      </p:sp>
      <p:pic>
        <p:nvPicPr>
          <p:cNvPr id="4" name="Content Placeholder 3" descr="Screen Shot 2015-08-08 at 9.20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" b="405"/>
          <a:stretch>
            <a:fillRect/>
          </a:stretch>
        </p:blipFill>
        <p:spPr/>
      </p:pic>
      <p:cxnSp>
        <p:nvCxnSpPr>
          <p:cNvPr id="6" name="Straight Connector 5"/>
          <p:cNvCxnSpPr/>
          <p:nvPr/>
        </p:nvCxnSpPr>
        <p:spPr>
          <a:xfrm>
            <a:off x="851061" y="2710465"/>
            <a:ext cx="7620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0690" y="5826845"/>
            <a:ext cx="274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0098" y="5826845"/>
            <a:ext cx="680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70356" y="5826845"/>
            <a:ext cx="10474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5300" y="2106790"/>
            <a:ext cx="35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ore interventions than soft actions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8450" y="511368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fewer interventions than soft actions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1107" y="6272042"/>
            <a:ext cx="61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Counters hypothesis of “intervention fatigue”</a:t>
            </a:r>
          </a:p>
        </p:txBody>
      </p:sp>
    </p:spTree>
    <p:extLst>
      <p:ext uri="{BB962C8B-B14F-4D97-AF65-F5344CB8AC3E}">
        <p14:creationId xmlns:p14="http://schemas.microsoft.com/office/powerpoint/2010/main" val="320283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31"/>
            <a:ext cx="8229600" cy="3545755"/>
          </a:xfrm>
        </p:spPr>
        <p:txBody>
          <a:bodyPr>
            <a:no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nteresting </a:t>
            </a:r>
            <a:r>
              <a:rPr lang="en-US" sz="2400" dirty="0"/>
              <a:t>experiment in the application of NLP and </a:t>
            </a:r>
            <a:r>
              <a:rPr lang="en-US" sz="2400" dirty="0" smtClean="0"/>
              <a:t>other methods to IR </a:t>
            </a:r>
            <a:endParaRPr lang="en-US" sz="2400" dirty="0"/>
          </a:p>
          <a:p>
            <a:r>
              <a:rPr lang="en-US" sz="2400" dirty="0" smtClean="0"/>
              <a:t>Not a lot of</a:t>
            </a:r>
            <a:r>
              <a:rPr lang="en-US" sz="2400" dirty="0" smtClean="0"/>
              <a:t> </a:t>
            </a:r>
            <a:r>
              <a:rPr lang="en-US" sz="2400" b="1" i="1" u="sng" dirty="0" smtClean="0"/>
              <a:t>useful predictive </a:t>
            </a:r>
            <a:r>
              <a:rPr lang="en-US" sz="2400" b="1" i="1" u="sng" dirty="0" smtClean="0"/>
              <a:t>power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ecision</a:t>
            </a:r>
            <a:r>
              <a:rPr lang="en-US" sz="2400" dirty="0"/>
              <a:t>-making in the Security Council </a:t>
            </a:r>
            <a:r>
              <a:rPr lang="en-US" sz="2400" dirty="0" smtClean="0"/>
              <a:t>is </a:t>
            </a:r>
            <a:r>
              <a:rPr lang="en-US" sz="2400" b="1" u="sng" dirty="0" smtClean="0"/>
              <a:t>opaque</a:t>
            </a:r>
            <a:r>
              <a:rPr lang="en-US" sz="2400" dirty="0" smtClean="0"/>
              <a:t>, fundamentally unquantifiable</a:t>
            </a:r>
          </a:p>
          <a:p>
            <a:r>
              <a:rPr lang="en-US" sz="2400" dirty="0" smtClean="0"/>
              <a:t>Unique sets </a:t>
            </a:r>
            <a:r>
              <a:rPr lang="en-US" sz="2400" dirty="0"/>
              <a:t>of considerations and constraints that also change over </a:t>
            </a:r>
            <a:r>
              <a:rPr lang="en-US" sz="2400" dirty="0" smtClean="0"/>
              <a:t>time </a:t>
            </a:r>
          </a:p>
          <a:p>
            <a:r>
              <a:rPr lang="en-US" sz="2400" dirty="0" smtClean="0"/>
              <a:t>Not like a regulator </a:t>
            </a:r>
            <a:r>
              <a:rPr lang="en-US" sz="2400" dirty="0"/>
              <a:t>that will probably </a:t>
            </a:r>
            <a:r>
              <a:rPr lang="en-US" sz="2400" dirty="0" smtClean="0"/>
              <a:t>fine </a:t>
            </a:r>
            <a:r>
              <a:rPr lang="en-US" sz="2400" dirty="0"/>
              <a:t>or shut down a business if it receives too many complaints </a:t>
            </a:r>
            <a:endParaRPr lang="en-US" sz="2400" dirty="0" smtClean="0"/>
          </a:p>
          <a:p>
            <a:r>
              <a:rPr lang="en-US" sz="2400" b="1" dirty="0" smtClean="0"/>
              <a:t>Possible expansions: </a:t>
            </a:r>
            <a:r>
              <a:rPr lang="en-US" sz="2400" dirty="0" smtClean="0"/>
              <a:t>adding </a:t>
            </a:r>
            <a:r>
              <a:rPr lang="en-US" sz="2400" dirty="0"/>
              <a:t>(subjective) </a:t>
            </a:r>
            <a:r>
              <a:rPr lang="en-US" sz="2400" dirty="0" smtClean="0"/>
              <a:t>evaluations </a:t>
            </a:r>
            <a:r>
              <a:rPr lang="en-US" sz="2400" dirty="0"/>
              <a:t>of whether </a:t>
            </a:r>
            <a:r>
              <a:rPr lang="en-US" sz="2400" dirty="0" smtClean="0"/>
              <a:t>there was a strong </a:t>
            </a:r>
            <a:r>
              <a:rPr lang="en-US" sz="2400" dirty="0"/>
              <a:t>or weak position in favor of intervention </a:t>
            </a:r>
            <a:r>
              <a:rPr lang="en-US" sz="2400" dirty="0" smtClean="0"/>
              <a:t>on the part of a P5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35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 we predict what the UN Security Council will do?</a:t>
            </a:r>
          </a:p>
        </p:txBody>
      </p:sp>
      <p:pic>
        <p:nvPicPr>
          <p:cNvPr id="6" name="Content Placeholder 5" descr="un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3" b="10153"/>
          <a:stretch>
            <a:fillRect/>
          </a:stretch>
        </p:blipFill>
        <p:spPr>
          <a:xfrm>
            <a:off x="457200" y="175732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1996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dirty="0" smtClean="0"/>
              <a:t>Building a predictive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3723"/>
          </a:xfrm>
        </p:spPr>
        <p:txBody>
          <a:bodyPr>
            <a:normAutofit/>
          </a:bodyPr>
          <a:lstStyle/>
          <a:p>
            <a:r>
              <a:rPr lang="en-US" dirty="0" smtClean="0"/>
              <a:t>Inputs: records of UN Security Council meetings </a:t>
            </a:r>
          </a:p>
          <a:p>
            <a:r>
              <a:rPr lang="en-US" dirty="0" smtClean="0"/>
              <a:t>Outcomes: UN Security Council Resolutions</a:t>
            </a:r>
          </a:p>
          <a:p>
            <a:r>
              <a:rPr lang="en-US" dirty="0" smtClean="0"/>
              <a:t>Timeframe: 1994 – 2014</a:t>
            </a:r>
          </a:p>
          <a:p>
            <a:r>
              <a:rPr lang="en-US" dirty="0" smtClean="0"/>
              <a:t>Total observations: 1,236</a:t>
            </a:r>
          </a:p>
          <a:p>
            <a:r>
              <a:rPr lang="en-US" dirty="0" smtClean="0"/>
              <a:t>Only considering matters of peace and security, not admission of new members, appointment of judges to international courts, etc.</a:t>
            </a:r>
          </a:p>
        </p:txBody>
      </p:sp>
    </p:spTree>
    <p:extLst>
      <p:ext uri="{BB962C8B-B14F-4D97-AF65-F5344CB8AC3E}">
        <p14:creationId xmlns:p14="http://schemas.microsoft.com/office/powerpoint/2010/main" val="18685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Possible outcomes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0422"/>
            <a:ext cx="3549335" cy="32838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0 – no action</a:t>
            </a:r>
          </a:p>
          <a:p>
            <a:r>
              <a:rPr lang="en-US" sz="1800" dirty="0" smtClean="0"/>
              <a:t>1 – soft measures (observers)</a:t>
            </a:r>
          </a:p>
          <a:p>
            <a:r>
              <a:rPr lang="en-US" sz="1800" dirty="0" smtClean="0"/>
              <a:t>2 – prohibitive measures (embargoes)</a:t>
            </a:r>
          </a:p>
          <a:p>
            <a:r>
              <a:rPr lang="en-US" sz="1800" dirty="0" smtClean="0"/>
              <a:t>3 – hard measures (peacekeeping missions)</a:t>
            </a:r>
          </a:p>
          <a:p>
            <a:r>
              <a:rPr lang="en-US" sz="1800" dirty="0" smtClean="0"/>
              <a:t>4 – reversal of soft measures </a:t>
            </a:r>
          </a:p>
          <a:p>
            <a:r>
              <a:rPr lang="en-US" sz="1800" dirty="0" smtClean="0"/>
              <a:t>5 – reversal of prohibitive measures</a:t>
            </a:r>
          </a:p>
          <a:p>
            <a:r>
              <a:rPr lang="en-US" sz="1800" dirty="0" smtClean="0"/>
              <a:t>6 – reversal of hard measures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415" y="1770422"/>
            <a:ext cx="3549335" cy="316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 – soft action / no action</a:t>
            </a:r>
          </a:p>
          <a:p>
            <a:r>
              <a:rPr lang="en-US" dirty="0" smtClean="0"/>
              <a:t>1 – intervention (mission, sanctions, embargoes)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010" y="1296309"/>
            <a:ext cx="35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Started with 6 categories…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8550" y="1296309"/>
            <a:ext cx="35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 and ended with 2.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52207" y="5602897"/>
            <a:ext cx="70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Not enough observations for 6 categories, many fit into more than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pic>
        <p:nvPicPr>
          <p:cNvPr id="4" name="Content Placeholder 3" descr="Screen Shot 2015-08-08 at 10.38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28" b="-23928"/>
          <a:stretch>
            <a:fillRect/>
          </a:stretch>
        </p:blipFill>
        <p:spPr>
          <a:xfrm>
            <a:off x="457200" y="150854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211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&amp; 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Feature: meeting text</a:t>
            </a:r>
          </a:p>
          <a:p>
            <a:r>
              <a:rPr lang="en-US" dirty="0" smtClean="0"/>
              <a:t>Response: category</a:t>
            </a:r>
          </a:p>
          <a:p>
            <a:r>
              <a:rPr lang="en-US" dirty="0"/>
              <a:t>n</a:t>
            </a:r>
            <a:r>
              <a:rPr lang="en-US" dirty="0" smtClean="0"/>
              <a:t>gram_range: 5</a:t>
            </a:r>
          </a:p>
          <a:p>
            <a:r>
              <a:rPr lang="en-US" dirty="0" smtClean="0"/>
              <a:t>Accuracy: 75%</a:t>
            </a:r>
          </a:p>
          <a:p>
            <a:r>
              <a:rPr lang="en-US" dirty="0" smtClean="0"/>
              <a:t>AUC: 0.82</a:t>
            </a:r>
          </a:p>
          <a:p>
            <a:r>
              <a:rPr lang="en-US" dirty="0" smtClean="0"/>
              <a:t>More FN than FP </a:t>
            </a:r>
            <a:r>
              <a:rPr lang="en-US" dirty="0" smtClean="0">
                <a:sym typeface="Wingdings"/>
              </a:rPr>
              <a:t> higher specificity, lower sensitivity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509"/>
            <a:ext cx="8229600" cy="1143000"/>
          </a:xfrm>
        </p:spPr>
        <p:txBody>
          <a:bodyPr/>
          <a:lstStyle/>
          <a:p>
            <a:r>
              <a:rPr lang="en-US" dirty="0" smtClean="0"/>
              <a:t>Naïve Bayes &amp; 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informative features:</a:t>
            </a:r>
          </a:p>
          <a:p>
            <a:endParaRPr lang="en-US" dirty="0"/>
          </a:p>
        </p:txBody>
      </p:sp>
      <p:pic>
        <p:nvPicPr>
          <p:cNvPr id="4" name="Picture 3" descr="Screen Shot 2015-08-07 at 7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014"/>
            <a:ext cx="9144000" cy="3887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76" y="5726099"/>
            <a:ext cx="78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of this text is in every record… this list doesn’t really tell us much…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89030" y="3653235"/>
            <a:ext cx="864154" cy="2103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89030" y="3744894"/>
            <a:ext cx="4543358" cy="201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876" y="1100682"/>
            <a:ext cx="78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informative for intervention                     Most informative for soft 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1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207"/>
            <a:ext cx="8229600" cy="1143000"/>
          </a:xfrm>
        </p:spPr>
        <p:txBody>
          <a:bodyPr/>
          <a:lstStyle/>
          <a:p>
            <a:r>
              <a:rPr lang="en-US" dirty="0" smtClean="0"/>
              <a:t>Naïve Bayes &amp; NLTK: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462"/>
            <a:ext cx="8229600" cy="585138"/>
          </a:xfrm>
        </p:spPr>
        <p:txBody>
          <a:bodyPr/>
          <a:lstStyle/>
          <a:p>
            <a:r>
              <a:rPr lang="en-US" dirty="0" smtClean="0"/>
              <a:t>Accuracy: 58%</a:t>
            </a:r>
          </a:p>
          <a:p>
            <a:endParaRPr lang="en-US" dirty="0"/>
          </a:p>
        </p:txBody>
      </p:sp>
      <p:pic>
        <p:nvPicPr>
          <p:cNvPr id="4" name="Picture 3" descr="Screen Shot 2015-08-07 at 8.2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848987"/>
            <a:ext cx="6731000" cy="485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7210" y="2121233"/>
            <a:ext cx="4883783" cy="18331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9913" y="2561701"/>
            <a:ext cx="5111080" cy="18331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3267" y="3264051"/>
            <a:ext cx="5577725" cy="37609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207"/>
            <a:ext cx="8229600" cy="1143000"/>
          </a:xfrm>
        </p:spPr>
        <p:txBody>
          <a:bodyPr/>
          <a:lstStyle/>
          <a:p>
            <a:r>
              <a:rPr lang="en-US" dirty="0" smtClean="0"/>
              <a:t>Naïve Bayes &amp; NLTK: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462"/>
            <a:ext cx="8229600" cy="585138"/>
          </a:xfrm>
        </p:spPr>
        <p:txBody>
          <a:bodyPr/>
          <a:lstStyle/>
          <a:p>
            <a:r>
              <a:rPr lang="en-US" dirty="0" smtClean="0"/>
              <a:t>Accuracy: 87%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52" y="1285942"/>
            <a:ext cx="4596064" cy="54161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4587" y="1404207"/>
            <a:ext cx="3823229" cy="46824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4587" y="4713851"/>
            <a:ext cx="3823230" cy="18331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450</Words>
  <Application>Microsoft Macintosh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Tower of Babble? Predicting UN (in)action</vt:lpstr>
      <vt:lpstr>Can we predict what the UN Security Council will do?</vt:lpstr>
      <vt:lpstr>Building a predictive model</vt:lpstr>
      <vt:lpstr>Possible outcomes</vt:lpstr>
      <vt:lpstr>Dataframe</vt:lpstr>
      <vt:lpstr>Naïve Bayes &amp; Scikit-learn</vt:lpstr>
      <vt:lpstr>Naïve Bayes &amp; Scikit-learn</vt:lpstr>
      <vt:lpstr>Naïve Bayes &amp; NLTK: Outcomes</vt:lpstr>
      <vt:lpstr>Naïve Bayes &amp; NLTK: Inputs</vt:lpstr>
      <vt:lpstr>Pandas</vt:lpstr>
      <vt:lpstr>Pandas data in Google Motion Chart</vt:lpstr>
      <vt:lpstr>Pandas / Seaborn</vt:lpstr>
      <vt:lpstr>Top 30 by resolution count</vt:lpstr>
      <vt:lpstr>Top 30 by resolution count  (Google Charts)</vt:lpstr>
      <vt:lpstr>Top 30 by mean</vt:lpstr>
      <vt:lpstr>Top 30 by mean (Google Charts)</vt:lpstr>
      <vt:lpstr>Time series / Seaborn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UN Security Council actually do anything?</dc:title>
  <dc:creator>Alex</dc:creator>
  <cp:lastModifiedBy>Alex</cp:lastModifiedBy>
  <cp:revision>28</cp:revision>
  <dcterms:created xsi:type="dcterms:W3CDTF">2015-06-07T22:19:13Z</dcterms:created>
  <dcterms:modified xsi:type="dcterms:W3CDTF">2015-08-10T14:39:15Z</dcterms:modified>
</cp:coreProperties>
</file>