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2"/>
    <p:sldMasterId id="2147484016" r:id="rId3"/>
  </p:sldMasterIdLst>
  <p:notesMasterIdLst>
    <p:notesMasterId r:id="rId26"/>
  </p:notesMasterIdLst>
  <p:handoutMasterIdLst>
    <p:handoutMasterId r:id="rId27"/>
  </p:handoutMasterIdLst>
  <p:sldIdLst>
    <p:sldId id="303" r:id="rId4"/>
    <p:sldId id="301" r:id="rId5"/>
    <p:sldId id="281" r:id="rId6"/>
    <p:sldId id="287" r:id="rId7"/>
    <p:sldId id="288" r:id="rId8"/>
    <p:sldId id="289" r:id="rId9"/>
    <p:sldId id="308" r:id="rId10"/>
    <p:sldId id="291" r:id="rId11"/>
    <p:sldId id="292" r:id="rId12"/>
    <p:sldId id="293" r:id="rId13"/>
    <p:sldId id="294" r:id="rId14"/>
    <p:sldId id="309" r:id="rId15"/>
    <p:sldId id="283" r:id="rId16"/>
    <p:sldId id="295" r:id="rId17"/>
    <p:sldId id="296" r:id="rId18"/>
    <p:sldId id="297" r:id="rId19"/>
    <p:sldId id="298" r:id="rId20"/>
    <p:sldId id="299" r:id="rId21"/>
    <p:sldId id="304" r:id="rId22"/>
    <p:sldId id="305" r:id="rId23"/>
    <p:sldId id="306" r:id="rId24"/>
    <p:sldId id="307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2571" autoAdjust="0"/>
  </p:normalViewPr>
  <p:slideViewPr>
    <p:cSldViewPr>
      <p:cViewPr varScale="1">
        <p:scale>
          <a:sx n="152" d="100"/>
          <a:sy n="152" d="100"/>
        </p:scale>
        <p:origin x="192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B8BA5A-9C8A-4A30-9228-36C6F61675EB}" type="datetime4">
              <a:rPr lang="en-GB"/>
              <a:pPr>
                <a:defRPr/>
              </a:pPr>
              <a:t>21 January 2019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C7CC4E-E685-4EFF-AAA2-30CB0BFB4C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3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FC585-5A3D-4C30-97D6-7F17E04C1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7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7)</a:t>
            </a:r>
          </a:p>
          <a:p>
            <a:r>
              <a:rPr lang="sv-SE" sz="1400" b="0" i="0" baseline="0" dirty="0"/>
              <a:t>Open the solution at: C:\Demos\Mod3\Start\Mod3Demo1.sln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  <a:endParaRPr lang="sv-SE" sz="1400" b="1" i="0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Name the Map </a:t>
            </a:r>
            <a:r>
              <a:rPr lang="sv-SE" sz="1400" b="1" i="0" baseline="0" dirty="0"/>
              <a:t>Customers_to_Contacts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links, Map </a:t>
            </a:r>
            <a:r>
              <a:rPr lang="sv-SE" sz="1400" b="1" i="0" baseline="0" dirty="0"/>
              <a:t>LastName to 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 to ContactRef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Set C:\Demos\Mod3\Start\Customers.xml as input instance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Validate Map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Customer_to_Customers2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Demonstrate AutoLink (shift-link)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12)</a:t>
            </a:r>
            <a:endParaRPr lang="sv-SE" sz="1400" b="0" i="1" dirty="0"/>
          </a:p>
          <a:p>
            <a:r>
              <a:rPr lang="sv-SE" sz="1400" b="0" i="0" baseline="0" dirty="0"/>
              <a:t>Open the solution at: C:\Demos\Mod3\Start\Mod3Demo2.sln (or continue on Demo1)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Use the Concatenate shape to concatenate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 to </a:t>
            </a:r>
            <a:r>
              <a:rPr lang="sv-SE" sz="1400" b="1" i="0" baseline="0" dirty="0"/>
              <a:t>Name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</a:t>
            </a:r>
            <a:r>
              <a:rPr lang="sv-SE" sz="1400" b="0" i="1" baseline="0" dirty="0"/>
              <a:t>another map page</a:t>
            </a:r>
            <a:r>
              <a:rPr lang="sv-SE" sz="1400" b="0" i="0" baseline="0" dirty="0"/>
              <a:t>, map </a:t>
            </a:r>
            <a:r>
              <a:rPr lang="sv-SE" sz="1400" b="1" i="0" baseline="0" dirty="0"/>
              <a:t>Adresses</a:t>
            </a:r>
            <a:r>
              <a:rPr lang="sv-SE" sz="1400" b="0" i="0" baseline="0" dirty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sv-SE" sz="1400" b="0" i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r>
              <a:rPr lang="sv-SE" sz="1400" b="0" i="0" baseline="0" dirty="0"/>
              <a:t>Open the solution at: C:\Demos\Mod3\Start\Mod3Demo3.sln (or continue on Demo1 or Demo2)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Go to the map page </a:t>
            </a:r>
            <a:r>
              <a:rPr lang="sv-SE" sz="1400" b="1" i="0" baseline="0" dirty="0"/>
              <a:t>Adresses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Add an </a:t>
            </a:r>
            <a:r>
              <a:rPr lang="sv-SE" sz="1400" b="1" i="0" baseline="0" dirty="0"/>
              <a:t>Iteration</a:t>
            </a:r>
            <a:r>
              <a:rPr lang="sv-SE" sz="1400" b="0" i="0" baseline="0" dirty="0"/>
              <a:t> functoid and a </a:t>
            </a:r>
            <a:r>
              <a:rPr lang="sv-SE" sz="1400" b="1" i="0" baseline="0" dirty="0"/>
              <a:t>Equal</a:t>
            </a:r>
            <a:r>
              <a:rPr lang="sv-SE" sz="1400" b="0" i="0" baseline="0" dirty="0"/>
              <a:t> functoid to output </a:t>
            </a:r>
            <a:r>
              <a:rPr lang="sv-SE" sz="1400" b="0" i="1" baseline="0" dirty="0"/>
              <a:t>only the first (1) adress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input – where each Customer have two adresses, review the output – where only one adress exists per customer.</a:t>
            </a: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FC585-5A3D-4C30-97D6-7F17E04C114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21. Januar 2019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3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029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629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81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399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6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5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3179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756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433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987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80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2827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2167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2072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2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0186-4901-48B9-8054-819D66B783D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309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Maps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Functoids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3" y="1397000"/>
          <a:ext cx="8215312" cy="48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Conversion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convert to and from ASCII and between numeric bases, such as hexadecimal and octal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Cumulative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mathematical operations in looping records, such as averages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and Time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retrieve the current date and time, and to calculate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delta times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logical operations, such as greater than and logical existence 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Mathematical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mathematical operations, such as addition and multiplication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Scientific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scientific operations, such as logarithms and trigonometry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string functions, such as trimming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Adding Functoids to a Map</a:t>
            </a:r>
            <a:endParaRPr lang="sv-S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In this demonstration, you will see how to:</a:t>
            </a:r>
          </a:p>
          <a:p>
            <a:pPr lvl="1"/>
            <a:r>
              <a:rPr lang="en-US"/>
              <a:t>Add basic functoids to a map</a:t>
            </a:r>
          </a:p>
          <a:p>
            <a:pPr lvl="1"/>
            <a:r>
              <a:rPr lang="en-US"/>
              <a:t>Test a map</a:t>
            </a:r>
          </a:p>
          <a:p>
            <a:pPr lvl="1"/>
            <a:r>
              <a:rPr lang="en-US"/>
              <a:t>Create multiple map pages</a:t>
            </a:r>
          </a:p>
          <a:p>
            <a:endParaRPr lang="sv-SE"/>
          </a:p>
        </p:txBody>
      </p:sp>
      <p:pic>
        <p:nvPicPr>
          <p:cNvPr id="1536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7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3: Configuring Advanced Functoids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Advanced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Looping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Database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 Scripting </a:t>
            </a:r>
            <a:r>
              <a:rPr lang="en-US" b="1" dirty="0" err="1"/>
              <a:t>Functoid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Configuring Advanced </a:t>
            </a:r>
            <a:r>
              <a:rPr lang="en-US" b="1" dirty="0" err="1"/>
              <a:t>Functoids</a:t>
            </a:r>
            <a:endParaRPr lang="en-US" b="1" dirty="0"/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C1AC06-A4D6-44CA-B5AF-FBD44B3A9C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Use Advanced </a:t>
            </a:r>
            <a:r>
              <a:rPr lang="en-US" b="1" dirty="0" err="1"/>
              <a:t>functoids</a:t>
            </a:r>
            <a:r>
              <a:rPr lang="en-US" b="1" dirty="0"/>
              <a:t>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Manage looping records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conditional mapping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custom scripts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Copy the entire elements of data</a:t>
            </a:r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Looping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Looping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Index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Record Count </a:t>
            </a:r>
            <a:r>
              <a:rPr lang="en-US" dirty="0" err="1"/>
              <a:t>functoid</a:t>
            </a: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Table-driven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Extractor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17145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90750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500313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529013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0" y="3838575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Database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Used to extract data from a database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Uses ADO datasets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Database Lookup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Error Return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Format Message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Value Extractor</a:t>
            </a:r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34097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457947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777034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4077072"/>
            <a:ext cx="180975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Scripting Functoid </a:t>
            </a:r>
            <a:endParaRPr lang="sv-SE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Scripting </a:t>
            </a:r>
            <a:r>
              <a:rPr lang="en-US" b="1" dirty="0" err="1"/>
              <a:t>functoid</a:t>
            </a:r>
            <a:endParaRPr lang="en-US" b="1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Use when standard </a:t>
            </a:r>
            <a:r>
              <a:rPr lang="en-US" dirty="0" err="1"/>
              <a:t>functoids</a:t>
            </a:r>
            <a:r>
              <a:rPr lang="en-US" dirty="0"/>
              <a:t> do not provide required results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Can call an external .NET assembly</a:t>
            </a:r>
          </a:p>
          <a:p>
            <a:pPr marL="0" indent="0">
              <a:buFontTx/>
              <a:buNone/>
            </a:pPr>
            <a:endParaRPr lang="sv-SE" dirty="0"/>
          </a:p>
          <a:p>
            <a:pPr marL="0" indent="0">
              <a:buFontTx/>
              <a:buNone/>
            </a:pPr>
            <a:r>
              <a:rPr lang="en-US" b="1" dirty="0"/>
              <a:t>Supported languages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Visual Basic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C#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Java Script XSLT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XSLT Call Template</a:t>
            </a:r>
          </a:p>
          <a:p>
            <a:pPr marL="0" indent="0">
              <a:buFontTx/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Configuring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Clr>
                <a:srgbClr val="8DACD0"/>
              </a:buClr>
              <a:buSzPct val="70000"/>
              <a:buFontTx/>
              <a:buNone/>
              <a:defRPr/>
            </a:pPr>
            <a:r>
              <a:rPr lang="en-US" b="1" dirty="0"/>
              <a:t>In this demonstration, you will see how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Iteration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Equal </a:t>
            </a:r>
            <a:r>
              <a:rPr lang="en-US" dirty="0" err="1"/>
              <a:t>functoid</a:t>
            </a: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Maps are used to transform data between two formats</a:t>
            </a:r>
          </a:p>
          <a:p>
            <a:r>
              <a:rPr lang="sv-SE" dirty="0"/>
              <a:t>The Mapper is a graphical layer on top of XSLT</a:t>
            </a:r>
          </a:p>
          <a:p>
            <a:r>
              <a:rPr lang="sv-SE" dirty="0"/>
              <a:t>Functoids can be used to add logic and do more complex transformations</a:t>
            </a:r>
          </a:p>
          <a:p>
            <a:r>
              <a:rPr lang="sv-SE" dirty="0"/>
              <a:t>BizTalk Server enables you to use Visual Studio to Validate, Test and Debug a map.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988840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800" b="1" dirty="0"/>
              <a:t>Module 3: Maps</a:t>
            </a:r>
          </a:p>
          <a:p>
            <a:pPr lvl="1">
              <a:defRPr/>
            </a:pPr>
            <a:r>
              <a:rPr lang="en-US" b="1" dirty="0"/>
              <a:t>Lesson 1: Creating a BizTalk Map</a:t>
            </a:r>
          </a:p>
          <a:p>
            <a:pPr lvl="1">
              <a:defRPr/>
            </a:pPr>
            <a:r>
              <a:rPr lang="en-US" b="1" dirty="0"/>
              <a:t>Lesson 2: Configuring Basic </a:t>
            </a:r>
            <a:r>
              <a:rPr lang="en-US" b="1" dirty="0" err="1"/>
              <a:t>Functoids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Lesson 3: Configuring Advanced </a:t>
            </a:r>
            <a:r>
              <a:rPr lang="en-US" b="1" dirty="0" err="1"/>
              <a:t>Functoids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58988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Maps</a:t>
            </a:r>
          </a:p>
          <a:p>
            <a:pPr lvl="1"/>
            <a:r>
              <a:rPr lang="sv-SE" dirty="0"/>
              <a:t>Create a map using the BizTalk Mapper</a:t>
            </a:r>
          </a:p>
          <a:p>
            <a:pPr lvl="1"/>
            <a:r>
              <a:rPr lang="sv-SE" dirty="0"/>
              <a:t>Add functiods to a map</a:t>
            </a:r>
          </a:p>
          <a:p>
            <a:pPr lvl="1"/>
            <a:r>
              <a:rPr lang="sv-SE" dirty="0"/>
              <a:t>Validate a map</a:t>
            </a:r>
          </a:p>
          <a:p>
            <a:pPr lvl="1"/>
            <a:r>
              <a:rPr lang="sv-SE" dirty="0"/>
              <a:t>Build a map project</a:t>
            </a:r>
          </a:p>
          <a:p>
            <a:pPr lvl="1"/>
            <a:r>
              <a:rPr lang="sv-SE" dirty="0"/>
              <a:t>Debug a map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steps necessary to create, build and test a map in Visual Studio?</a:t>
            </a:r>
          </a:p>
          <a:p>
            <a:r>
              <a:rPr lang="sv-SE" dirty="0"/>
              <a:t>What does the scripting functoid do?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a BizTalk Map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 BizTalk Map?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a Map by Using the BizTalk Mapper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Basic and Complex Map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Validating and Testing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and Testing a BizTalk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6172EB-6DDE-4FD1-B036-8AD44EFC25F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Transform messages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A </a:t>
            </a:r>
            <a:r>
              <a:rPr lang="sv-SE" dirty="0" err="1"/>
              <a:t>map</a:t>
            </a:r>
            <a:r>
              <a:rPr lang="sv-SE" dirty="0"/>
              <a:t> transforms data from </a:t>
            </a:r>
            <a:r>
              <a:rPr lang="sv-SE" dirty="0" err="1"/>
              <a:t>one</a:t>
            </a:r>
            <a:r>
              <a:rPr lang="sv-SE" dirty="0"/>
              <a:t> schema to </a:t>
            </a:r>
            <a:r>
              <a:rPr lang="sv-SE" dirty="0" err="1"/>
              <a:t>another</a:t>
            </a:r>
            <a:endParaRPr lang="sv-SE" dirty="0"/>
          </a:p>
        </p:txBody>
      </p:sp>
      <p:grpSp>
        <p:nvGrpSpPr>
          <p:cNvPr id="7174" name="Group 367"/>
          <p:cNvGrpSpPr>
            <a:grpSpLocks/>
          </p:cNvGrpSpPr>
          <p:nvPr/>
        </p:nvGrpSpPr>
        <p:grpSpPr bwMode="auto">
          <a:xfrm>
            <a:off x="1000125" y="1928813"/>
            <a:ext cx="7072313" cy="3714750"/>
            <a:chOff x="1000100" y="2357430"/>
            <a:chExt cx="7072362" cy="3714776"/>
          </a:xfrm>
        </p:grpSpPr>
        <p:grpSp>
          <p:nvGrpSpPr>
            <p:cNvPr id="7176" name="Group 362"/>
            <p:cNvGrpSpPr>
              <a:grpSpLocks/>
            </p:cNvGrpSpPr>
            <p:nvPr/>
          </p:nvGrpSpPr>
          <p:grpSpPr bwMode="auto">
            <a:xfrm>
              <a:off x="5572132" y="2357430"/>
              <a:ext cx="2500330" cy="3714776"/>
              <a:chOff x="2928926" y="2357430"/>
              <a:chExt cx="2500330" cy="3714776"/>
            </a:xfrm>
          </p:grpSpPr>
          <p:sp>
            <p:nvSpPr>
              <p:cNvPr id="364" name="Rounded Rectangle 36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7177" name="Group 357"/>
            <p:cNvGrpSpPr>
              <a:grpSpLocks/>
            </p:cNvGrpSpPr>
            <p:nvPr/>
          </p:nvGrpSpPr>
          <p:grpSpPr bwMode="auto">
            <a:xfrm>
              <a:off x="1000100" y="2357430"/>
              <a:ext cx="2500330" cy="3714776"/>
              <a:chOff x="2928926" y="2357430"/>
              <a:chExt cx="2500330" cy="3714776"/>
            </a:xfrm>
          </p:grpSpPr>
          <p:sp>
            <p:nvSpPr>
              <p:cNvPr id="359" name="Rounded Rectangle 358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7178" name="Group 356"/>
            <p:cNvGrpSpPr>
              <a:grpSpLocks/>
            </p:cNvGrpSpPr>
            <p:nvPr/>
          </p:nvGrpSpPr>
          <p:grpSpPr bwMode="auto">
            <a:xfrm>
              <a:off x="3286116" y="2357430"/>
              <a:ext cx="2500330" cy="3714776"/>
              <a:chOff x="2928926" y="2357430"/>
              <a:chExt cx="2500330" cy="3714776"/>
            </a:xfrm>
          </p:grpSpPr>
          <p:sp>
            <p:nvSpPr>
              <p:cNvPr id="353" name="Rounded Rectangle 352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7179" name="Group 223"/>
            <p:cNvGrpSpPr>
              <a:grpSpLocks/>
            </p:cNvGrpSpPr>
            <p:nvPr/>
          </p:nvGrpSpPr>
          <p:grpSpPr bwMode="auto">
            <a:xfrm>
              <a:off x="1338241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300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0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40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0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46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3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9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9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9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9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4633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9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7304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8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8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8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8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96447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7305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15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737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15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7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15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7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1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9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474764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8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322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5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0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66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1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6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4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325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56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4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60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4593588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4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7326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4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51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634547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3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7327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38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3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42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633912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7328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29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3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4633912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7309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731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1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1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1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1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7180" name="Group 224"/>
            <p:cNvGrpSpPr>
              <a:grpSpLocks/>
            </p:cNvGrpSpPr>
            <p:nvPr/>
          </p:nvGrpSpPr>
          <p:grpSpPr bwMode="auto">
            <a:xfrm flipH="1">
              <a:off x="5143504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189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32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93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3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4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27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8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2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83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2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2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87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TextBox 326"/>
                    <p:cNvSpPr txBox="1"/>
                    <p:nvPr/>
                  </p:nvSpPr>
                  <p:spPr>
                    <a:xfrm>
                      <a:off x="4626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7193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74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1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7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16" name="TextBox 315"/>
                    <p:cNvSpPr txBox="1"/>
                    <p:nvPr/>
                  </p:nvSpPr>
                  <p:spPr>
                    <a:xfrm>
                      <a:off x="459579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8" name="TextBox 317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7194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9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726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3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6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30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6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30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32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33" name="Line 108"/>
              <p:cNvSpPr>
                <a:spLocks noChangeShapeType="1"/>
              </p:cNvSpPr>
              <p:nvPr/>
            </p:nvSpPr>
            <p:spPr bwMode="auto">
              <a:xfrm>
                <a:off x="1474116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7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211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291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0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55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2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1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6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250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14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45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84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8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87" name="TextBox 286"/>
                      <p:cNvSpPr txBox="1"/>
                      <p:nvPr/>
                    </p:nvSpPr>
                    <p:spPr>
                      <a:xfrm>
                        <a:off x="4586590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9" name="TextBox 288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8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7215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36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7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7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0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78" name="TextBox 277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4633899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74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7216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27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66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6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31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9" name="TextBox 268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1" name="TextBox 270"/>
                      <p:cNvSpPr txBox="1"/>
                      <p:nvPr/>
                    </p:nvSpPr>
                    <p:spPr>
                      <a:xfrm>
                        <a:off x="4633264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6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7217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18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57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5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22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0" name="TextBox 259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2" name="TextBox 261"/>
                      <p:cNvSpPr txBox="1"/>
                      <p:nvPr/>
                    </p:nvSpPr>
                    <p:spPr>
                      <a:xfrm>
                        <a:off x="4633264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56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198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3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720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3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0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0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4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6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2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338" name="Straight Arrow Connector 337"/>
            <p:cNvCxnSpPr/>
            <p:nvPr/>
          </p:nvCxnSpPr>
          <p:spPr bwMode="auto">
            <a:xfrm flipV="1">
              <a:off x="2786050" y="3357562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/>
            <p:nvPr/>
          </p:nvCxnSpPr>
          <p:spPr bwMode="auto">
            <a:xfrm>
              <a:off x="3000364" y="3643314"/>
              <a:ext cx="342902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Straight Arrow Connector 341"/>
            <p:cNvCxnSpPr/>
            <p:nvPr/>
          </p:nvCxnSpPr>
          <p:spPr bwMode="auto">
            <a:xfrm>
              <a:off x="2928926" y="3929066"/>
              <a:ext cx="3714776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Straight Arrow Connector 343"/>
            <p:cNvCxnSpPr/>
            <p:nvPr/>
          </p:nvCxnSpPr>
          <p:spPr bwMode="auto">
            <a:xfrm>
              <a:off x="3143240" y="4572007"/>
              <a:ext cx="278608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Straight Arrow Connector 345"/>
            <p:cNvCxnSpPr/>
            <p:nvPr/>
          </p:nvCxnSpPr>
          <p:spPr bwMode="auto">
            <a:xfrm>
              <a:off x="3286116" y="4857759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Straight Arrow Connector 347"/>
            <p:cNvCxnSpPr/>
            <p:nvPr/>
          </p:nvCxnSpPr>
          <p:spPr bwMode="auto">
            <a:xfrm flipV="1">
              <a:off x="3143240" y="4857759"/>
              <a:ext cx="2857520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Straight Arrow Connector 349"/>
            <p:cNvCxnSpPr/>
            <p:nvPr/>
          </p:nvCxnSpPr>
          <p:spPr bwMode="auto">
            <a:xfrm>
              <a:off x="3000364" y="5429263"/>
              <a:ext cx="307183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Straight Arrow Connector 351"/>
            <p:cNvCxnSpPr/>
            <p:nvPr/>
          </p:nvCxnSpPr>
          <p:spPr bwMode="auto">
            <a:xfrm>
              <a:off x="3000364" y="5786454"/>
              <a:ext cx="3214710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75" name="TextBox 366"/>
          <p:cNvSpPr txBox="1">
            <a:spLocks noChangeArrowheads="1"/>
          </p:cNvSpPr>
          <p:nvPr/>
        </p:nvSpPr>
        <p:spPr bwMode="auto">
          <a:xfrm>
            <a:off x="571500" y="5929313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 and destination schemas must be part of the project or contained in a referenced assembly</a:t>
            </a:r>
          </a:p>
          <a:p>
            <a:pPr eaLnBrk="1" hangingPunct="1"/>
            <a:endParaRPr lang="sv-S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>
            <a:spLocks noChangeArrowheads="1"/>
          </p:cNvSpPr>
          <p:nvPr/>
        </p:nvSpPr>
        <p:spPr bwMode="auto">
          <a:xfrm>
            <a:off x="428625" y="1285875"/>
            <a:ext cx="8429625" cy="2500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links are either Direct or use </a:t>
            </a:r>
            <a:r>
              <a:rPr lang="en-US" dirty="0" err="1"/>
              <a:t>Functoids</a:t>
            </a:r>
            <a:endParaRPr lang="sv-SE" dirty="0"/>
          </a:p>
        </p:txBody>
      </p:sp>
      <p:grpSp>
        <p:nvGrpSpPr>
          <p:cNvPr id="8198" name="Group 274"/>
          <p:cNvGrpSpPr>
            <a:grpSpLocks/>
          </p:cNvGrpSpPr>
          <p:nvPr/>
        </p:nvGrpSpPr>
        <p:grpSpPr bwMode="auto">
          <a:xfrm>
            <a:off x="714375" y="1916113"/>
            <a:ext cx="3000375" cy="1727200"/>
            <a:chOff x="714348" y="1643050"/>
            <a:chExt cx="3000396" cy="1727211"/>
          </a:xfrm>
        </p:grpSpPr>
        <p:grpSp>
          <p:nvGrpSpPr>
            <p:cNvPr id="8338" name="Group 261"/>
            <p:cNvGrpSpPr>
              <a:grpSpLocks/>
            </p:cNvGrpSpPr>
            <p:nvPr/>
          </p:nvGrpSpPr>
          <p:grpSpPr bwMode="auto">
            <a:xfrm>
              <a:off x="1699255" y="1643050"/>
              <a:ext cx="2015489" cy="1428760"/>
              <a:chOff x="5657859" y="2500306"/>
              <a:chExt cx="2015489" cy="1428760"/>
            </a:xfrm>
          </p:grpSpPr>
          <p:grpSp>
            <p:nvGrpSpPr>
              <p:cNvPr id="8414" name="Group 87"/>
              <p:cNvGrpSpPr>
                <a:grpSpLocks/>
              </p:cNvGrpSpPr>
              <p:nvPr/>
            </p:nvGrpSpPr>
            <p:grpSpPr bwMode="auto">
              <a:xfrm flipH="1">
                <a:off x="7519102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46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14870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 flipH="1">
                <a:off x="6101712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Feed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 flipH="1">
                <a:off x="7584447" y="2732082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417" name="Group 97"/>
              <p:cNvGrpSpPr>
                <a:grpSpLocks/>
              </p:cNvGrpSpPr>
              <p:nvPr/>
            </p:nvGrpSpPr>
            <p:grpSpPr bwMode="auto">
              <a:xfrm flipH="1">
                <a:off x="5659763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5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5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95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33278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2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418" name="Group 107"/>
              <p:cNvGrpSpPr>
                <a:grpSpLocks/>
              </p:cNvGrpSpPr>
              <p:nvPr/>
            </p:nvGrpSpPr>
            <p:grpSpPr bwMode="auto">
              <a:xfrm flipH="1">
                <a:off x="5657859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4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9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4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644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454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3" y="4786644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Link</a:t>
                  </a:r>
                </a:p>
              </p:txBody>
            </p:sp>
          </p:grpSp>
          <p:grpSp>
            <p:nvGrpSpPr>
              <p:cNvPr id="8419" name="Group 163"/>
              <p:cNvGrpSpPr>
                <a:grpSpLocks/>
              </p:cNvGrpSpPr>
              <p:nvPr/>
            </p:nvGrpSpPr>
            <p:grpSpPr bwMode="auto">
              <a:xfrm flipH="1">
                <a:off x="5673097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79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Desc</a:t>
                  </a:r>
                  <a:endParaRPr lang="en-US" dirty="0"/>
                </a:p>
              </p:txBody>
            </p:sp>
            <p:grpSp>
              <p:nvGrpSpPr>
                <p:cNvPr id="843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3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3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8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3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57279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1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15659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3788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3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80748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420" name="Group 163"/>
              <p:cNvGrpSpPr>
                <a:grpSpLocks/>
              </p:cNvGrpSpPr>
              <p:nvPr/>
            </p:nvGrpSpPr>
            <p:grpSpPr bwMode="auto">
              <a:xfrm flipH="1">
                <a:off x="5673098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42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2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2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7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2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8339" name="Group 262"/>
            <p:cNvGrpSpPr>
              <a:grpSpLocks/>
            </p:cNvGrpSpPr>
            <p:nvPr/>
          </p:nvGrpSpPr>
          <p:grpSpPr bwMode="auto">
            <a:xfrm>
              <a:off x="714348" y="1643050"/>
              <a:ext cx="2015489" cy="1727211"/>
              <a:chOff x="1338241" y="2500306"/>
              <a:chExt cx="2015489" cy="1727211"/>
            </a:xfrm>
          </p:grpSpPr>
          <p:grpSp>
            <p:nvGrpSpPr>
              <p:cNvPr id="8344" name="Group 87"/>
              <p:cNvGrpSpPr>
                <a:grpSpLocks/>
              </p:cNvGrpSpPr>
              <p:nvPr/>
            </p:nvGrpSpPr>
            <p:grpSpPr bwMode="auto">
              <a:xfrm>
                <a:off x="1338241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90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407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70"/>
                    <a:ext cx="10953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598593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Blog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423967" y="2732082"/>
                <a:ext cx="3175" cy="1368434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347" name="Group 97"/>
              <p:cNvGrpSpPr>
                <a:grpSpLocks/>
              </p:cNvGrpSpPr>
              <p:nvPr/>
            </p:nvGrpSpPr>
            <p:grpSpPr bwMode="auto">
              <a:xfrm>
                <a:off x="1423014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97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6" y="421323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8" y="4106866"/>
                    <a:ext cx="153989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4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8" y="408623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9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4" y="4249745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3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348" name="Group 107"/>
              <p:cNvGrpSpPr>
                <a:grpSpLocks/>
              </p:cNvGrpSpPr>
              <p:nvPr/>
            </p:nvGrpSpPr>
            <p:grpSpPr bwMode="auto">
              <a:xfrm>
                <a:off x="1424918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88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7" y="421355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900" y="4107187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9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9" y="408655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50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5" y="425006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4" y="4786644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Content</a:t>
                  </a:r>
                </a:p>
              </p:txBody>
            </p:sp>
          </p:grpSp>
          <p:grpSp>
            <p:nvGrpSpPr>
              <p:cNvPr id="8349" name="Group 163"/>
              <p:cNvGrpSpPr>
                <a:grpSpLocks/>
              </p:cNvGrpSpPr>
              <p:nvPr/>
            </p:nvGrpSpPr>
            <p:grpSpPr bwMode="auto">
              <a:xfrm>
                <a:off x="1409679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DateTime</a:t>
                  </a:r>
                  <a:endParaRPr lang="en-US" dirty="0"/>
                </a:p>
              </p:txBody>
            </p:sp>
            <p:grpSp>
              <p:nvGrpSpPr>
                <p:cNvPr id="8377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7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81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3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8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0" name="Group 163"/>
              <p:cNvGrpSpPr>
                <a:grpSpLocks/>
              </p:cNvGrpSpPr>
              <p:nvPr/>
            </p:nvGrpSpPr>
            <p:grpSpPr bwMode="auto">
              <a:xfrm>
                <a:off x="1409679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365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6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69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574230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456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8853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1" name="Group 163"/>
              <p:cNvGrpSpPr>
                <a:grpSpLocks/>
              </p:cNvGrpSpPr>
              <p:nvPr/>
            </p:nvGrpSpPr>
            <p:grpSpPr bwMode="auto">
              <a:xfrm>
                <a:off x="1409678" y="3981454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8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Url</a:t>
                  </a:r>
                  <a:endParaRPr lang="en-US" dirty="0"/>
                </a:p>
              </p:txBody>
            </p:sp>
            <p:grpSp>
              <p:nvGrpSpPr>
                <p:cNvPr id="835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7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5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5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5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265" name="Straight Arrow Connector 264"/>
            <p:cNvCxnSpPr/>
            <p:nvPr/>
          </p:nvCxnSpPr>
          <p:spPr bwMode="auto">
            <a:xfrm>
              <a:off x="1571604" y="2071678"/>
              <a:ext cx="128588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7" name="Straight Arrow Connector 266"/>
            <p:cNvCxnSpPr>
              <a:endCxn id="204" idx="3"/>
            </p:cNvCxnSpPr>
            <p:nvPr/>
          </p:nvCxnSpPr>
          <p:spPr bwMode="auto">
            <a:xfrm>
              <a:off x="1928795" y="2357430"/>
              <a:ext cx="785817" cy="59214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1857356" y="2643181"/>
              <a:ext cx="785819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Straight Arrow Connector 270"/>
            <p:cNvCxnSpPr>
              <a:endCxn id="217" idx="3"/>
            </p:cNvCxnSpPr>
            <p:nvPr/>
          </p:nvCxnSpPr>
          <p:spPr bwMode="auto">
            <a:xfrm rot="5400000" flipH="1" flipV="1">
              <a:off x="1935144" y="2419343"/>
              <a:ext cx="860430" cy="7302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99" name="TextBox 275"/>
          <p:cNvSpPr txBox="1">
            <a:spLocks noChangeArrowheads="1"/>
          </p:cNvSpPr>
          <p:nvPr/>
        </p:nvSpPr>
        <p:spPr bwMode="auto">
          <a:xfrm>
            <a:off x="642938" y="1357313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 dirty="0" err="1"/>
              <a:t>Direct</a:t>
            </a:r>
            <a:endParaRPr lang="sv-SE" b="1" dirty="0"/>
          </a:p>
        </p:txBody>
      </p:sp>
      <p:sp>
        <p:nvSpPr>
          <p:cNvPr id="8200" name="TextBox 276"/>
          <p:cNvSpPr txBox="1">
            <a:spLocks noChangeArrowheads="1"/>
          </p:cNvSpPr>
          <p:nvPr/>
        </p:nvSpPr>
        <p:spPr bwMode="auto">
          <a:xfrm>
            <a:off x="3929063" y="1928813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Most common type of mapping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Values simply copied from input message to output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Supports most types of transformations and translations</a:t>
            </a:r>
          </a:p>
          <a:p>
            <a:pPr eaLnBrk="1" hangingPunct="1">
              <a:buFont typeface="Arial" charset="0"/>
              <a:buChar char="•"/>
            </a:pPr>
            <a:endParaRPr lang="sv-SE"/>
          </a:p>
        </p:txBody>
      </p:sp>
      <p:sp>
        <p:nvSpPr>
          <p:cNvPr id="278" name="Rounded Rectangle 277"/>
          <p:cNvSpPr>
            <a:spLocks noChangeArrowheads="1"/>
          </p:cNvSpPr>
          <p:nvPr/>
        </p:nvSpPr>
        <p:spPr bwMode="auto">
          <a:xfrm>
            <a:off x="428625" y="3929063"/>
            <a:ext cx="8429625" cy="2500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8202" name="Group 279"/>
          <p:cNvGrpSpPr>
            <a:grpSpLocks/>
          </p:cNvGrpSpPr>
          <p:nvPr/>
        </p:nvGrpSpPr>
        <p:grpSpPr bwMode="auto">
          <a:xfrm>
            <a:off x="1698625" y="4559300"/>
            <a:ext cx="2016125" cy="1428750"/>
            <a:chOff x="5657859" y="2500306"/>
            <a:chExt cx="2015489" cy="1428760"/>
          </a:xfrm>
        </p:grpSpPr>
        <p:grpSp>
          <p:nvGrpSpPr>
            <p:cNvPr id="8281" name="Group 87"/>
            <p:cNvGrpSpPr>
              <a:grpSpLocks/>
            </p:cNvGrpSpPr>
            <p:nvPr/>
          </p:nvGrpSpPr>
          <p:grpSpPr bwMode="auto">
            <a:xfrm flipH="1">
              <a:off x="7519102" y="2500306"/>
              <a:ext cx="154246" cy="212724"/>
              <a:chOff x="4786314" y="4143380"/>
              <a:chExt cx="154247" cy="212725"/>
            </a:xfrm>
          </p:grpSpPr>
          <p:sp>
            <p:nvSpPr>
              <p:cNvPr id="405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39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331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40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2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3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6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357" name="Text Box 101"/>
            <p:cNvSpPr txBox="1">
              <a:spLocks noChangeArrowheads="1"/>
            </p:cNvSpPr>
            <p:nvPr/>
          </p:nvSpPr>
          <p:spPr bwMode="auto">
            <a:xfrm flipH="1">
              <a:off x="610221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dirty="0"/>
                <a:t>Feed</a:t>
              </a:r>
            </a:p>
          </p:txBody>
        </p:sp>
        <p:sp>
          <p:nvSpPr>
            <p:cNvPr id="358" name="Line 108"/>
            <p:cNvSpPr>
              <a:spLocks noChangeShapeType="1"/>
            </p:cNvSpPr>
            <p:nvPr/>
          </p:nvSpPr>
          <p:spPr bwMode="auto">
            <a:xfrm flipH="1">
              <a:off x="7584476" y="2732083"/>
              <a:ext cx="3174" cy="1069982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endParaRPr lang="sv-SE"/>
            </a:p>
          </p:txBody>
        </p:sp>
        <p:grpSp>
          <p:nvGrpSpPr>
            <p:cNvPr id="8284" name="Group 97"/>
            <p:cNvGrpSpPr>
              <a:grpSpLocks/>
            </p:cNvGrpSpPr>
            <p:nvPr/>
          </p:nvGrpSpPr>
          <p:grpSpPr bwMode="auto">
            <a:xfrm flipH="1">
              <a:off x="5659763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321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9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40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25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4595101" y="4086230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7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403" name="TextBox 402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97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85" name="Group 107"/>
            <p:cNvGrpSpPr>
              <a:grpSpLocks/>
            </p:cNvGrpSpPr>
            <p:nvPr/>
          </p:nvGrpSpPr>
          <p:grpSpPr bwMode="auto">
            <a:xfrm flipH="1">
              <a:off x="5657859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312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8" y="4213552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5" y="4107187"/>
                  <a:ext cx="153940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16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4596371" y="4086551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4634459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3" y="425006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88" name="Text Box 101"/>
              <p:cNvSpPr txBox="1">
                <a:spLocks noChangeArrowheads="1"/>
              </p:cNvSpPr>
              <p:nvPr/>
            </p:nvSpPr>
            <p:spPr bwMode="auto">
              <a:xfrm>
                <a:off x="3332634" y="4786645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Link</a:t>
                </a:r>
              </a:p>
            </p:txBody>
          </p:sp>
        </p:grpSp>
        <p:grpSp>
          <p:nvGrpSpPr>
            <p:cNvPr id="8286" name="Group 163"/>
            <p:cNvGrpSpPr>
              <a:grpSpLocks/>
            </p:cNvGrpSpPr>
            <p:nvPr/>
          </p:nvGrpSpPr>
          <p:grpSpPr bwMode="auto">
            <a:xfrm flipH="1">
              <a:off x="5673097" y="3683003"/>
              <a:ext cx="1928813" cy="246063"/>
              <a:chOff x="3286116" y="5357982"/>
              <a:chExt cx="1928827" cy="246065"/>
            </a:xfrm>
          </p:grpSpPr>
          <p:sp>
            <p:nvSpPr>
              <p:cNvPr id="375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 err="1"/>
                  <a:t>Desc</a:t>
                </a:r>
                <a:endParaRPr lang="en-US" dirty="0"/>
              </a:p>
            </p:txBody>
          </p:sp>
          <p:grpSp>
            <p:nvGrpSpPr>
              <p:cNvPr id="8301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03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7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8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87" name="Group 163"/>
            <p:cNvGrpSpPr>
              <a:grpSpLocks/>
            </p:cNvGrpSpPr>
            <p:nvPr/>
          </p:nvGrpSpPr>
          <p:grpSpPr bwMode="auto">
            <a:xfrm flipH="1">
              <a:off x="5673098" y="3381374"/>
              <a:ext cx="1928812" cy="246219"/>
              <a:chOff x="3286116" y="5357826"/>
              <a:chExt cx="1928826" cy="246221"/>
            </a:xfrm>
          </p:grpSpPr>
          <p:sp>
            <p:nvSpPr>
              <p:cNvPr id="363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89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6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291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6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016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2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6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60" y="4602807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4" y="4666308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grpSp>
        <p:nvGrpSpPr>
          <p:cNvPr id="8203" name="Group 280"/>
          <p:cNvGrpSpPr>
            <a:grpSpLocks/>
          </p:cNvGrpSpPr>
          <p:nvPr/>
        </p:nvGrpSpPr>
        <p:grpSpPr bwMode="auto">
          <a:xfrm>
            <a:off x="714375" y="4559300"/>
            <a:ext cx="2016125" cy="1727200"/>
            <a:chOff x="1338241" y="2500306"/>
            <a:chExt cx="2015489" cy="1727211"/>
          </a:xfrm>
        </p:grpSpPr>
        <p:grpSp>
          <p:nvGrpSpPr>
            <p:cNvPr id="8211" name="Group 87"/>
            <p:cNvGrpSpPr>
              <a:grpSpLocks/>
            </p:cNvGrpSpPr>
            <p:nvPr/>
          </p:nvGrpSpPr>
          <p:grpSpPr bwMode="auto">
            <a:xfrm>
              <a:off x="1338241" y="2500306"/>
              <a:ext cx="154246" cy="212724"/>
              <a:chOff x="4786314" y="4143380"/>
              <a:chExt cx="154247" cy="212725"/>
            </a:xfrm>
          </p:grpSpPr>
          <p:sp>
            <p:nvSpPr>
              <p:cNvPr id="348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40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274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3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3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4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7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287" name="Text Box 101"/>
            <p:cNvSpPr txBox="1">
              <a:spLocks noChangeArrowheads="1"/>
            </p:cNvSpPr>
            <p:nvPr/>
          </p:nvSpPr>
          <p:spPr bwMode="auto">
            <a:xfrm>
              <a:off x="159850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/>
                <a:t>Blog</a:t>
              </a:r>
            </a:p>
          </p:txBody>
        </p:sp>
        <p:sp>
          <p:nvSpPr>
            <p:cNvPr id="288" name="Line 108"/>
            <p:cNvSpPr>
              <a:spLocks noChangeShapeType="1"/>
            </p:cNvSpPr>
            <p:nvPr/>
          </p:nvSpPr>
          <p:spPr bwMode="auto">
            <a:xfrm>
              <a:off x="1423939" y="2732082"/>
              <a:ext cx="3174" cy="1368434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8214" name="Group 97"/>
            <p:cNvGrpSpPr>
              <a:grpSpLocks/>
            </p:cNvGrpSpPr>
            <p:nvPr/>
          </p:nvGrpSpPr>
          <p:grpSpPr bwMode="auto">
            <a:xfrm>
              <a:off x="1423014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264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4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42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39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68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4595101" y="4086230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6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40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15" name="Group 107"/>
            <p:cNvGrpSpPr>
              <a:grpSpLocks/>
            </p:cNvGrpSpPr>
            <p:nvPr/>
          </p:nvGrpSpPr>
          <p:grpSpPr bwMode="auto">
            <a:xfrm>
              <a:off x="1424918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255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3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9" y="4213552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3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6" y="4107187"/>
                  <a:ext cx="153939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59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35" name="TextBox 334"/>
                  <p:cNvSpPr txBox="1"/>
                  <p:nvPr/>
                </p:nvSpPr>
                <p:spPr>
                  <a:xfrm>
                    <a:off x="4596372" y="4086551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634460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4" y="425006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31" name="Text Box 101"/>
              <p:cNvSpPr txBox="1">
                <a:spLocks noChangeArrowheads="1"/>
              </p:cNvSpPr>
              <p:nvPr/>
            </p:nvSpPr>
            <p:spPr bwMode="auto">
              <a:xfrm>
                <a:off x="3332635" y="4786645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Content</a:t>
                </a:r>
              </a:p>
            </p:txBody>
          </p:sp>
        </p:grpSp>
        <p:grpSp>
          <p:nvGrpSpPr>
            <p:cNvPr id="8216" name="Group 163"/>
            <p:cNvGrpSpPr>
              <a:grpSpLocks/>
            </p:cNvGrpSpPr>
            <p:nvPr/>
          </p:nvGrpSpPr>
          <p:grpSpPr bwMode="auto">
            <a:xfrm>
              <a:off x="1409679" y="3683003"/>
              <a:ext cx="1928813" cy="246063"/>
              <a:chOff x="3286116" y="5357982"/>
              <a:chExt cx="1928827" cy="246065"/>
            </a:xfrm>
          </p:grpSpPr>
          <p:sp>
            <p:nvSpPr>
              <p:cNvPr id="318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DateTime</a:t>
                </a:r>
                <a:endParaRPr lang="en-US" dirty="0"/>
              </a:p>
            </p:txBody>
          </p:sp>
          <p:grpSp>
            <p:nvGrpSpPr>
              <p:cNvPr id="8244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2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46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2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48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7" name="Group 163"/>
            <p:cNvGrpSpPr>
              <a:grpSpLocks/>
            </p:cNvGrpSpPr>
            <p:nvPr/>
          </p:nvGrpSpPr>
          <p:grpSpPr bwMode="auto">
            <a:xfrm>
              <a:off x="1409679" y="3381374"/>
              <a:ext cx="1928812" cy="246219"/>
              <a:chOff x="3286116" y="5357826"/>
              <a:chExt cx="1928826" cy="246221"/>
            </a:xfrm>
          </p:grpSpPr>
          <p:sp>
            <p:nvSpPr>
              <p:cNvPr id="306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32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0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34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10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016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3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1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59" y="4602807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3" y="4666308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8" name="Group 163"/>
            <p:cNvGrpSpPr>
              <a:grpSpLocks/>
            </p:cNvGrpSpPr>
            <p:nvPr/>
          </p:nvGrpSpPr>
          <p:grpSpPr bwMode="auto">
            <a:xfrm>
              <a:off x="1409678" y="3981454"/>
              <a:ext cx="1928813" cy="246063"/>
              <a:chOff x="3286116" y="5357982"/>
              <a:chExt cx="1928827" cy="246065"/>
            </a:xfrm>
          </p:grpSpPr>
          <p:sp>
            <p:nvSpPr>
              <p:cNvPr id="294" name="Text Box 101"/>
              <p:cNvSpPr txBox="1">
                <a:spLocks noChangeArrowheads="1"/>
              </p:cNvSpPr>
              <p:nvPr/>
            </p:nvSpPr>
            <p:spPr bwMode="auto">
              <a:xfrm>
                <a:off x="3689195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Url</a:t>
                </a:r>
                <a:endParaRPr lang="en-US" dirty="0"/>
              </a:p>
            </p:txBody>
          </p:sp>
          <p:grpSp>
            <p:nvGrpSpPr>
              <p:cNvPr id="8220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29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4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22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29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2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6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70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sp>
        <p:nvSpPr>
          <p:cNvPr id="8204" name="TextBox 412"/>
          <p:cNvSpPr txBox="1">
            <a:spLocks noChangeArrowheads="1"/>
          </p:cNvSpPr>
          <p:nvPr/>
        </p:nvSpPr>
        <p:spPr bwMode="auto">
          <a:xfrm>
            <a:off x="642938" y="40005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 dirty="0" err="1"/>
              <a:t>Functiods</a:t>
            </a:r>
            <a:endParaRPr lang="sv-SE" b="1" dirty="0"/>
          </a:p>
        </p:txBody>
      </p:sp>
      <p:sp>
        <p:nvSpPr>
          <p:cNvPr id="414" name="TextBox 413"/>
          <p:cNvSpPr txBox="1"/>
          <p:nvPr/>
        </p:nvSpPr>
        <p:spPr>
          <a:xfrm>
            <a:off x="3929063" y="4572000"/>
            <a:ext cx="4572000" cy="879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Manipulate data using </a:t>
            </a:r>
            <a:r>
              <a:rPr lang="en-US" dirty="0" err="1">
                <a:latin typeface="Arial Narrow" pitchFamily="34" charset="0"/>
              </a:rPr>
              <a:t>functoids</a:t>
            </a:r>
            <a:endParaRPr lang="en-US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Used for variable count record mapping</a:t>
            </a:r>
          </a:p>
          <a:p>
            <a:pPr>
              <a:defRPr/>
            </a:pPr>
            <a:endParaRPr lang="sv-SE" dirty="0"/>
          </a:p>
        </p:txBody>
      </p:sp>
      <p:grpSp>
        <p:nvGrpSpPr>
          <p:cNvPr id="8206" name="Group 417"/>
          <p:cNvGrpSpPr>
            <a:grpSpLocks/>
          </p:cNvGrpSpPr>
          <p:nvPr/>
        </p:nvGrpSpPr>
        <p:grpSpPr bwMode="auto">
          <a:xfrm>
            <a:off x="2227263" y="5448300"/>
            <a:ext cx="238125" cy="219075"/>
            <a:chOff x="71406" y="3714752"/>
            <a:chExt cx="238125" cy="219075"/>
          </a:xfrm>
        </p:grpSpPr>
        <p:sp>
          <p:nvSpPr>
            <p:cNvPr id="416" name="Rectangle 326"/>
            <p:cNvSpPr>
              <a:spLocks noChangeArrowheads="1"/>
            </p:cNvSpPr>
            <p:nvPr/>
          </p:nvSpPr>
          <p:spPr bwMode="auto">
            <a:xfrm>
              <a:off x="71406" y="3714752"/>
              <a:ext cx="238125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endParaRPr lang="sv-SE" sz="1200">
                <a:solidFill>
                  <a:schemeClr val="bg1"/>
                </a:solidFill>
              </a:endParaRPr>
            </a:p>
          </p:txBody>
        </p:sp>
        <p:sp>
          <p:nvSpPr>
            <p:cNvPr id="417" name="Freeform 327"/>
            <p:cNvSpPr>
              <a:spLocks/>
            </p:cNvSpPr>
            <p:nvPr/>
          </p:nvSpPr>
          <p:spPr bwMode="auto">
            <a:xfrm rot="941852">
              <a:off x="126968" y="3744915"/>
              <a:ext cx="109538" cy="161925"/>
            </a:xfrm>
            <a:custGeom>
              <a:avLst/>
              <a:gdLst/>
              <a:ahLst/>
              <a:cxnLst>
                <a:cxn ang="0">
                  <a:pos x="33" y="72"/>
                </a:cxn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72">
                  <a:moveTo>
                    <a:pt x="33" y="72"/>
                  </a:moveTo>
                  <a:cubicBezTo>
                    <a:pt x="16" y="60"/>
                    <a:pt x="0" y="48"/>
                    <a:pt x="0" y="36"/>
                  </a:cubicBezTo>
                  <a:cubicBezTo>
                    <a:pt x="0" y="24"/>
                    <a:pt x="18" y="12"/>
                    <a:pt x="3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</p:grpSp>
      <p:cxnSp>
        <p:nvCxnSpPr>
          <p:cNvPr id="420" name="Straight Arrow Connector 419"/>
          <p:cNvCxnSpPr/>
          <p:nvPr/>
        </p:nvCxnSpPr>
        <p:spPr bwMode="auto">
          <a:xfrm>
            <a:off x="1971675" y="5280025"/>
            <a:ext cx="214313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1" name="Straight Arrow Connector 420"/>
          <p:cNvCxnSpPr/>
          <p:nvPr/>
        </p:nvCxnSpPr>
        <p:spPr bwMode="auto">
          <a:xfrm>
            <a:off x="2490788" y="5683250"/>
            <a:ext cx="214312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786009"/>
            <a:ext cx="2657475" cy="2809875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and Testing a Map</a:t>
            </a:r>
            <a:endParaRPr lang="sv-SE"/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41028" y="475555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3" name="Rounded Rectangle 5"/>
          <p:cNvSpPr>
            <a:spLocks noChangeArrowheads="1"/>
          </p:cNvSpPr>
          <p:nvPr/>
        </p:nvSpPr>
        <p:spPr bwMode="auto">
          <a:xfrm>
            <a:off x="1820942" y="4947812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4" name="Rounded Rectangle 5"/>
          <p:cNvSpPr>
            <a:spLocks noChangeArrowheads="1"/>
          </p:cNvSpPr>
          <p:nvPr/>
        </p:nvSpPr>
        <p:spPr bwMode="auto">
          <a:xfrm>
            <a:off x="1820942" y="516497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817" y="5082130"/>
            <a:ext cx="4195763" cy="124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9" name="Straight Arrow Connector 10"/>
          <p:cNvCxnSpPr>
            <a:cxnSpLocks noChangeShapeType="1"/>
            <a:stCxn id="9222" idx="3"/>
          </p:cNvCxnSpPr>
          <p:nvPr/>
        </p:nvCxnSpPr>
        <p:spPr bwMode="auto">
          <a:xfrm flipV="1">
            <a:off x="2912591" y="2579095"/>
            <a:ext cx="1538287" cy="224790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6"/>
          <p:cNvCxnSpPr>
            <a:cxnSpLocks noChangeShapeType="1"/>
          </p:cNvCxnSpPr>
          <p:nvPr/>
        </p:nvCxnSpPr>
        <p:spPr bwMode="auto">
          <a:xfrm flipV="1">
            <a:off x="2892505" y="4164555"/>
            <a:ext cx="1571625" cy="917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9"/>
          <p:cNvCxnSpPr>
            <a:cxnSpLocks noChangeShapeType="1"/>
          </p:cNvCxnSpPr>
          <p:nvPr/>
        </p:nvCxnSpPr>
        <p:spPr bwMode="auto">
          <a:xfrm>
            <a:off x="2892505" y="5235844"/>
            <a:ext cx="1357312" cy="409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2"/>
            <a:ext cx="4457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30" y="3297779"/>
            <a:ext cx="4457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Creating and Testing a BizTalk Map</a:t>
            </a:r>
            <a:endParaRPr lang="sv-SE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BizTalk Mapper</a:t>
            </a:r>
          </a:p>
          <a:p>
            <a:r>
              <a:rPr lang="en-US"/>
              <a:t>Add source and destination schemas to the map</a:t>
            </a:r>
          </a:p>
          <a:p>
            <a:r>
              <a:rPr lang="en-US"/>
              <a:t>Create a simple link</a:t>
            </a:r>
          </a:p>
          <a:p>
            <a:r>
              <a:rPr lang="en-US"/>
              <a:t>Automate multiple links</a:t>
            </a:r>
          </a:p>
          <a:p>
            <a:r>
              <a:rPr lang="en-US"/>
              <a:t>Test and validate a map</a:t>
            </a:r>
          </a:p>
        </p:txBody>
      </p:sp>
      <p:pic>
        <p:nvPicPr>
          <p:cNvPr id="1024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Configuring Basic Functoids 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Manipulation with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Basic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Map Grid Pages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D6DF51-6E71-46BA-B894-98E336B42B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with Functoids</a:t>
            </a:r>
            <a:endParaRPr lang="sv-SE"/>
          </a:p>
        </p:txBody>
      </p:sp>
      <p:grpSp>
        <p:nvGrpSpPr>
          <p:cNvPr id="12293" name="Group 283"/>
          <p:cNvGrpSpPr>
            <a:grpSpLocks/>
          </p:cNvGrpSpPr>
          <p:nvPr/>
        </p:nvGrpSpPr>
        <p:grpSpPr bwMode="auto">
          <a:xfrm>
            <a:off x="857250" y="1428750"/>
            <a:ext cx="7072313" cy="3714750"/>
            <a:chOff x="1000100" y="1928802"/>
            <a:chExt cx="7072362" cy="3714776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5572132" y="1928802"/>
              <a:ext cx="2500330" cy="3714776"/>
              <a:chOff x="2928926" y="2357430"/>
              <a:chExt cx="2500330" cy="3714776"/>
            </a:xfrm>
          </p:grpSpPr>
          <p:sp>
            <p:nvSpPr>
              <p:cNvPr id="246" name="Rounded Rectangle 245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1000100" y="1928802"/>
              <a:ext cx="2500330" cy="3714776"/>
              <a:chOff x="2928926" y="2357430"/>
              <a:chExt cx="2500330" cy="3714776"/>
            </a:xfrm>
          </p:grpSpPr>
          <p:sp>
            <p:nvSpPr>
              <p:cNvPr id="244" name="Rounded Rectangle 24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3286116" y="1928802"/>
              <a:ext cx="2500330" cy="3714776"/>
              <a:chOff x="2928926" y="2357430"/>
              <a:chExt cx="2500330" cy="3714776"/>
            </a:xfrm>
          </p:grpSpPr>
          <p:sp>
            <p:nvSpPr>
              <p:cNvPr id="242" name="Rounded Rectangle 241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1338241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438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542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1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32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3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12442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23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7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12443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1251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1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5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138" name="Line 108"/>
              <p:cNvSpPr>
                <a:spLocks noChangeShapeType="1"/>
              </p:cNvSpPr>
              <p:nvPr/>
            </p:nvSpPr>
            <p:spPr bwMode="auto">
              <a:xfrm>
                <a:off x="1474764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6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460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196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1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0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1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2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463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9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9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9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4593588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8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12464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85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8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9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634547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12465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7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7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7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0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4633912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12466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67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62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6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71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4633912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6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12447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12449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451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5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1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8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3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12302" name="Group 10"/>
            <p:cNvGrpSpPr>
              <a:grpSpLocks/>
            </p:cNvGrpSpPr>
            <p:nvPr/>
          </p:nvGrpSpPr>
          <p:grpSpPr bwMode="auto">
            <a:xfrm flipH="1">
              <a:off x="5143504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327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431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0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21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26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12331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12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1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5798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12332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1240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0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0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6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7" name="Line 108"/>
              <p:cNvSpPr>
                <a:spLocks noChangeShapeType="1"/>
              </p:cNvSpPr>
              <p:nvPr/>
            </p:nvSpPr>
            <p:spPr bwMode="auto">
              <a:xfrm>
                <a:off x="1474116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5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349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8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1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93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2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4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44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352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8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7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87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586590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7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12353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74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78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633899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6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12354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65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6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9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633264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12355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56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5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5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633264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336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12338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40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42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1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8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3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12" name="Straight Arrow Connector 11"/>
            <p:cNvCxnSpPr/>
            <p:nvPr/>
          </p:nvCxnSpPr>
          <p:spPr bwMode="auto">
            <a:xfrm flipV="1">
              <a:off x="2786050" y="2928934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00364" y="3214686"/>
              <a:ext cx="342902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928926" y="3500438"/>
              <a:ext cx="371477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143240" y="4143381"/>
              <a:ext cx="2786082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286116" y="4429133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000364" y="5000637"/>
              <a:ext cx="307183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000364" y="5357826"/>
              <a:ext cx="321471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54" name="Rectangle 186"/>
            <p:cNvSpPr>
              <a:spLocks noChangeArrowheads="1"/>
            </p:cNvSpPr>
            <p:nvPr/>
          </p:nvSpPr>
          <p:spPr bwMode="auto">
            <a:xfrm>
              <a:off x="4286248" y="3405187"/>
              <a:ext cx="238127" cy="219077"/>
            </a:xfrm>
            <a:prstGeom prst="rect">
              <a:avLst/>
            </a:prstGeom>
            <a:solidFill>
              <a:srgbClr val="FF0000"/>
            </a:solidFill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>
                  <a:solidFill>
                    <a:schemeClr val="bg1"/>
                  </a:solidFill>
                </a:rPr>
                <a:t>(..)</a:t>
              </a:r>
            </a:p>
          </p:txBody>
        </p:sp>
        <p:grpSp>
          <p:nvGrpSpPr>
            <p:cNvPr id="12311" name="Group 157"/>
            <p:cNvGrpSpPr>
              <a:grpSpLocks/>
            </p:cNvGrpSpPr>
            <p:nvPr/>
          </p:nvGrpSpPr>
          <p:grpSpPr bwMode="auto">
            <a:xfrm>
              <a:off x="4976817" y="4286256"/>
              <a:ext cx="238125" cy="219075"/>
              <a:chOff x="1581" y="2428"/>
              <a:chExt cx="150" cy="138"/>
            </a:xfrm>
          </p:grpSpPr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1581" y="2428"/>
                <a:ext cx="150" cy="138"/>
              </a:xfrm>
              <a:prstGeom prst="rect">
                <a:avLst/>
              </a:prstGeom>
              <a:solidFill>
                <a:srgbClr val="333399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1592" y="2441"/>
                <a:ext cx="125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1594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1640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6" name="Rectangle 162"/>
              <p:cNvSpPr>
                <a:spLocks noChangeArrowheads="1"/>
              </p:cNvSpPr>
              <p:nvPr/>
            </p:nvSpPr>
            <p:spPr bwMode="auto">
              <a:xfrm>
                <a:off x="1686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7" name="Rectangle 163"/>
              <p:cNvSpPr>
                <a:spLocks noChangeArrowheads="1"/>
              </p:cNvSpPr>
              <p:nvPr/>
            </p:nvSpPr>
            <p:spPr bwMode="auto">
              <a:xfrm>
                <a:off x="1686" y="2513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8" name="Rectangle 164"/>
              <p:cNvSpPr>
                <a:spLocks noChangeArrowheads="1"/>
              </p:cNvSpPr>
              <p:nvPr/>
            </p:nvSpPr>
            <p:spPr bwMode="auto">
              <a:xfrm>
                <a:off x="1594" y="2515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9" name="Line 165"/>
              <p:cNvSpPr>
                <a:spLocks noChangeShapeType="1"/>
              </p:cNvSpPr>
              <p:nvPr/>
            </p:nvSpPr>
            <p:spPr bwMode="auto">
              <a:xfrm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70" name="Line 166"/>
              <p:cNvSpPr>
                <a:spLocks noChangeShapeType="1"/>
              </p:cNvSpPr>
              <p:nvPr/>
            </p:nvSpPr>
            <p:spPr bwMode="auto">
              <a:xfrm rot="5400000"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cxnSp>
          <p:nvCxnSpPr>
            <p:cNvPr id="271" name="Straight Arrow Connector 270"/>
            <p:cNvCxnSpPr/>
            <p:nvPr/>
          </p:nvCxnSpPr>
          <p:spPr bwMode="auto">
            <a:xfrm>
              <a:off x="3286116" y="4429133"/>
              <a:ext cx="164307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Straight Arrow Connector 273"/>
            <p:cNvCxnSpPr/>
            <p:nvPr/>
          </p:nvCxnSpPr>
          <p:spPr bwMode="auto">
            <a:xfrm>
              <a:off x="5213354" y="4359282"/>
              <a:ext cx="787405" cy="698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 bwMode="auto">
            <a:xfrm flipV="1">
              <a:off x="2428860" y="3786190"/>
              <a:ext cx="414340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315" name="Group 281"/>
            <p:cNvGrpSpPr>
              <a:grpSpLocks/>
            </p:cNvGrpSpPr>
            <p:nvPr/>
          </p:nvGrpSpPr>
          <p:grpSpPr bwMode="auto">
            <a:xfrm>
              <a:off x="4333875" y="3700466"/>
              <a:ext cx="238125" cy="219075"/>
              <a:chOff x="4333875" y="3781429"/>
              <a:chExt cx="238125" cy="219075"/>
            </a:xfrm>
          </p:grpSpPr>
          <p:sp>
            <p:nvSpPr>
              <p:cNvPr id="277" name="Rectangle 326"/>
              <p:cNvSpPr>
                <a:spLocks noChangeArrowheads="1"/>
              </p:cNvSpPr>
              <p:nvPr/>
            </p:nvSpPr>
            <p:spPr bwMode="auto">
              <a:xfrm>
                <a:off x="4333873" y="3781427"/>
                <a:ext cx="238127" cy="219077"/>
              </a:xfrm>
              <a:prstGeom prst="rect">
                <a:avLst/>
              </a:prstGeom>
              <a:solidFill>
                <a:srgbClr val="9970CA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Freeform 327"/>
              <p:cNvSpPr>
                <a:spLocks/>
              </p:cNvSpPr>
              <p:nvPr/>
            </p:nvSpPr>
            <p:spPr bwMode="auto">
              <a:xfrm rot="941852">
                <a:off x="4389436" y="3811590"/>
                <a:ext cx="109538" cy="161926"/>
              </a:xfrm>
              <a:custGeom>
                <a:avLst/>
                <a:gdLst/>
                <a:ahLst/>
                <a:cxnLst>
                  <a:cxn ang="0">
                    <a:pos x="33" y="72"/>
                  </a:cxn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72">
                    <a:moveTo>
                      <a:pt x="33" y="72"/>
                    </a:moveTo>
                    <a:cubicBezTo>
                      <a:pt x="16" y="60"/>
                      <a:pt x="0" y="48"/>
                      <a:pt x="0" y="36"/>
                    </a:cubicBezTo>
                    <a:cubicBezTo>
                      <a:pt x="0" y="24"/>
                      <a:pt x="18" y="12"/>
                      <a:pt x="36" y="0"/>
                    </a:cubicBezTo>
                  </a:path>
                </a:pathLst>
              </a:cu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</p:grpSp>
      <p:sp>
        <p:nvSpPr>
          <p:cNvPr id="287" name="Rounded Rectangle 286"/>
          <p:cNvSpPr>
            <a:spLocks noChangeArrowheads="1"/>
          </p:cNvSpPr>
          <p:nvPr/>
        </p:nvSpPr>
        <p:spPr bwMode="auto">
          <a:xfrm>
            <a:off x="2500313" y="4000500"/>
            <a:ext cx="3857625" cy="242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A700">
                  <a:alpha val="0"/>
                </a:srgbClr>
              </a:gs>
              <a:gs pos="80000">
                <a:srgbClr val="FFDC00">
                  <a:alpha val="80000"/>
                </a:srgbClr>
              </a:gs>
              <a:gs pos="100000">
                <a:srgbClr val="FFE000"/>
              </a:gs>
            </a:gsLst>
            <a:lin ang="16200000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714750" y="40719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Functoids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Rounded Rectangle 288"/>
          <p:cNvSpPr>
            <a:spLocks noChangeArrowheads="1"/>
          </p:cNvSpPr>
          <p:nvPr/>
        </p:nvSpPr>
        <p:spPr bwMode="auto">
          <a:xfrm>
            <a:off x="2643188" y="4572000"/>
            <a:ext cx="3571875" cy="164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43188" y="4714875"/>
            <a:ext cx="3429000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Use to manipulate mapped data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Can use predefined </a:t>
            </a:r>
            <a:r>
              <a:rPr lang="en-US" dirty="0" err="1"/>
              <a:t>functoids</a:t>
            </a:r>
            <a:r>
              <a:rPr lang="en-US" dirty="0"/>
              <a:t> or create custom </a:t>
            </a:r>
            <a:r>
              <a:rPr lang="en-US" dirty="0" err="1"/>
              <a:t>functoids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Custom </a:t>
            </a:r>
            <a:r>
              <a:rPr lang="en-US" dirty="0" err="1"/>
              <a:t>functoids</a:t>
            </a:r>
            <a:r>
              <a:rPr lang="en-US" dirty="0"/>
              <a:t> can call scripts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2009-11-09T14:13:51Z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14549</TotalTime>
  <Words>1120</Words>
  <Application>Microsoft Office PowerPoint</Application>
  <PresentationFormat>On-screen Show (4:3)</PresentationFormat>
  <Paragraphs>317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Creating a BizTalk Map</vt:lpstr>
      <vt:lpstr>Transform messages</vt:lpstr>
      <vt:lpstr>Map links are either Direct or use Functoids</vt:lpstr>
      <vt:lpstr>Validating and Testing a Map</vt:lpstr>
      <vt:lpstr>Demonstration: Creating and Testing a BizTalk Map</vt:lpstr>
      <vt:lpstr>Lesson 2: Configuring Basic Functoids </vt:lpstr>
      <vt:lpstr>Data Manipulation with Functoids</vt:lpstr>
      <vt:lpstr>Basic Functoids</vt:lpstr>
      <vt:lpstr>Adding Functoids to a Map</vt:lpstr>
      <vt:lpstr>Demonstration: Adding Functoids to a Map</vt:lpstr>
      <vt:lpstr>Lesson 3: Configuring Advanced Functoids </vt:lpstr>
      <vt:lpstr>Using Advanced Functoids</vt:lpstr>
      <vt:lpstr>Using Looping Functoids</vt:lpstr>
      <vt:lpstr>Using Database Functoids</vt:lpstr>
      <vt:lpstr>Using a Scripting Functoid </vt:lpstr>
      <vt:lpstr>Demonstration: Configuring Advanced Functoids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Johan Hedberg</cp:lastModifiedBy>
  <cp:revision>266</cp:revision>
  <dcterms:created xsi:type="dcterms:W3CDTF">2009-03-09T21:00:21Z</dcterms:created>
  <dcterms:modified xsi:type="dcterms:W3CDTF">2019-01-21T06:56:10Z</dcterms:modified>
  <cp:category>Sales &amp; Marketing</cp:category>
</cp:coreProperties>
</file>