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4" r:id="rId5"/>
    <p:sldId id="260" r:id="rId6"/>
    <p:sldId id="261" r:id="rId7"/>
    <p:sldId id="262" r:id="rId8"/>
    <p:sldId id="263" r:id="rId9"/>
  </p:sldIdLst>
  <p:sldSz cx="12192000" cy="6858000"/>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A621E-2F94-415D-9FCE-8FAADDAE0C19}" v="34" dt="2024-05-23T03:36:51.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7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a Peslerbe" userId="c871bdf8fd726bcd" providerId="LiveId" clId="{AF4A621E-2F94-415D-9FCE-8FAADDAE0C19}"/>
    <pc:docChg chg="undo custSel addSld delSld modSld">
      <pc:chgData name="Rafaela Peslerbe" userId="c871bdf8fd726bcd" providerId="LiveId" clId="{AF4A621E-2F94-415D-9FCE-8FAADDAE0C19}" dt="2024-05-23T03:47:19.972" v="538" actId="1076"/>
      <pc:docMkLst>
        <pc:docMk/>
      </pc:docMkLst>
      <pc:sldChg chg="addSp modSp mod">
        <pc:chgData name="Rafaela Peslerbe" userId="c871bdf8fd726bcd" providerId="LiveId" clId="{AF4A621E-2F94-415D-9FCE-8FAADDAE0C19}" dt="2024-05-23T03:08:23.963" v="311" actId="115"/>
        <pc:sldMkLst>
          <pc:docMk/>
          <pc:sldMk cId="0" sldId="256"/>
        </pc:sldMkLst>
        <pc:spChg chg="add mod">
          <ac:chgData name="Rafaela Peslerbe" userId="c871bdf8fd726bcd" providerId="LiveId" clId="{AF4A621E-2F94-415D-9FCE-8FAADDAE0C19}" dt="2024-05-23T03:08:23.963" v="311" actId="115"/>
          <ac:spMkLst>
            <pc:docMk/>
            <pc:sldMk cId="0" sldId="256"/>
            <ac:spMk id="2" creationId="{D0B5B5B2-A38A-61C6-C1D7-FE5D59A4D7E0}"/>
          </ac:spMkLst>
        </pc:spChg>
        <pc:picChg chg="mod">
          <ac:chgData name="Rafaela Peslerbe" userId="c871bdf8fd726bcd" providerId="LiveId" clId="{AF4A621E-2F94-415D-9FCE-8FAADDAE0C19}" dt="2024-05-23T03:05:11.522" v="169" actId="14100"/>
          <ac:picMkLst>
            <pc:docMk/>
            <pc:sldMk cId="0" sldId="256"/>
            <ac:picMk id="89" creationId="{00000000-0000-0000-0000-000000000000}"/>
          </ac:picMkLst>
        </pc:picChg>
      </pc:sldChg>
      <pc:sldChg chg="modSp mod">
        <pc:chgData name="Rafaela Peslerbe" userId="c871bdf8fd726bcd" providerId="LiveId" clId="{AF4A621E-2F94-415D-9FCE-8FAADDAE0C19}" dt="2024-05-23T03:08:44.638" v="312" actId="1076"/>
        <pc:sldMkLst>
          <pc:docMk/>
          <pc:sldMk cId="0" sldId="257"/>
        </pc:sldMkLst>
        <pc:spChg chg="mod">
          <ac:chgData name="Rafaela Peslerbe" userId="c871bdf8fd726bcd" providerId="LiveId" clId="{AF4A621E-2F94-415D-9FCE-8FAADDAE0C19}" dt="2024-05-23T03:08:44.638" v="312" actId="1076"/>
          <ac:spMkLst>
            <pc:docMk/>
            <pc:sldMk cId="0" sldId="257"/>
            <ac:spMk id="97" creationId="{00000000-0000-0000-0000-000000000000}"/>
          </ac:spMkLst>
        </pc:spChg>
        <pc:picChg chg="mod">
          <ac:chgData name="Rafaela Peslerbe" userId="c871bdf8fd726bcd" providerId="LiveId" clId="{AF4A621E-2F94-415D-9FCE-8FAADDAE0C19}" dt="2024-05-23T02:51:16.454" v="3" actId="14861"/>
          <ac:picMkLst>
            <pc:docMk/>
            <pc:sldMk cId="0" sldId="257"/>
            <ac:picMk id="98" creationId="{00000000-0000-0000-0000-000000000000}"/>
          </ac:picMkLst>
        </pc:picChg>
      </pc:sldChg>
      <pc:sldChg chg="modSp mod">
        <pc:chgData name="Rafaela Peslerbe" userId="c871bdf8fd726bcd" providerId="LiveId" clId="{AF4A621E-2F94-415D-9FCE-8FAADDAE0C19}" dt="2024-05-23T03:06:40.369" v="204" actId="20577"/>
        <pc:sldMkLst>
          <pc:docMk/>
          <pc:sldMk cId="0" sldId="258"/>
        </pc:sldMkLst>
        <pc:spChg chg="mod">
          <ac:chgData name="Rafaela Peslerbe" userId="c871bdf8fd726bcd" providerId="LiveId" clId="{AF4A621E-2F94-415D-9FCE-8FAADDAE0C19}" dt="2024-05-23T03:06:40.369" v="204" actId="20577"/>
          <ac:spMkLst>
            <pc:docMk/>
            <pc:sldMk cId="0" sldId="258"/>
            <ac:spMk id="107" creationId="{00000000-0000-0000-0000-000000000000}"/>
          </ac:spMkLst>
        </pc:spChg>
      </pc:sldChg>
      <pc:sldChg chg="addSp delSp modSp del mod setBg">
        <pc:chgData name="Rafaela Peslerbe" userId="c871bdf8fd726bcd" providerId="LiveId" clId="{AF4A621E-2F94-415D-9FCE-8FAADDAE0C19}" dt="2024-05-23T03:06:13.362" v="200" actId="47"/>
        <pc:sldMkLst>
          <pc:docMk/>
          <pc:sldMk cId="0" sldId="259"/>
        </pc:sldMkLst>
        <pc:spChg chg="add mod">
          <ac:chgData name="Rafaela Peslerbe" userId="c871bdf8fd726bcd" providerId="LiveId" clId="{AF4A621E-2F94-415D-9FCE-8FAADDAE0C19}" dt="2024-05-23T02:54:23.828" v="30" actId="1076"/>
          <ac:spMkLst>
            <pc:docMk/>
            <pc:sldMk cId="0" sldId="259"/>
            <ac:spMk id="3" creationId="{2EFC23FC-D383-C5AD-0A30-A8857648E67F}"/>
          </ac:spMkLst>
        </pc:spChg>
        <pc:spChg chg="mod">
          <ac:chgData name="Rafaela Peslerbe" userId="c871bdf8fd726bcd" providerId="LiveId" clId="{AF4A621E-2F94-415D-9FCE-8FAADDAE0C19}" dt="2024-05-23T02:53:15.086" v="22" actId="1076"/>
          <ac:spMkLst>
            <pc:docMk/>
            <pc:sldMk cId="0" sldId="259"/>
            <ac:spMk id="120" creationId="{00000000-0000-0000-0000-000000000000}"/>
          </ac:spMkLst>
        </pc:spChg>
        <pc:spChg chg="mod">
          <ac:chgData name="Rafaela Peslerbe" userId="c871bdf8fd726bcd" providerId="LiveId" clId="{AF4A621E-2F94-415D-9FCE-8FAADDAE0C19}" dt="2024-05-23T02:53:08.432" v="20" actId="20577"/>
          <ac:spMkLst>
            <pc:docMk/>
            <pc:sldMk cId="0" sldId="259"/>
            <ac:spMk id="122" creationId="{00000000-0000-0000-0000-000000000000}"/>
          </ac:spMkLst>
        </pc:spChg>
        <pc:spChg chg="mod">
          <ac:chgData name="Rafaela Peslerbe" userId="c871bdf8fd726bcd" providerId="LiveId" clId="{AF4A621E-2F94-415D-9FCE-8FAADDAE0C19}" dt="2024-05-23T02:55:40.438" v="43" actId="21"/>
          <ac:spMkLst>
            <pc:docMk/>
            <pc:sldMk cId="0" sldId="259"/>
            <ac:spMk id="123" creationId="{00000000-0000-0000-0000-000000000000}"/>
          </ac:spMkLst>
        </pc:spChg>
        <pc:spChg chg="mod">
          <ac:chgData name="Rafaela Peslerbe" userId="c871bdf8fd726bcd" providerId="LiveId" clId="{AF4A621E-2F94-415D-9FCE-8FAADDAE0C19}" dt="2024-05-23T02:51:59.231" v="8" actId="20577"/>
          <ac:spMkLst>
            <pc:docMk/>
            <pc:sldMk cId="0" sldId="259"/>
            <ac:spMk id="125" creationId="{00000000-0000-0000-0000-000000000000}"/>
          </ac:spMkLst>
        </pc:spChg>
        <pc:spChg chg="mod">
          <ac:chgData name="Rafaela Peslerbe" userId="c871bdf8fd726bcd" providerId="LiveId" clId="{AF4A621E-2F94-415D-9FCE-8FAADDAE0C19}" dt="2024-05-23T02:53:24.410" v="23" actId="1076"/>
          <ac:spMkLst>
            <pc:docMk/>
            <pc:sldMk cId="0" sldId="259"/>
            <ac:spMk id="127" creationId="{00000000-0000-0000-0000-000000000000}"/>
          </ac:spMkLst>
        </pc:spChg>
        <pc:graphicFrameChg chg="add del mod modGraphic">
          <ac:chgData name="Rafaela Peslerbe" userId="c871bdf8fd726bcd" providerId="LiveId" clId="{AF4A621E-2F94-415D-9FCE-8FAADDAE0C19}" dt="2024-05-23T02:52:47.508" v="14" actId="478"/>
          <ac:graphicFrameMkLst>
            <pc:docMk/>
            <pc:sldMk cId="0" sldId="259"/>
            <ac:graphicFrameMk id="2" creationId="{5A779458-BAF0-358D-BBB2-5A5F2D542987}"/>
          </ac:graphicFrameMkLst>
        </pc:graphicFrameChg>
        <pc:cxnChg chg="add mod">
          <ac:chgData name="Rafaela Peslerbe" userId="c871bdf8fd726bcd" providerId="LiveId" clId="{AF4A621E-2F94-415D-9FCE-8FAADDAE0C19}" dt="2024-05-23T02:55:30.125" v="40" actId="692"/>
          <ac:cxnSpMkLst>
            <pc:docMk/>
            <pc:sldMk cId="0" sldId="259"/>
            <ac:cxnSpMk id="5" creationId="{D7B507F2-9156-6C79-2DA5-A8F6414F8996}"/>
          </ac:cxnSpMkLst>
        </pc:cxnChg>
      </pc:sldChg>
      <pc:sldChg chg="addSp delSp modSp mod">
        <pc:chgData name="Rafaela Peslerbe" userId="c871bdf8fd726bcd" providerId="LiveId" clId="{AF4A621E-2F94-415D-9FCE-8FAADDAE0C19}" dt="2024-05-23T03:20:08.076" v="420" actId="255"/>
        <pc:sldMkLst>
          <pc:docMk/>
          <pc:sldMk cId="0" sldId="260"/>
        </pc:sldMkLst>
        <pc:spChg chg="add del mod">
          <ac:chgData name="Rafaela Peslerbe" userId="c871bdf8fd726bcd" providerId="LiveId" clId="{AF4A621E-2F94-415D-9FCE-8FAADDAE0C19}" dt="2024-05-23T03:17:19.747" v="388" actId="478"/>
          <ac:spMkLst>
            <pc:docMk/>
            <pc:sldMk cId="0" sldId="260"/>
            <ac:spMk id="2" creationId="{7C304787-F348-3B0D-8046-742599909466}"/>
          </ac:spMkLst>
        </pc:spChg>
        <pc:spChg chg="add mod">
          <ac:chgData name="Rafaela Peslerbe" userId="c871bdf8fd726bcd" providerId="LiveId" clId="{AF4A621E-2F94-415D-9FCE-8FAADDAE0C19}" dt="2024-05-23T03:17:23.726" v="389" actId="1076"/>
          <ac:spMkLst>
            <pc:docMk/>
            <pc:sldMk cId="0" sldId="260"/>
            <ac:spMk id="3" creationId="{5078A9E5-509D-3849-0EBC-AE721A54BFC7}"/>
          </ac:spMkLst>
        </pc:spChg>
        <pc:spChg chg="add mod">
          <ac:chgData name="Rafaela Peslerbe" userId="c871bdf8fd726bcd" providerId="LiveId" clId="{AF4A621E-2F94-415D-9FCE-8FAADDAE0C19}" dt="2024-05-23T03:17:26.986" v="390" actId="1076"/>
          <ac:spMkLst>
            <pc:docMk/>
            <pc:sldMk cId="0" sldId="260"/>
            <ac:spMk id="4" creationId="{1E830A14-7727-EC74-3E4E-3D2BAD94CDAD}"/>
          </ac:spMkLst>
        </pc:spChg>
        <pc:spChg chg="add del mod">
          <ac:chgData name="Rafaela Peslerbe" userId="c871bdf8fd726bcd" providerId="LiveId" clId="{AF4A621E-2F94-415D-9FCE-8FAADDAE0C19}" dt="2024-05-23T03:17:13.545" v="386" actId="478"/>
          <ac:spMkLst>
            <pc:docMk/>
            <pc:sldMk cId="0" sldId="260"/>
            <ac:spMk id="5" creationId="{23BC45BB-564A-A9CA-14F0-2FFC57663622}"/>
          </ac:spMkLst>
        </pc:spChg>
        <pc:spChg chg="add mod">
          <ac:chgData name="Rafaela Peslerbe" userId="c871bdf8fd726bcd" providerId="LiveId" clId="{AF4A621E-2F94-415D-9FCE-8FAADDAE0C19}" dt="2024-05-23T03:20:08.076" v="420" actId="255"/>
          <ac:spMkLst>
            <pc:docMk/>
            <pc:sldMk cId="0" sldId="260"/>
            <ac:spMk id="6" creationId="{CE004AE1-3FFD-0C05-A233-23888746828D}"/>
          </ac:spMkLst>
        </pc:spChg>
        <pc:spChg chg="mod">
          <ac:chgData name="Rafaela Peslerbe" userId="c871bdf8fd726bcd" providerId="LiveId" clId="{AF4A621E-2F94-415D-9FCE-8FAADDAE0C19}" dt="2024-05-23T03:17:45.802" v="394" actId="20577"/>
          <ac:spMkLst>
            <pc:docMk/>
            <pc:sldMk cId="0" sldId="260"/>
            <ac:spMk id="138" creationId="{00000000-0000-0000-0000-000000000000}"/>
          </ac:spMkLst>
        </pc:spChg>
      </pc:sldChg>
      <pc:sldChg chg="addSp delSp modSp mod">
        <pc:chgData name="Rafaela Peslerbe" userId="c871bdf8fd726bcd" providerId="LiveId" clId="{AF4A621E-2F94-415D-9FCE-8FAADDAE0C19}" dt="2024-05-23T03:47:19.972" v="538" actId="1076"/>
        <pc:sldMkLst>
          <pc:docMk/>
          <pc:sldMk cId="0" sldId="262"/>
        </pc:sldMkLst>
        <pc:spChg chg="add del mod">
          <ac:chgData name="Rafaela Peslerbe" userId="c871bdf8fd726bcd" providerId="LiveId" clId="{AF4A621E-2F94-415D-9FCE-8FAADDAE0C19}" dt="2024-05-23T03:35:37.610" v="469" actId="478"/>
          <ac:spMkLst>
            <pc:docMk/>
            <pc:sldMk cId="0" sldId="262"/>
            <ac:spMk id="2" creationId="{C3570540-AE4B-AFEB-CCF2-3F0016CA518E}"/>
          </ac:spMkLst>
        </pc:spChg>
        <pc:spChg chg="add mod">
          <ac:chgData name="Rafaela Peslerbe" userId="c871bdf8fd726bcd" providerId="LiveId" clId="{AF4A621E-2F94-415D-9FCE-8FAADDAE0C19}" dt="2024-05-23T03:47:19.972" v="538" actId="1076"/>
          <ac:spMkLst>
            <pc:docMk/>
            <pc:sldMk cId="0" sldId="262"/>
            <ac:spMk id="4" creationId="{1606936C-F400-E66E-7A04-F5879E3751DC}"/>
          </ac:spMkLst>
        </pc:spChg>
        <pc:spChg chg="add del mod">
          <ac:chgData name="Rafaela Peslerbe" userId="c871bdf8fd726bcd" providerId="LiveId" clId="{AF4A621E-2F94-415D-9FCE-8FAADDAE0C19}" dt="2024-05-23T03:41:36.956" v="517" actId="478"/>
          <ac:spMkLst>
            <pc:docMk/>
            <pc:sldMk cId="0" sldId="262"/>
            <ac:spMk id="6" creationId="{10426556-B4B1-6B64-641B-229FAE8045EB}"/>
          </ac:spMkLst>
        </pc:spChg>
        <pc:spChg chg="add mod">
          <ac:chgData name="Rafaela Peslerbe" userId="c871bdf8fd726bcd" providerId="LiveId" clId="{AF4A621E-2F94-415D-9FCE-8FAADDAE0C19}" dt="2024-05-23T03:47:07.399" v="536" actId="1076"/>
          <ac:spMkLst>
            <pc:docMk/>
            <pc:sldMk cId="0" sldId="262"/>
            <ac:spMk id="8" creationId="{70501BEA-737A-C8D8-2240-66833F1C5E09}"/>
          </ac:spMkLst>
        </pc:spChg>
        <pc:spChg chg="mod">
          <ac:chgData name="Rafaela Peslerbe" userId="c871bdf8fd726bcd" providerId="LiveId" clId="{AF4A621E-2F94-415D-9FCE-8FAADDAE0C19}" dt="2024-05-23T03:45:49.749" v="520" actId="255"/>
          <ac:spMkLst>
            <pc:docMk/>
            <pc:sldMk cId="0" sldId="262"/>
            <ac:spMk id="157" creationId="{00000000-0000-0000-0000-000000000000}"/>
          </ac:spMkLst>
        </pc:spChg>
        <pc:graphicFrameChg chg="add mod modGraphic">
          <ac:chgData name="Rafaela Peslerbe" userId="c871bdf8fd726bcd" providerId="LiveId" clId="{AF4A621E-2F94-415D-9FCE-8FAADDAE0C19}" dt="2024-05-23T03:47:17.501" v="537" actId="1076"/>
          <ac:graphicFrameMkLst>
            <pc:docMk/>
            <pc:sldMk cId="0" sldId="262"/>
            <ac:graphicFrameMk id="3" creationId="{6BB058EB-BB05-3577-64A8-52F8B96335F0}"/>
          </ac:graphicFrameMkLst>
        </pc:graphicFrameChg>
      </pc:sldChg>
      <pc:sldChg chg="modSp mod">
        <pc:chgData name="Rafaela Peslerbe" userId="c871bdf8fd726bcd" providerId="LiveId" clId="{AF4A621E-2F94-415D-9FCE-8FAADDAE0C19}" dt="2024-05-23T03:20:53.431" v="426" actId="1076"/>
        <pc:sldMkLst>
          <pc:docMk/>
          <pc:sldMk cId="0" sldId="263"/>
        </pc:sldMkLst>
        <pc:spChg chg="mod">
          <ac:chgData name="Rafaela Peslerbe" userId="c871bdf8fd726bcd" providerId="LiveId" clId="{AF4A621E-2F94-415D-9FCE-8FAADDAE0C19}" dt="2024-05-23T03:20:53.431" v="426" actId="1076"/>
          <ac:spMkLst>
            <pc:docMk/>
            <pc:sldMk cId="0" sldId="263"/>
            <ac:spMk id="166" creationId="{00000000-0000-0000-0000-000000000000}"/>
          </ac:spMkLst>
        </pc:spChg>
      </pc:sldChg>
      <pc:sldChg chg="addSp delSp modSp add mod">
        <pc:chgData name="Rafaela Peslerbe" userId="c871bdf8fd726bcd" providerId="LiveId" clId="{AF4A621E-2F94-415D-9FCE-8FAADDAE0C19}" dt="2024-05-23T03:22:30.662" v="427" actId="255"/>
        <pc:sldMkLst>
          <pc:docMk/>
          <pc:sldMk cId="4142322018" sldId="264"/>
        </pc:sldMkLst>
        <pc:spChg chg="add del mod">
          <ac:chgData name="Rafaela Peslerbe" userId="c871bdf8fd726bcd" providerId="LiveId" clId="{AF4A621E-2F94-415D-9FCE-8FAADDAE0C19}" dt="2024-05-23T02:56:34.627" v="53"/>
          <ac:spMkLst>
            <pc:docMk/>
            <pc:sldMk cId="4142322018" sldId="264"/>
            <ac:spMk id="2" creationId="{60EC3FC4-9040-D96D-6412-7030EC1FE3CB}"/>
          </ac:spMkLst>
        </pc:spChg>
        <pc:spChg chg="mod ord">
          <ac:chgData name="Rafaela Peslerbe" userId="c871bdf8fd726bcd" providerId="LiveId" clId="{AF4A621E-2F94-415D-9FCE-8FAADDAE0C19}" dt="2024-05-23T03:04:28.728" v="162" actId="14861"/>
          <ac:spMkLst>
            <pc:docMk/>
            <pc:sldMk cId="4142322018" sldId="264"/>
            <ac:spMk id="3" creationId="{2EFC23FC-D383-C5AD-0A30-A8857648E67F}"/>
          </ac:spMkLst>
        </pc:spChg>
        <pc:spChg chg="add mod">
          <ac:chgData name="Rafaela Peslerbe" userId="c871bdf8fd726bcd" providerId="LiveId" clId="{AF4A621E-2F94-415D-9FCE-8FAADDAE0C19}" dt="2024-05-23T03:22:30.662" v="427" actId="255"/>
          <ac:spMkLst>
            <pc:docMk/>
            <pc:sldMk cId="4142322018" sldId="264"/>
            <ac:spMk id="4" creationId="{96C76914-1521-3276-B9A2-2D7CBC562743}"/>
          </ac:spMkLst>
        </pc:spChg>
        <pc:spChg chg="add mod">
          <ac:chgData name="Rafaela Peslerbe" userId="c871bdf8fd726bcd" providerId="LiveId" clId="{AF4A621E-2F94-415D-9FCE-8FAADDAE0C19}" dt="2024-05-23T02:57:23.192" v="67"/>
          <ac:spMkLst>
            <pc:docMk/>
            <pc:sldMk cId="4142322018" sldId="264"/>
            <ac:spMk id="7" creationId="{3BFE602F-91BA-F00E-1308-559630438710}"/>
          </ac:spMkLst>
        </pc:spChg>
        <pc:spChg chg="add mod">
          <ac:chgData name="Rafaela Peslerbe" userId="c871bdf8fd726bcd" providerId="LiveId" clId="{AF4A621E-2F94-415D-9FCE-8FAADDAE0C19}" dt="2024-05-23T03:22:30.662" v="427" actId="255"/>
          <ac:spMkLst>
            <pc:docMk/>
            <pc:sldMk cId="4142322018" sldId="264"/>
            <ac:spMk id="8" creationId="{D9D7AFF5-94DF-0D5C-6596-39E6EEC009A2}"/>
          </ac:spMkLst>
        </pc:spChg>
        <pc:spChg chg="add mod">
          <ac:chgData name="Rafaela Peslerbe" userId="c871bdf8fd726bcd" providerId="LiveId" clId="{AF4A621E-2F94-415D-9FCE-8FAADDAE0C19}" dt="2024-05-23T03:22:30.662" v="427" actId="255"/>
          <ac:spMkLst>
            <pc:docMk/>
            <pc:sldMk cId="4142322018" sldId="264"/>
            <ac:spMk id="9" creationId="{C6F9CC73-D436-A0AB-8FB4-DFBF3A2252D7}"/>
          </ac:spMkLst>
        </pc:spChg>
        <pc:spChg chg="add mod">
          <ac:chgData name="Rafaela Peslerbe" userId="c871bdf8fd726bcd" providerId="LiveId" clId="{AF4A621E-2F94-415D-9FCE-8FAADDAE0C19}" dt="2024-05-23T03:22:30.662" v="427" actId="255"/>
          <ac:spMkLst>
            <pc:docMk/>
            <pc:sldMk cId="4142322018" sldId="264"/>
            <ac:spMk id="10" creationId="{D0408991-69DC-D3B7-60E7-FD67B949CCFB}"/>
          </ac:spMkLst>
        </pc:spChg>
        <pc:spChg chg="add mod">
          <ac:chgData name="Rafaela Peslerbe" userId="c871bdf8fd726bcd" providerId="LiveId" clId="{AF4A621E-2F94-415D-9FCE-8FAADDAE0C19}" dt="2024-05-23T03:22:30.662" v="427" actId="255"/>
          <ac:spMkLst>
            <pc:docMk/>
            <pc:sldMk cId="4142322018" sldId="264"/>
            <ac:spMk id="11" creationId="{06010F90-61D0-CFC5-E86B-56830F7D5BBF}"/>
          </ac:spMkLst>
        </pc:spChg>
        <pc:spChg chg="add mod">
          <ac:chgData name="Rafaela Peslerbe" userId="c871bdf8fd726bcd" providerId="LiveId" clId="{AF4A621E-2F94-415D-9FCE-8FAADDAE0C19}" dt="2024-05-23T03:22:30.662" v="427" actId="255"/>
          <ac:spMkLst>
            <pc:docMk/>
            <pc:sldMk cId="4142322018" sldId="264"/>
            <ac:spMk id="12" creationId="{11A2D2DA-FF01-579D-1B29-2E1284B8E534}"/>
          </ac:spMkLst>
        </pc:spChg>
        <pc:spChg chg="mod">
          <ac:chgData name="Rafaela Peslerbe" userId="c871bdf8fd726bcd" providerId="LiveId" clId="{AF4A621E-2F94-415D-9FCE-8FAADDAE0C19}" dt="2024-05-23T03:03:25.289" v="157" actId="1076"/>
          <ac:spMkLst>
            <pc:docMk/>
            <pc:sldMk cId="4142322018" sldId="264"/>
            <ac:spMk id="120" creationId="{00000000-0000-0000-0000-000000000000}"/>
          </ac:spMkLst>
        </pc:spChg>
        <pc:spChg chg="mod">
          <ac:chgData name="Rafaela Peslerbe" userId="c871bdf8fd726bcd" providerId="LiveId" clId="{AF4A621E-2F94-415D-9FCE-8FAADDAE0C19}" dt="2024-05-23T03:03:35.635" v="159" actId="1076"/>
          <ac:spMkLst>
            <pc:docMk/>
            <pc:sldMk cId="4142322018" sldId="264"/>
            <ac:spMk id="121" creationId="{00000000-0000-0000-0000-000000000000}"/>
          </ac:spMkLst>
        </pc:spChg>
        <pc:spChg chg="mod">
          <ac:chgData name="Rafaela Peslerbe" userId="c871bdf8fd726bcd" providerId="LiveId" clId="{AF4A621E-2F94-415D-9FCE-8FAADDAE0C19}" dt="2024-05-23T03:03:23.070" v="156" actId="1076"/>
          <ac:spMkLst>
            <pc:docMk/>
            <pc:sldMk cId="4142322018" sldId="264"/>
            <ac:spMk id="122" creationId="{00000000-0000-0000-0000-000000000000}"/>
          </ac:spMkLst>
        </pc:spChg>
        <pc:spChg chg="del mod">
          <ac:chgData name="Rafaela Peslerbe" userId="c871bdf8fd726bcd" providerId="LiveId" clId="{AF4A621E-2F94-415D-9FCE-8FAADDAE0C19}" dt="2024-05-23T02:55:55.536" v="47" actId="478"/>
          <ac:spMkLst>
            <pc:docMk/>
            <pc:sldMk cId="4142322018" sldId="264"/>
            <ac:spMk id="123" creationId="{00000000-0000-0000-0000-000000000000}"/>
          </ac:spMkLst>
        </pc:spChg>
        <pc:spChg chg="del mod">
          <ac:chgData name="Rafaela Peslerbe" userId="c871bdf8fd726bcd" providerId="LiveId" clId="{AF4A621E-2F94-415D-9FCE-8FAADDAE0C19}" dt="2024-05-23T02:57:35.967" v="71" actId="478"/>
          <ac:spMkLst>
            <pc:docMk/>
            <pc:sldMk cId="4142322018" sldId="264"/>
            <ac:spMk id="124" creationId="{00000000-0000-0000-0000-000000000000}"/>
          </ac:spMkLst>
        </pc:spChg>
        <pc:spChg chg="del">
          <ac:chgData name="Rafaela Peslerbe" userId="c871bdf8fd726bcd" providerId="LiveId" clId="{AF4A621E-2F94-415D-9FCE-8FAADDAE0C19}" dt="2024-05-23T02:58:04.702" v="78" actId="478"/>
          <ac:spMkLst>
            <pc:docMk/>
            <pc:sldMk cId="4142322018" sldId="264"/>
            <ac:spMk id="125" creationId="{00000000-0000-0000-0000-000000000000}"/>
          </ac:spMkLst>
        </pc:spChg>
        <pc:spChg chg="del">
          <ac:chgData name="Rafaela Peslerbe" userId="c871bdf8fd726bcd" providerId="LiveId" clId="{AF4A621E-2F94-415D-9FCE-8FAADDAE0C19}" dt="2024-05-23T02:58:35.537" v="86" actId="478"/>
          <ac:spMkLst>
            <pc:docMk/>
            <pc:sldMk cId="4142322018" sldId="264"/>
            <ac:spMk id="126" creationId="{00000000-0000-0000-0000-000000000000}"/>
          </ac:spMkLst>
        </pc:spChg>
        <pc:spChg chg="del">
          <ac:chgData name="Rafaela Peslerbe" userId="c871bdf8fd726bcd" providerId="LiveId" clId="{AF4A621E-2F94-415D-9FCE-8FAADDAE0C19}" dt="2024-05-23T02:58:46.496" v="90" actId="478"/>
          <ac:spMkLst>
            <pc:docMk/>
            <pc:sldMk cId="4142322018" sldId="264"/>
            <ac:spMk id="127" creationId="{00000000-0000-0000-0000-000000000000}"/>
          </ac:spMkLst>
        </pc:spChg>
        <pc:spChg chg="del">
          <ac:chgData name="Rafaela Peslerbe" userId="c871bdf8fd726bcd" providerId="LiveId" clId="{AF4A621E-2F94-415D-9FCE-8FAADDAE0C19}" dt="2024-05-23T02:58:22.918" v="82" actId="478"/>
          <ac:spMkLst>
            <pc:docMk/>
            <pc:sldMk cId="4142322018" sldId="264"/>
            <ac:spMk id="128" creationId="{00000000-0000-0000-0000-000000000000}"/>
          </ac:spMkLst>
        </pc:spChg>
        <pc:picChg chg="mod">
          <ac:chgData name="Rafaela Peslerbe" userId="c871bdf8fd726bcd" providerId="LiveId" clId="{AF4A621E-2F94-415D-9FCE-8FAADDAE0C19}" dt="2024-05-23T03:03:41.086" v="161" actId="1076"/>
          <ac:picMkLst>
            <pc:docMk/>
            <pc:sldMk cId="4142322018" sldId="264"/>
            <ac:picMk id="129" creationId="{00000000-0000-0000-0000-000000000000}"/>
          </ac:picMkLst>
        </pc:picChg>
        <pc:cxnChg chg="mod">
          <ac:chgData name="Rafaela Peslerbe" userId="c871bdf8fd726bcd" providerId="LiveId" clId="{AF4A621E-2F94-415D-9FCE-8FAADDAE0C19}" dt="2024-05-23T03:03:35.635" v="159" actId="1076"/>
          <ac:cxnSpMkLst>
            <pc:docMk/>
            <pc:sldMk cId="4142322018" sldId="264"/>
            <ac:cxnSpMk id="5" creationId="{D7B507F2-9156-6C79-2DA5-A8F6414F8996}"/>
          </ac:cxnSpMkLst>
        </pc:cxnChg>
        <pc:cxnChg chg="add mod">
          <ac:chgData name="Rafaela Peslerbe" userId="c871bdf8fd726bcd" providerId="LiveId" clId="{AF4A621E-2F94-415D-9FCE-8FAADDAE0C19}" dt="2024-05-23T03:03:35.635" v="159" actId="1076"/>
          <ac:cxnSpMkLst>
            <pc:docMk/>
            <pc:sldMk cId="4142322018" sldId="264"/>
            <ac:cxnSpMk id="6" creationId="{7EB6275D-A70D-4102-FEFA-DE1CD6EA12D7}"/>
          </ac:cxnSpMkLst>
        </pc:cxnChg>
        <pc:cxnChg chg="add mod">
          <ac:chgData name="Rafaela Peslerbe" userId="c871bdf8fd726bcd" providerId="LiveId" clId="{AF4A621E-2F94-415D-9FCE-8FAADDAE0C19}" dt="2024-05-23T03:03:35.635" v="159" actId="1076"/>
          <ac:cxnSpMkLst>
            <pc:docMk/>
            <pc:sldMk cId="4142322018" sldId="264"/>
            <ac:cxnSpMk id="13" creationId="{9790B1A3-DA04-F861-4883-A2E9E4BFEB78}"/>
          </ac:cxnSpMkLst>
        </pc:cxnChg>
        <pc:cxnChg chg="add mod">
          <ac:chgData name="Rafaela Peslerbe" userId="c871bdf8fd726bcd" providerId="LiveId" clId="{AF4A621E-2F94-415D-9FCE-8FAADDAE0C19}" dt="2024-05-23T03:03:35.635" v="159" actId="1076"/>
          <ac:cxnSpMkLst>
            <pc:docMk/>
            <pc:sldMk cId="4142322018" sldId="264"/>
            <ac:cxnSpMk id="14" creationId="{8ACDB878-CA7E-2141-454B-8724E668A63A}"/>
          </ac:cxnSpMkLst>
        </pc:cxnChg>
        <pc:cxnChg chg="add mod">
          <ac:chgData name="Rafaela Peslerbe" userId="c871bdf8fd726bcd" providerId="LiveId" clId="{AF4A621E-2F94-415D-9FCE-8FAADDAE0C19}" dt="2024-05-23T03:03:35.635" v="159" actId="1076"/>
          <ac:cxnSpMkLst>
            <pc:docMk/>
            <pc:sldMk cId="4142322018" sldId="264"/>
            <ac:cxnSpMk id="15" creationId="{7DE121A2-B79F-81E2-7D54-A475BFAFAEB4}"/>
          </ac:cxnSpMkLst>
        </pc:cxnChg>
        <pc:cxnChg chg="add mod">
          <ac:chgData name="Rafaela Peslerbe" userId="c871bdf8fd726bcd" providerId="LiveId" clId="{AF4A621E-2F94-415D-9FCE-8FAADDAE0C19}" dt="2024-05-23T03:03:35.635" v="159" actId="1076"/>
          <ac:cxnSpMkLst>
            <pc:docMk/>
            <pc:sldMk cId="4142322018" sldId="264"/>
            <ac:cxnSpMk id="16" creationId="{87026253-758A-0BEC-AA6A-961D0DAD1FD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Add Training data info</a:t>
            </a: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Add Training data info</a:t>
            </a:r>
            <a:endParaRPr dirty="0"/>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73778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Add Training data info</a:t>
            </a:r>
            <a:endParaRPr/>
          </a:p>
        </p:txBody>
      </p:sp>
      <p:sp>
        <p:nvSpPr>
          <p:cNvPr id="133" name="Google Shape;13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df71a4a0dd_7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2df71a4a0dd_7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Spot the difference: l2 regularization, Adam learning rate lowered, X_train images preprocessed, early stopping removed</a:t>
            </a:r>
            <a:endParaRPr/>
          </a:p>
        </p:txBody>
      </p:sp>
      <p:sp>
        <p:nvSpPr>
          <p:cNvPr id="142" name="Google Shape;142;g2df71a4a0dd_7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Add Training data info</a:t>
            </a:r>
            <a:endParaRPr/>
          </a:p>
        </p:txBody>
      </p:sp>
      <p:sp>
        <p:nvSpPr>
          <p:cNvPr id="152" name="Google Shape;15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f71a4a0dd_7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2df71a4a0dd_7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Focus on Multivariable Models with Grid Search:</a:t>
            </a:r>
            <a:endParaRPr/>
          </a:p>
          <a:p>
            <a:pPr marL="457200" lvl="0" indent="-298450" algn="l" rtl="0">
              <a:lnSpc>
                <a:spcPct val="115000"/>
              </a:lnSpc>
              <a:spcBef>
                <a:spcPts val="2100"/>
              </a:spcBef>
              <a:spcAft>
                <a:spcPts val="0"/>
              </a:spcAft>
              <a:buClr>
                <a:schemeClr val="dk1"/>
              </a:buClr>
              <a:buSzPts val="1100"/>
              <a:buAutoNum type="arabicPeriod"/>
            </a:pPr>
            <a:r>
              <a:rPr lang="en-US">
                <a:solidFill>
                  <a:srgbClr val="0D0D0D"/>
                </a:solidFill>
                <a:highlight>
                  <a:srgbClr val="FFFFFF"/>
                </a:highlight>
                <a:latin typeface="Roboto"/>
                <a:ea typeface="Roboto"/>
                <a:cs typeface="Roboto"/>
                <a:sym typeface="Roboto"/>
              </a:rPr>
              <a:t>Utilize models that consider multiple independent variables simultaneously. These models can capture complex relationships and interactions among variables, providing a more comprehensive understanding of the data. Implement grid search to fine-tune hyperparameters of the multivariable models.</a:t>
            </a:r>
            <a:endParaRPr/>
          </a:p>
          <a:p>
            <a:pPr marL="0" lvl="0" indent="0" algn="l" rtl="0">
              <a:spcBef>
                <a:spcPts val="600"/>
              </a:spcBef>
              <a:spcAft>
                <a:spcPts val="0"/>
              </a:spcAft>
              <a:buNone/>
            </a:pPr>
            <a:r>
              <a:rPr lang="en-US"/>
              <a:t>Include a Human Control Group in the Research to Benchmark Findings:</a:t>
            </a:r>
            <a:endParaRPr/>
          </a:p>
          <a:p>
            <a:pPr marL="457200" lvl="0" indent="-298450" algn="l" rtl="0">
              <a:lnSpc>
                <a:spcPct val="115000"/>
              </a:lnSpc>
              <a:spcBef>
                <a:spcPts val="2100"/>
              </a:spcBef>
              <a:spcAft>
                <a:spcPts val="0"/>
              </a:spcAft>
              <a:buClr>
                <a:schemeClr val="dk1"/>
              </a:buClr>
              <a:buSzPts val="1100"/>
              <a:buAutoNum type="arabicPeriod"/>
            </a:pPr>
            <a:r>
              <a:rPr lang="en-US"/>
              <a:t>Comparing results between the group to helps in understanding the true effect of the intervention by accounting for variables and changes that are independent of the experimental treatment.</a:t>
            </a:r>
            <a:endParaRPr/>
          </a:p>
          <a:p>
            <a:pPr marL="914400" lvl="1" indent="-298450" algn="l" rtl="0">
              <a:lnSpc>
                <a:spcPct val="115000"/>
              </a:lnSpc>
              <a:spcBef>
                <a:spcPts val="0"/>
              </a:spcBef>
              <a:spcAft>
                <a:spcPts val="0"/>
              </a:spcAft>
              <a:buClr>
                <a:schemeClr val="dk1"/>
              </a:buClr>
              <a:buSzPts val="1100"/>
              <a:buAutoNum type="alphaLcPeriod"/>
            </a:pPr>
            <a:r>
              <a:rPr lang="en-US"/>
              <a:t>This group should ideally match the characteristics of the experimental group, but not undergo the intervention or treatment being studied. helps isolate the true effect of the intervention.</a:t>
            </a:r>
            <a:endParaRPr/>
          </a:p>
          <a:p>
            <a:pPr marL="0" lvl="0" indent="0" algn="l" rtl="0">
              <a:spcBef>
                <a:spcPts val="600"/>
              </a:spcBef>
              <a:spcAft>
                <a:spcPts val="0"/>
              </a:spcAft>
              <a:buNone/>
            </a:pPr>
            <a:r>
              <a:rPr lang="en-US"/>
              <a:t>Prioritize the Recall:</a:t>
            </a:r>
            <a:endParaRPr/>
          </a:p>
          <a:p>
            <a:pPr marL="457200" lvl="0" indent="-298450" algn="l" rtl="0">
              <a:lnSpc>
                <a:spcPct val="115000"/>
              </a:lnSpc>
              <a:spcBef>
                <a:spcPts val="2100"/>
              </a:spcBef>
              <a:spcAft>
                <a:spcPts val="0"/>
              </a:spcAft>
              <a:buClr>
                <a:schemeClr val="dk1"/>
              </a:buClr>
              <a:buSzPts val="1100"/>
              <a:buAutoNum type="arabicPeriod"/>
            </a:pPr>
            <a:r>
              <a:rPr lang="en-US"/>
              <a:t>Focus on maximizing the recall metric to ensure the model identifies the highest number of relevant cases. Especially important in contexts where missing positive cases (false negatives) can have serious consequences.</a:t>
            </a:r>
            <a:endParaRPr/>
          </a:p>
          <a:p>
            <a:pPr marL="0" lvl="0" indent="0" algn="l" rtl="0">
              <a:spcBef>
                <a:spcPts val="600"/>
              </a:spcBef>
              <a:spcAft>
                <a:spcPts val="0"/>
              </a:spcAft>
              <a:buNone/>
            </a:pPr>
            <a:r>
              <a:rPr lang="en-US"/>
              <a:t>Run the Model for More Epochs:</a:t>
            </a:r>
            <a:endParaRPr/>
          </a:p>
          <a:p>
            <a:pPr marL="457200" lvl="0" indent="-298450" algn="l" rtl="0">
              <a:lnSpc>
                <a:spcPct val="115000"/>
              </a:lnSpc>
              <a:spcBef>
                <a:spcPts val="2100"/>
              </a:spcBef>
              <a:spcAft>
                <a:spcPts val="0"/>
              </a:spcAft>
              <a:buClr>
                <a:schemeClr val="dk1"/>
              </a:buClr>
              <a:buSzPts val="1100"/>
              <a:buAutoNum type="arabicPeriod"/>
            </a:pPr>
            <a:r>
              <a:rPr lang="en-US"/>
              <a:t>Monitor the model train the model for a higher number of epochs. </a:t>
            </a:r>
            <a:endParaRPr/>
          </a:p>
          <a:p>
            <a:pPr marL="0" lvl="0" indent="0" algn="l" rtl="0">
              <a:spcBef>
                <a:spcPts val="600"/>
              </a:spcBef>
              <a:spcAft>
                <a:spcPts val="0"/>
              </a:spcAft>
              <a:buNone/>
            </a:pPr>
            <a:endParaRPr/>
          </a:p>
        </p:txBody>
      </p:sp>
      <p:sp>
        <p:nvSpPr>
          <p:cNvPr id="161" name="Google Shape;161;g2df71a4a0dd_7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descr="A digital illustration of an artificial intelligence function designed to classify pneumonia as either bacterial or viral. The scene shows a computer screen displaying a detailed interface with charts and data visualizations. There are two main sections: one highlighting bacterial pneumonia with green-themed graphs, and the other for viral pneumonia with blue-themed graphs. Additionally, the background shows a network of neurons symbolizing AI, and an overlay of lung x-ray images, showcasing typical signs of each type of pneumonia."/>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9" name="Google Shape;89;p13"/>
          <p:cNvPicPr preferRelativeResize="0"/>
          <p:nvPr/>
        </p:nvPicPr>
        <p:blipFill>
          <a:blip r:embed="rId3">
            <a:alphaModFix/>
          </a:blip>
          <a:stretch>
            <a:fillRect/>
          </a:stretch>
        </p:blipFill>
        <p:spPr>
          <a:xfrm>
            <a:off x="0" y="-142746"/>
            <a:ext cx="12192000" cy="8238237"/>
          </a:xfrm>
          <a:prstGeom prst="rect">
            <a:avLst/>
          </a:prstGeom>
          <a:noFill/>
          <a:ln>
            <a:noFill/>
          </a:ln>
        </p:spPr>
      </p:pic>
      <p:sp>
        <p:nvSpPr>
          <p:cNvPr id="2" name="Google Shape;99;p14">
            <a:extLst>
              <a:ext uri="{FF2B5EF4-FFF2-40B4-BE49-F238E27FC236}">
                <a16:creationId xmlns:a16="http://schemas.microsoft.com/office/drawing/2014/main" id="{D0B5B5B2-A38A-61C6-C1D7-FE5D59A4D7E0}"/>
              </a:ext>
            </a:extLst>
          </p:cNvPr>
          <p:cNvSpPr txBox="1"/>
          <p:nvPr/>
        </p:nvSpPr>
        <p:spPr>
          <a:xfrm>
            <a:off x="233680" y="4336465"/>
            <a:ext cx="5313600" cy="2400617"/>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500" u="sng" dirty="0">
                <a:solidFill>
                  <a:schemeClr val="dk1"/>
                </a:solidFill>
                <a:latin typeface="Calibri"/>
                <a:ea typeface="Calibri"/>
                <a:cs typeface="Calibri"/>
                <a:sym typeface="Calibri"/>
              </a:rPr>
              <a:t>Group 5:</a:t>
            </a:r>
          </a:p>
          <a:p>
            <a:pPr marL="0" marR="0" lvl="0" indent="0" rtl="0">
              <a:spcBef>
                <a:spcPts val="0"/>
              </a:spcBef>
              <a:spcAft>
                <a:spcPts val="0"/>
              </a:spcAft>
              <a:buNone/>
            </a:pPr>
            <a:r>
              <a:rPr lang="en-US" sz="2500" dirty="0">
                <a:solidFill>
                  <a:schemeClr val="dk1"/>
                </a:solidFill>
                <a:latin typeface="Calibri"/>
                <a:ea typeface="Calibri"/>
                <a:cs typeface="Calibri"/>
                <a:sym typeface="Calibri"/>
              </a:rPr>
              <a:t>Johan </a:t>
            </a:r>
            <a:r>
              <a:rPr lang="en-US" sz="2500" dirty="0" err="1">
                <a:solidFill>
                  <a:schemeClr val="dk1"/>
                </a:solidFill>
                <a:latin typeface="Calibri"/>
                <a:ea typeface="Calibri"/>
                <a:cs typeface="Calibri"/>
                <a:sym typeface="Calibri"/>
              </a:rPr>
              <a:t>Perus</a:t>
            </a:r>
            <a:endParaRPr lang="en-US" sz="2500" dirty="0">
              <a:solidFill>
                <a:schemeClr val="dk1"/>
              </a:solidFill>
              <a:latin typeface="Calibri"/>
              <a:ea typeface="Calibri"/>
              <a:cs typeface="Calibri"/>
              <a:sym typeface="Calibri"/>
            </a:endParaRPr>
          </a:p>
          <a:p>
            <a:pPr marL="0" marR="0" lvl="0" indent="0" rtl="0">
              <a:spcBef>
                <a:spcPts val="0"/>
              </a:spcBef>
              <a:spcAft>
                <a:spcPts val="0"/>
              </a:spcAft>
              <a:buNone/>
            </a:pPr>
            <a:r>
              <a:rPr lang="en-US" sz="2500" dirty="0">
                <a:solidFill>
                  <a:schemeClr val="dk1"/>
                </a:solidFill>
                <a:latin typeface="Calibri"/>
                <a:ea typeface="Calibri"/>
                <a:cs typeface="Calibri"/>
                <a:sym typeface="Calibri"/>
              </a:rPr>
              <a:t>Jose Sanchez</a:t>
            </a:r>
          </a:p>
          <a:p>
            <a:pPr marL="0" marR="0" lvl="0" indent="0" rtl="0">
              <a:spcBef>
                <a:spcPts val="0"/>
              </a:spcBef>
              <a:spcAft>
                <a:spcPts val="0"/>
              </a:spcAft>
              <a:buNone/>
            </a:pPr>
            <a:r>
              <a:rPr lang="en-US" sz="2500" dirty="0" err="1">
                <a:solidFill>
                  <a:schemeClr val="dk1"/>
                </a:solidFill>
                <a:latin typeface="Calibri"/>
                <a:ea typeface="Calibri"/>
                <a:cs typeface="Calibri"/>
                <a:sym typeface="Calibri"/>
              </a:rPr>
              <a:t>Cattien</a:t>
            </a:r>
            <a:r>
              <a:rPr lang="en-US" sz="2500" dirty="0">
                <a:solidFill>
                  <a:schemeClr val="dk1"/>
                </a:solidFill>
                <a:latin typeface="Calibri"/>
                <a:ea typeface="Calibri"/>
                <a:cs typeface="Calibri"/>
                <a:sym typeface="Calibri"/>
              </a:rPr>
              <a:t> L</a:t>
            </a:r>
          </a:p>
          <a:p>
            <a:pPr marL="0" marR="0" lvl="0" indent="0" rtl="0">
              <a:spcBef>
                <a:spcPts val="0"/>
              </a:spcBef>
              <a:spcAft>
                <a:spcPts val="0"/>
              </a:spcAft>
              <a:buNone/>
            </a:pPr>
            <a:r>
              <a:rPr lang="en-US" sz="2500" dirty="0">
                <a:solidFill>
                  <a:schemeClr val="dk1"/>
                </a:solidFill>
                <a:latin typeface="Calibri"/>
                <a:ea typeface="Calibri"/>
                <a:cs typeface="Calibri"/>
                <a:sym typeface="Calibri"/>
              </a:rPr>
              <a:t>Endri </a:t>
            </a:r>
            <a:r>
              <a:rPr lang="en-US" sz="2500" dirty="0" err="1">
                <a:solidFill>
                  <a:schemeClr val="dk1"/>
                </a:solidFill>
                <a:latin typeface="Calibri"/>
                <a:ea typeface="Calibri"/>
                <a:cs typeface="Calibri"/>
                <a:sym typeface="Calibri"/>
              </a:rPr>
              <a:t>Veledini</a:t>
            </a:r>
            <a:endParaRPr lang="en-US" sz="2500" dirty="0">
              <a:solidFill>
                <a:schemeClr val="dk1"/>
              </a:solidFill>
              <a:latin typeface="Calibri"/>
              <a:ea typeface="Calibri"/>
              <a:cs typeface="Calibri"/>
              <a:sym typeface="Calibri"/>
            </a:endParaRPr>
          </a:p>
          <a:p>
            <a:pPr marL="0" marR="0" lvl="0" indent="0" rtl="0">
              <a:spcBef>
                <a:spcPts val="0"/>
              </a:spcBef>
              <a:spcAft>
                <a:spcPts val="0"/>
              </a:spcAft>
              <a:buNone/>
            </a:pPr>
            <a:r>
              <a:rPr lang="en-US" sz="2500" dirty="0">
                <a:solidFill>
                  <a:schemeClr val="dk1"/>
                </a:solidFill>
                <a:latin typeface="Calibri"/>
                <a:ea typeface="Calibri"/>
                <a:cs typeface="Calibri"/>
                <a:sym typeface="Calibri"/>
              </a:rPr>
              <a:t>Rafaela Peslerbe</a:t>
            </a:r>
            <a:endParaRPr lang="en-US" sz="40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p:nvPr/>
        </p:nvSpPr>
        <p:spPr>
          <a:xfrm>
            <a:off x="0" y="0"/>
            <a:ext cx="5791200" cy="6858000"/>
          </a:xfrm>
          <a:prstGeom prst="rect">
            <a:avLst/>
          </a:prstGeom>
          <a:solidFill>
            <a:srgbClr val="0099CC"/>
          </a:solidFill>
          <a:ln w="12700" cap="flat" cmpd="sng">
            <a:solidFill>
              <a:srgbClr val="0099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4" descr="A digital illustration of an artificial intelligence function designed to classify pneumonia as either bacterial or viral. The scene shows a computer screen displaying a detailed interface with charts and data visualizations. There are two main sections: one highlighting bacterial pneumonia with green-themed graphs, and the other for viral pneumonia with blue-themed graphs. Additionally, the background shows a network of neurons symbolizing AI, and an overlay of lung x-ray images, showcasing typical signs of each type of pneumonia."/>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4"/>
          <p:cNvSpPr txBox="1"/>
          <p:nvPr/>
        </p:nvSpPr>
        <p:spPr>
          <a:xfrm>
            <a:off x="528320" y="2369721"/>
            <a:ext cx="44704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lt1"/>
                </a:solidFill>
                <a:latin typeface="Calibri"/>
                <a:ea typeface="Calibri"/>
                <a:cs typeface="Calibri"/>
                <a:sym typeface="Calibri"/>
              </a:rPr>
              <a:t>Problem we are trying to solve</a:t>
            </a:r>
            <a:endParaRPr dirty="0"/>
          </a:p>
        </p:txBody>
      </p:sp>
      <p:pic>
        <p:nvPicPr>
          <p:cNvPr id="98" name="Google Shape;98;p14"/>
          <p:cNvPicPr preferRelativeResize="0"/>
          <p:nvPr/>
        </p:nvPicPr>
        <p:blipFill rotWithShape="1">
          <a:blip r:embed="rId3">
            <a:alphaModFix/>
          </a:blip>
          <a:srcRect/>
          <a:stretch/>
        </p:blipFill>
        <p:spPr>
          <a:xfrm>
            <a:off x="6248400" y="2954215"/>
            <a:ext cx="5313600" cy="2147119"/>
          </a:xfrm>
          <a:prstGeom prst="rect">
            <a:avLst/>
          </a:prstGeom>
          <a:noFill/>
          <a:ln>
            <a:noFill/>
          </a:ln>
          <a:effectLst>
            <a:outerShdw blurRad="50800" dist="38100" dir="2700000" algn="tl" rotWithShape="0">
              <a:prstClr val="black">
                <a:alpha val="40000"/>
              </a:prstClr>
            </a:outerShdw>
          </a:effectLst>
        </p:spPr>
      </p:pic>
      <p:sp>
        <p:nvSpPr>
          <p:cNvPr id="99" name="Google Shape;99;p14"/>
          <p:cNvSpPr txBox="1"/>
          <p:nvPr/>
        </p:nvSpPr>
        <p:spPr>
          <a:xfrm>
            <a:off x="6248400" y="1136065"/>
            <a:ext cx="53136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Detection of Pneumonia </a:t>
            </a:r>
            <a:endParaRPr sz="40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with Computer Vision</a:t>
            </a:r>
            <a:endParaRPr sz="40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a:off x="0" y="0"/>
            <a:ext cx="12192000" cy="1413424"/>
          </a:xfrm>
          <a:prstGeom prst="rect">
            <a:avLst/>
          </a:prstGeom>
          <a:solidFill>
            <a:srgbClr val="0099CC"/>
          </a:solidFill>
          <a:ln w="12700" cap="flat" cmpd="sng">
            <a:solidFill>
              <a:srgbClr val="0099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15" descr="A digital illustration of an artificial intelligence function designed to classify pneumonia as either bacterial or viral. The scene shows a computer screen displaying a detailed interface with charts and data visualizations. There are two main sections: one highlighting bacterial pneumonia with green-themed graphs, and the other for viral pneumonia with blue-themed graphs. Additionally, the background shows a network of neurons symbolizing AI, and an overlay of lung x-ray images, showcasing typical signs of each type of pneumonia."/>
          <p:cNvSpPr/>
          <p:nvPr/>
        </p:nvSpPr>
        <p:spPr>
          <a:xfrm>
            <a:off x="6458989" y="349640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5"/>
          <p:cNvSpPr txBox="1"/>
          <p:nvPr/>
        </p:nvSpPr>
        <p:spPr>
          <a:xfrm>
            <a:off x="426720" y="352769"/>
            <a:ext cx="1072896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lt1"/>
                </a:solidFill>
                <a:latin typeface="Calibri"/>
                <a:ea typeface="Calibri"/>
                <a:cs typeface="Calibri"/>
                <a:sym typeface="Calibri"/>
              </a:rPr>
              <a:t>Data Set Details  - Key Figures</a:t>
            </a:r>
            <a:endParaRPr dirty="0"/>
          </a:p>
        </p:txBody>
      </p:sp>
      <p:sp>
        <p:nvSpPr>
          <p:cNvPr id="108" name="Google Shape;108;p15"/>
          <p:cNvSpPr/>
          <p:nvPr/>
        </p:nvSpPr>
        <p:spPr>
          <a:xfrm>
            <a:off x="1126263" y="2164070"/>
            <a:ext cx="1579418" cy="1413424"/>
          </a:xfrm>
          <a:prstGeom prst="rect">
            <a:avLst/>
          </a:prstGeom>
          <a:solidFill>
            <a:srgbClr val="75707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Organized in 3 folders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(train, test val)</a:t>
            </a:r>
            <a:endParaRPr/>
          </a:p>
        </p:txBody>
      </p:sp>
      <p:sp>
        <p:nvSpPr>
          <p:cNvPr id="109" name="Google Shape;109;p15"/>
          <p:cNvSpPr/>
          <p:nvPr/>
        </p:nvSpPr>
        <p:spPr>
          <a:xfrm>
            <a:off x="4126807" y="2174610"/>
            <a:ext cx="1579418" cy="1413424"/>
          </a:xfrm>
          <a:prstGeom prst="rect">
            <a:avLst/>
          </a:prstGeom>
          <a:solidFill>
            <a:srgbClr val="75707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Subfolders  for each category</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(Pneumonia/ normal)</a:t>
            </a:r>
            <a:endParaRPr dirty="0"/>
          </a:p>
        </p:txBody>
      </p:sp>
      <p:sp>
        <p:nvSpPr>
          <p:cNvPr id="110" name="Google Shape;110;p15"/>
          <p:cNvSpPr/>
          <p:nvPr/>
        </p:nvSpPr>
        <p:spPr>
          <a:xfrm>
            <a:off x="6934662" y="2174610"/>
            <a:ext cx="1579418" cy="1413424"/>
          </a:xfrm>
          <a:prstGeom prst="rect">
            <a:avLst/>
          </a:prstGeom>
          <a:solidFill>
            <a:srgbClr val="75707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5,863 X-Ray images</a:t>
            </a:r>
            <a:endParaRPr/>
          </a:p>
        </p:txBody>
      </p:sp>
      <p:sp>
        <p:nvSpPr>
          <p:cNvPr id="111" name="Google Shape;111;p15"/>
          <p:cNvSpPr/>
          <p:nvPr/>
        </p:nvSpPr>
        <p:spPr>
          <a:xfrm>
            <a:off x="9576262" y="2174610"/>
            <a:ext cx="1579418" cy="1413424"/>
          </a:xfrm>
          <a:prstGeom prst="rect">
            <a:avLst/>
          </a:prstGeom>
          <a:solidFill>
            <a:srgbClr val="75707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Patients of 1 to 5 years from Guangzhou Hospital</a:t>
            </a:r>
            <a:endParaRPr/>
          </a:p>
        </p:txBody>
      </p:sp>
      <p:sp>
        <p:nvSpPr>
          <p:cNvPr id="112" name="Google Shape;112;p15"/>
          <p:cNvSpPr/>
          <p:nvPr/>
        </p:nvSpPr>
        <p:spPr>
          <a:xfrm>
            <a:off x="2193063" y="4314225"/>
            <a:ext cx="1579418" cy="1413424"/>
          </a:xfrm>
          <a:prstGeom prst="rect">
            <a:avLst/>
          </a:prstGeom>
          <a:solidFill>
            <a:srgbClr val="75707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Patients of 1 to 5 years</a:t>
            </a:r>
            <a:endParaRPr/>
          </a:p>
        </p:txBody>
      </p:sp>
      <p:sp>
        <p:nvSpPr>
          <p:cNvPr id="113" name="Google Shape;113;p15"/>
          <p:cNvSpPr/>
          <p:nvPr/>
        </p:nvSpPr>
        <p:spPr>
          <a:xfrm>
            <a:off x="5516880" y="4301499"/>
            <a:ext cx="1579418" cy="1413424"/>
          </a:xfrm>
          <a:prstGeom prst="rect">
            <a:avLst/>
          </a:prstGeom>
          <a:solidFill>
            <a:srgbClr val="75707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Low quality images were removed</a:t>
            </a:r>
            <a:endParaRPr/>
          </a:p>
        </p:txBody>
      </p:sp>
      <p:sp>
        <p:nvSpPr>
          <p:cNvPr id="114" name="Google Shape;114;p15"/>
          <p:cNvSpPr/>
          <p:nvPr/>
        </p:nvSpPr>
        <p:spPr>
          <a:xfrm>
            <a:off x="8232024" y="4314225"/>
            <a:ext cx="1579418" cy="1413424"/>
          </a:xfrm>
          <a:prstGeom prst="rect">
            <a:avLst/>
          </a:prstGeom>
          <a:solidFill>
            <a:srgbClr val="75707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Images graded by 2 experts before cleared for 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p:nvPr/>
        </p:nvSpPr>
        <p:spPr>
          <a:xfrm>
            <a:off x="0" y="0"/>
            <a:ext cx="12192000" cy="7120500"/>
          </a:xfrm>
          <a:prstGeom prst="rect">
            <a:avLst/>
          </a:prstGeom>
          <a:solidFill>
            <a:srgbClr val="0099CC"/>
          </a:solidFill>
          <a:ln w="12700" cap="flat" cmpd="sng">
            <a:solidFill>
              <a:srgbClr val="0099CC"/>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endParaRPr lang="en-US" sz="4000" dirty="0">
              <a:solidFill>
                <a:schemeClr val="dk1"/>
              </a:solidFill>
              <a:latin typeface="Calibri"/>
              <a:ea typeface="Calibri"/>
              <a:cs typeface="Calibri"/>
              <a:sym typeface="Calibri"/>
            </a:endParaRPr>
          </a:p>
        </p:txBody>
      </p:sp>
      <p:sp>
        <p:nvSpPr>
          <p:cNvPr id="121" name="Google Shape;121;p16" descr="A digital illustration of an artificial intelligence function designed to classify pneumonia as either bacterial or viral. The scene shows a computer screen displaying a detailed interface with charts and data visualizations. There are two main sections: one highlighting bacterial pneumonia with green-themed graphs, and the other for viral pneumonia with blue-themed graphs. Additionally, the background shows a network of neurons symbolizing AI, and an overlay of lung x-ray images, showcasing typical signs of each type of pneumonia."/>
          <p:cNvSpPr/>
          <p:nvPr/>
        </p:nvSpPr>
        <p:spPr>
          <a:xfrm>
            <a:off x="6404956" y="288016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6"/>
          <p:cNvSpPr txBox="1"/>
          <p:nvPr/>
        </p:nvSpPr>
        <p:spPr>
          <a:xfrm>
            <a:off x="426720" y="352769"/>
            <a:ext cx="1072896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lt1"/>
                </a:solidFill>
                <a:latin typeface="Calibri"/>
                <a:ea typeface="Calibri"/>
                <a:cs typeface="Calibri"/>
                <a:sym typeface="Calibri"/>
              </a:rPr>
              <a:t>Data Pre- processing and Cleansing</a:t>
            </a:r>
            <a:endParaRPr dirty="0"/>
          </a:p>
        </p:txBody>
      </p:sp>
      <p:pic>
        <p:nvPicPr>
          <p:cNvPr id="129" name="Google Shape;129;p16"/>
          <p:cNvPicPr preferRelativeResize="0"/>
          <p:nvPr/>
        </p:nvPicPr>
        <p:blipFill>
          <a:blip r:embed="rId3">
            <a:alphaModFix/>
          </a:blip>
          <a:stretch>
            <a:fillRect/>
          </a:stretch>
        </p:blipFill>
        <p:spPr>
          <a:xfrm>
            <a:off x="179979" y="5068613"/>
            <a:ext cx="1650162" cy="1789387"/>
          </a:xfrm>
          <a:prstGeom prst="rect">
            <a:avLst/>
          </a:prstGeom>
          <a:noFill/>
          <a:ln>
            <a:noFill/>
          </a:ln>
        </p:spPr>
      </p:pic>
      <p:cxnSp>
        <p:nvCxnSpPr>
          <p:cNvPr id="5" name="Straight Connector 4">
            <a:extLst>
              <a:ext uri="{FF2B5EF4-FFF2-40B4-BE49-F238E27FC236}">
                <a16:creationId xmlns:a16="http://schemas.microsoft.com/office/drawing/2014/main" id="{D7B507F2-9156-6C79-2DA5-A8F6414F8996}"/>
              </a:ext>
            </a:extLst>
          </p:cNvPr>
          <p:cNvCxnSpPr/>
          <p:nvPr/>
        </p:nvCxnSpPr>
        <p:spPr>
          <a:xfrm>
            <a:off x="914842" y="1906193"/>
            <a:ext cx="0" cy="1377817"/>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C76914-1521-3276-B9A2-2D7CBC562743}"/>
              </a:ext>
            </a:extLst>
          </p:cNvPr>
          <p:cNvSpPr txBox="1"/>
          <p:nvPr/>
        </p:nvSpPr>
        <p:spPr>
          <a:xfrm>
            <a:off x="242574" y="3437688"/>
            <a:ext cx="1620078" cy="369332"/>
          </a:xfrm>
          <a:prstGeom prst="rect">
            <a:avLst/>
          </a:prstGeom>
          <a:noFill/>
        </p:spPr>
        <p:txBody>
          <a:bodyPr wrap="square" rtlCol="0">
            <a:spAutoFit/>
          </a:bodyPr>
          <a:lstStyle/>
          <a:p>
            <a:r>
              <a:rPr lang="en-US" sz="1800" dirty="0">
                <a:solidFill>
                  <a:schemeClr val="lt1"/>
                </a:solidFill>
                <a:latin typeface="Calibri"/>
                <a:ea typeface="Calibri"/>
                <a:cs typeface="Calibri"/>
                <a:sym typeface="Calibri"/>
              </a:rPr>
              <a:t>Train, test, </a:t>
            </a:r>
            <a:r>
              <a:rPr lang="en-US" sz="1800" dirty="0" err="1">
                <a:solidFill>
                  <a:schemeClr val="lt1"/>
                </a:solidFill>
                <a:latin typeface="Calibri"/>
                <a:ea typeface="Calibri"/>
                <a:cs typeface="Calibri"/>
                <a:sym typeface="Calibri"/>
              </a:rPr>
              <a:t>val</a:t>
            </a:r>
            <a:endParaRPr lang="en-US" sz="1800" dirty="0">
              <a:solidFill>
                <a:schemeClr val="dk1"/>
              </a:solidFill>
              <a:latin typeface="Calibri"/>
              <a:ea typeface="Calibri"/>
              <a:cs typeface="Calibri"/>
              <a:sym typeface="Calibri"/>
            </a:endParaRPr>
          </a:p>
        </p:txBody>
      </p:sp>
      <p:cxnSp>
        <p:nvCxnSpPr>
          <p:cNvPr id="6" name="Straight Connector 5">
            <a:extLst>
              <a:ext uri="{FF2B5EF4-FFF2-40B4-BE49-F238E27FC236}">
                <a16:creationId xmlns:a16="http://schemas.microsoft.com/office/drawing/2014/main" id="{7EB6275D-A70D-4102-FEFA-DE1CD6EA12D7}"/>
              </a:ext>
            </a:extLst>
          </p:cNvPr>
          <p:cNvCxnSpPr>
            <a:cxnSpLocks/>
          </p:cNvCxnSpPr>
          <p:nvPr/>
        </p:nvCxnSpPr>
        <p:spPr>
          <a:xfrm>
            <a:off x="2677381" y="1906193"/>
            <a:ext cx="0" cy="1913772"/>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9D7AFF5-94DF-0D5C-6596-39E6EEC009A2}"/>
              </a:ext>
            </a:extLst>
          </p:cNvPr>
          <p:cNvSpPr txBox="1"/>
          <p:nvPr/>
        </p:nvSpPr>
        <p:spPr>
          <a:xfrm>
            <a:off x="1878128" y="3915854"/>
            <a:ext cx="1620078" cy="646331"/>
          </a:xfrm>
          <a:prstGeom prst="rect">
            <a:avLst/>
          </a:prstGeom>
          <a:noFill/>
        </p:spPr>
        <p:txBody>
          <a:bodyPr wrap="square" rtlCol="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Convert to </a:t>
            </a:r>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grayscale</a:t>
            </a:r>
          </a:p>
        </p:txBody>
      </p:sp>
      <p:sp>
        <p:nvSpPr>
          <p:cNvPr id="9" name="TextBox 8">
            <a:extLst>
              <a:ext uri="{FF2B5EF4-FFF2-40B4-BE49-F238E27FC236}">
                <a16:creationId xmlns:a16="http://schemas.microsoft.com/office/drawing/2014/main" id="{C6F9CC73-D436-A0AB-8FB4-DFBF3A2252D7}"/>
              </a:ext>
            </a:extLst>
          </p:cNvPr>
          <p:cNvSpPr txBox="1"/>
          <p:nvPr/>
        </p:nvSpPr>
        <p:spPr>
          <a:xfrm>
            <a:off x="3660281" y="4439074"/>
            <a:ext cx="1620078" cy="1477328"/>
          </a:xfrm>
          <a:prstGeom prst="rect">
            <a:avLst/>
          </a:prstGeom>
          <a:noFill/>
        </p:spPr>
        <p:txBody>
          <a:bodyPr wrap="square" rtlCol="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Convert 256 x 256 adding padding to preserve aspect ratio</a:t>
            </a:r>
          </a:p>
        </p:txBody>
      </p:sp>
      <p:sp>
        <p:nvSpPr>
          <p:cNvPr id="10" name="TextBox 9">
            <a:extLst>
              <a:ext uri="{FF2B5EF4-FFF2-40B4-BE49-F238E27FC236}">
                <a16:creationId xmlns:a16="http://schemas.microsoft.com/office/drawing/2014/main" id="{D0408991-69DC-D3B7-60E7-FD67B949CCFB}"/>
              </a:ext>
            </a:extLst>
          </p:cNvPr>
          <p:cNvSpPr txBox="1"/>
          <p:nvPr/>
        </p:nvSpPr>
        <p:spPr>
          <a:xfrm>
            <a:off x="5482902" y="5049001"/>
            <a:ext cx="2025164" cy="923330"/>
          </a:xfrm>
          <a:prstGeom prst="rect">
            <a:avLst/>
          </a:prstGeom>
          <a:noFill/>
        </p:spPr>
        <p:txBody>
          <a:bodyPr wrap="square" rtlCol="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Use Image Data Generator to modify image</a:t>
            </a:r>
          </a:p>
        </p:txBody>
      </p:sp>
      <p:sp>
        <p:nvSpPr>
          <p:cNvPr id="11" name="TextBox 10">
            <a:extLst>
              <a:ext uri="{FF2B5EF4-FFF2-40B4-BE49-F238E27FC236}">
                <a16:creationId xmlns:a16="http://schemas.microsoft.com/office/drawing/2014/main" id="{06010F90-61D0-CFC5-E86B-56830F7D5BBF}"/>
              </a:ext>
            </a:extLst>
          </p:cNvPr>
          <p:cNvSpPr txBox="1"/>
          <p:nvPr/>
        </p:nvSpPr>
        <p:spPr>
          <a:xfrm>
            <a:off x="7609921" y="5717064"/>
            <a:ext cx="1620078" cy="923330"/>
          </a:xfrm>
          <a:prstGeom prst="rect">
            <a:avLst/>
          </a:prstGeom>
          <a:noFill/>
        </p:spPr>
        <p:txBody>
          <a:bodyPr wrap="square" rtlCol="0">
            <a:spAutoFit/>
          </a:bodyPr>
          <a:lstStyle/>
          <a:p>
            <a:pPr marL="0" lvl="0" indent="0" algn="ctr" rtl="0">
              <a:spcBef>
                <a:spcPts val="0"/>
              </a:spcBef>
              <a:spcAft>
                <a:spcPts val="0"/>
              </a:spcAft>
              <a:buClr>
                <a:schemeClr val="dk1"/>
              </a:buClr>
              <a:buFont typeface="Arial"/>
              <a:buNone/>
            </a:pPr>
            <a:r>
              <a:rPr lang="en-US" sz="1800" dirty="0">
                <a:solidFill>
                  <a:schemeClr val="lt1"/>
                </a:solidFill>
                <a:latin typeface="Calibri"/>
                <a:ea typeface="Calibri"/>
                <a:cs typeface="Calibri"/>
                <a:sym typeface="Calibri"/>
              </a:rPr>
              <a:t>Using PIL convert to array</a:t>
            </a:r>
          </a:p>
        </p:txBody>
      </p:sp>
      <p:sp>
        <p:nvSpPr>
          <p:cNvPr id="12" name="TextBox 11">
            <a:extLst>
              <a:ext uri="{FF2B5EF4-FFF2-40B4-BE49-F238E27FC236}">
                <a16:creationId xmlns:a16="http://schemas.microsoft.com/office/drawing/2014/main" id="{11A2D2DA-FF01-579D-1B29-2E1284B8E534}"/>
              </a:ext>
            </a:extLst>
          </p:cNvPr>
          <p:cNvSpPr txBox="1"/>
          <p:nvPr/>
        </p:nvSpPr>
        <p:spPr>
          <a:xfrm>
            <a:off x="9797645" y="6115063"/>
            <a:ext cx="1620078" cy="923330"/>
          </a:xfrm>
          <a:prstGeom prst="rect">
            <a:avLst/>
          </a:prstGeom>
          <a:noFill/>
        </p:spPr>
        <p:txBody>
          <a:bodyPr wrap="square" rtlCol="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CNN interprets array with 3x3 filter</a:t>
            </a:r>
          </a:p>
        </p:txBody>
      </p:sp>
      <p:cxnSp>
        <p:nvCxnSpPr>
          <p:cNvPr id="13" name="Straight Connector 12">
            <a:extLst>
              <a:ext uri="{FF2B5EF4-FFF2-40B4-BE49-F238E27FC236}">
                <a16:creationId xmlns:a16="http://schemas.microsoft.com/office/drawing/2014/main" id="{9790B1A3-DA04-F861-4883-A2E9E4BFEB78}"/>
              </a:ext>
            </a:extLst>
          </p:cNvPr>
          <p:cNvCxnSpPr>
            <a:cxnSpLocks/>
          </p:cNvCxnSpPr>
          <p:nvPr/>
        </p:nvCxnSpPr>
        <p:spPr>
          <a:xfrm>
            <a:off x="4494992" y="1906193"/>
            <a:ext cx="0" cy="2350652"/>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CDB878-CA7E-2141-454B-8724E668A63A}"/>
              </a:ext>
            </a:extLst>
          </p:cNvPr>
          <p:cNvCxnSpPr>
            <a:cxnSpLocks/>
          </p:cNvCxnSpPr>
          <p:nvPr/>
        </p:nvCxnSpPr>
        <p:spPr>
          <a:xfrm>
            <a:off x="6513763" y="1906192"/>
            <a:ext cx="0" cy="3009935"/>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DE121A2-B79F-81E2-7D54-A475BFAFAEB4}"/>
              </a:ext>
            </a:extLst>
          </p:cNvPr>
          <p:cNvCxnSpPr>
            <a:cxnSpLocks/>
          </p:cNvCxnSpPr>
          <p:nvPr/>
        </p:nvCxnSpPr>
        <p:spPr>
          <a:xfrm>
            <a:off x="8419960" y="1906192"/>
            <a:ext cx="0" cy="3651133"/>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026253-758A-0BEC-AA6A-961D0DAD1FD4}"/>
              </a:ext>
            </a:extLst>
          </p:cNvPr>
          <p:cNvCxnSpPr>
            <a:cxnSpLocks/>
          </p:cNvCxnSpPr>
          <p:nvPr/>
        </p:nvCxnSpPr>
        <p:spPr>
          <a:xfrm>
            <a:off x="10607684" y="1906192"/>
            <a:ext cx="0" cy="4172124"/>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 name="Arrow: Striped Right 2">
            <a:extLst>
              <a:ext uri="{FF2B5EF4-FFF2-40B4-BE49-F238E27FC236}">
                <a16:creationId xmlns:a16="http://schemas.microsoft.com/office/drawing/2014/main" id="{2EFC23FC-D383-C5AD-0A30-A8857648E67F}"/>
              </a:ext>
            </a:extLst>
          </p:cNvPr>
          <p:cNvSpPr/>
          <p:nvPr/>
        </p:nvSpPr>
        <p:spPr>
          <a:xfrm>
            <a:off x="502725" y="1060655"/>
            <a:ext cx="11386589" cy="1461565"/>
          </a:xfrm>
          <a:prstGeom prst="stripedRightArrow">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32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p:nvPr/>
        </p:nvSpPr>
        <p:spPr>
          <a:xfrm>
            <a:off x="0" y="0"/>
            <a:ext cx="5791200" cy="6858000"/>
          </a:xfrm>
          <a:prstGeom prst="rect">
            <a:avLst/>
          </a:prstGeom>
          <a:solidFill>
            <a:srgbClr val="0099CC"/>
          </a:solidFill>
          <a:ln w="12700" cap="flat" cmpd="sng">
            <a:solidFill>
              <a:srgbClr val="0099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7" descr="A digital illustration of an artificial intelligence function designed to classify pneumonia as either bacterial or viral. The scene shows a computer screen displaying a detailed interface with charts and data visualizations. There are two main sections: one highlighting bacterial pneumonia with green-themed graphs, and the other for viral pneumonia with blue-themed graphs. Additionally, the background shows a network of neurons symbolizing AI, and an overlay of lung x-ray images, showcasing typical signs of each type of pneumonia."/>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7"/>
          <p:cNvSpPr txBox="1"/>
          <p:nvPr/>
        </p:nvSpPr>
        <p:spPr>
          <a:xfrm>
            <a:off x="660400" y="2568714"/>
            <a:ext cx="44704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lt1"/>
                </a:solidFill>
                <a:latin typeface="Calibri"/>
                <a:ea typeface="Calibri"/>
                <a:cs typeface="Calibri"/>
                <a:sym typeface="Calibri"/>
              </a:rPr>
              <a:t>Model Accuracy</a:t>
            </a:r>
            <a:endParaRPr dirty="0"/>
          </a:p>
        </p:txBody>
      </p:sp>
      <p:sp>
        <p:nvSpPr>
          <p:cNvPr id="138" name="Google Shape;138;p17"/>
          <p:cNvSpPr txBox="1"/>
          <p:nvPr/>
        </p:nvSpPr>
        <p:spPr>
          <a:xfrm>
            <a:off x="5943600" y="333807"/>
            <a:ext cx="4653280" cy="517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dirty="0">
              <a:solidFill>
                <a:schemeClr val="dk1"/>
              </a:solidFill>
              <a:latin typeface="Calibri"/>
              <a:ea typeface="Calibri"/>
              <a:cs typeface="Calibri"/>
              <a:sym typeface="Calibri"/>
            </a:endParaRPr>
          </a:p>
          <a:p>
            <a:pPr marL="0" lvl="0" indent="0" algn="l" rtl="0">
              <a:spcBef>
                <a:spcPts val="0"/>
              </a:spcBef>
              <a:spcAft>
                <a:spcPts val="0"/>
              </a:spcAft>
              <a:buNone/>
            </a:pPr>
            <a:endParaRPr lang="en-US" sz="2500" dirty="0">
              <a:solidFill>
                <a:schemeClr val="dk1"/>
              </a:solidFill>
              <a:latin typeface="Calibri"/>
              <a:ea typeface="Calibri"/>
              <a:cs typeface="Calibri"/>
              <a:sym typeface="Calibri"/>
            </a:endParaRPr>
          </a:p>
          <a:p>
            <a:pPr marL="0" lvl="0" indent="0" algn="l" rtl="0">
              <a:spcBef>
                <a:spcPts val="0"/>
              </a:spcBef>
              <a:spcAft>
                <a:spcPts val="0"/>
              </a:spcAft>
              <a:buNone/>
            </a:pPr>
            <a:endParaRPr sz="2500" dirty="0">
              <a:solidFill>
                <a:schemeClr val="dk1"/>
              </a:solidFill>
              <a:latin typeface="Calibri"/>
              <a:ea typeface="Calibri"/>
              <a:cs typeface="Calibri"/>
              <a:sym typeface="Calibri"/>
            </a:endParaRPr>
          </a:p>
          <a:p>
            <a:pPr marL="0" lvl="0" indent="0" algn="l" rtl="0">
              <a:spcBef>
                <a:spcPts val="0"/>
              </a:spcBef>
              <a:spcAft>
                <a:spcPts val="0"/>
              </a:spcAft>
              <a:buNone/>
            </a:pPr>
            <a:r>
              <a:rPr lang="en-US" sz="2200" dirty="0">
                <a:solidFill>
                  <a:schemeClr val="dk1"/>
                </a:solidFill>
                <a:latin typeface="Calibri"/>
                <a:ea typeface="Calibri"/>
                <a:cs typeface="Calibri"/>
                <a:sym typeface="Calibri"/>
              </a:rPr>
              <a:t>Preprocessing included images modifications</a:t>
            </a: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r>
              <a:rPr lang="en-US" sz="2200" dirty="0">
                <a:solidFill>
                  <a:schemeClr val="dk1"/>
                </a:solidFill>
                <a:latin typeface="Calibri"/>
                <a:ea typeface="Calibri"/>
                <a:cs typeface="Calibri"/>
                <a:sym typeface="Calibri"/>
              </a:rPr>
              <a:t>Adjusted L2 regularization and learning rate improved the overfitting</a:t>
            </a: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r>
              <a:rPr lang="en-US" sz="2200" dirty="0">
                <a:solidFill>
                  <a:schemeClr val="dk1"/>
                </a:solidFill>
                <a:latin typeface="Calibri"/>
                <a:ea typeface="Calibri"/>
                <a:cs typeface="Calibri"/>
                <a:sym typeface="Calibri"/>
              </a:rPr>
              <a:t>Removing early stopping improved the strength of the model</a:t>
            </a: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200" dirty="0">
              <a:solidFill>
                <a:schemeClr val="dk1"/>
              </a:solidFill>
              <a:latin typeface="Calibri"/>
              <a:ea typeface="Calibri"/>
              <a:cs typeface="Calibri"/>
              <a:sym typeface="Calibri"/>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5078A9E5-509D-3849-0EBC-AE721A54BFC7}"/>
              </a:ext>
            </a:extLst>
          </p:cNvPr>
          <p:cNvSpPr/>
          <p:nvPr/>
        </p:nvSpPr>
        <p:spPr>
          <a:xfrm>
            <a:off x="5943600" y="333807"/>
            <a:ext cx="4795520" cy="468833"/>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Clr>
                <a:schemeClr val="dk1"/>
              </a:buClr>
              <a:buSzPts val="1100"/>
              <a:buFont typeface="Arial"/>
              <a:buNone/>
            </a:pPr>
            <a:r>
              <a:rPr lang="en-US" sz="2500" b="1" dirty="0">
                <a:solidFill>
                  <a:schemeClr val="bg1"/>
                </a:solidFill>
                <a:latin typeface="Calibri"/>
                <a:ea typeface="Calibri"/>
                <a:cs typeface="Calibri"/>
                <a:sym typeface="Calibri"/>
              </a:rPr>
              <a:t>Resulting in Accuracy: 80%</a:t>
            </a:r>
          </a:p>
        </p:txBody>
      </p:sp>
      <p:sp>
        <p:nvSpPr>
          <p:cNvPr id="4" name="Rectangle 3">
            <a:extLst>
              <a:ext uri="{FF2B5EF4-FFF2-40B4-BE49-F238E27FC236}">
                <a16:creationId xmlns:a16="http://schemas.microsoft.com/office/drawing/2014/main" id="{1E830A14-7727-EC74-3E4E-3D2BAD94CDAD}"/>
              </a:ext>
            </a:extLst>
          </p:cNvPr>
          <p:cNvSpPr/>
          <p:nvPr/>
        </p:nvSpPr>
        <p:spPr>
          <a:xfrm>
            <a:off x="5943600" y="5906420"/>
            <a:ext cx="4795520" cy="468833"/>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US" sz="2500" b="1" dirty="0">
                <a:solidFill>
                  <a:schemeClr val="bg1"/>
                </a:solidFill>
                <a:latin typeface="Calibri"/>
                <a:ea typeface="Calibri"/>
                <a:cs typeface="Calibri"/>
                <a:sym typeface="Calibri"/>
              </a:rPr>
              <a:t>Initial Accuracy: 52%</a:t>
            </a:r>
          </a:p>
        </p:txBody>
      </p:sp>
      <p:sp>
        <p:nvSpPr>
          <p:cNvPr id="6" name="Arrow: Up 5">
            <a:extLst>
              <a:ext uri="{FF2B5EF4-FFF2-40B4-BE49-F238E27FC236}">
                <a16:creationId xmlns:a16="http://schemas.microsoft.com/office/drawing/2014/main" id="{CE004AE1-3FFD-0C05-A233-23888746828D}"/>
              </a:ext>
            </a:extLst>
          </p:cNvPr>
          <p:cNvSpPr/>
          <p:nvPr/>
        </p:nvSpPr>
        <p:spPr>
          <a:xfrm>
            <a:off x="10749280" y="894080"/>
            <a:ext cx="1036320" cy="5069840"/>
          </a:xfrm>
          <a:prstGeom prst="upArrow">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500" dirty="0"/>
              <a:t>Improved by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descr="A digital illustration of an artificial intelligence function designed to classify pneumonia as either bacterial or viral. The scene shows a computer screen displaying a detailed interface with charts and data visualizations. There are two main sections: one highlighting bacterial pneumonia with green-themed graphs, and the other for viral pneumonia with blue-themed graphs. Additionally, the background shows a network of neurons symbolizing AI, and an overlay of lung x-ray images, showcasing typical signs of each type of pneumonia."/>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8"/>
          <p:cNvSpPr txBox="1"/>
          <p:nvPr/>
        </p:nvSpPr>
        <p:spPr>
          <a:xfrm>
            <a:off x="660400" y="2568714"/>
            <a:ext cx="44703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Model Accuracy</a:t>
            </a:r>
            <a:endParaRPr/>
          </a:p>
        </p:txBody>
      </p:sp>
      <p:pic>
        <p:nvPicPr>
          <p:cNvPr id="146" name="Google Shape;146;p18"/>
          <p:cNvPicPr preferRelativeResize="0"/>
          <p:nvPr/>
        </p:nvPicPr>
        <p:blipFill>
          <a:blip r:embed="rId3">
            <a:alphaModFix/>
          </a:blip>
          <a:stretch>
            <a:fillRect/>
          </a:stretch>
        </p:blipFill>
        <p:spPr>
          <a:xfrm>
            <a:off x="0" y="0"/>
            <a:ext cx="6615076" cy="4992058"/>
          </a:xfrm>
          <a:prstGeom prst="rect">
            <a:avLst/>
          </a:prstGeom>
          <a:noFill/>
          <a:ln>
            <a:noFill/>
          </a:ln>
        </p:spPr>
      </p:pic>
      <p:pic>
        <p:nvPicPr>
          <p:cNvPr id="147" name="Google Shape;147;p18"/>
          <p:cNvPicPr preferRelativeResize="0"/>
          <p:nvPr/>
        </p:nvPicPr>
        <p:blipFill>
          <a:blip r:embed="rId4">
            <a:alphaModFix/>
          </a:blip>
          <a:stretch>
            <a:fillRect/>
          </a:stretch>
        </p:blipFill>
        <p:spPr>
          <a:xfrm>
            <a:off x="6566200" y="3546451"/>
            <a:ext cx="5625799" cy="1659900"/>
          </a:xfrm>
          <a:prstGeom prst="rect">
            <a:avLst/>
          </a:prstGeom>
          <a:noFill/>
          <a:ln>
            <a:noFill/>
          </a:ln>
        </p:spPr>
      </p:pic>
      <p:pic>
        <p:nvPicPr>
          <p:cNvPr id="148" name="Google Shape;148;p18"/>
          <p:cNvPicPr preferRelativeResize="0"/>
          <p:nvPr/>
        </p:nvPicPr>
        <p:blipFill>
          <a:blip r:embed="rId5">
            <a:alphaModFix/>
          </a:blip>
          <a:stretch>
            <a:fillRect/>
          </a:stretch>
        </p:blipFill>
        <p:spPr>
          <a:xfrm>
            <a:off x="5943600" y="0"/>
            <a:ext cx="6248400" cy="278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p:nvPr/>
        </p:nvSpPr>
        <p:spPr>
          <a:xfrm>
            <a:off x="0" y="0"/>
            <a:ext cx="12192000" cy="1413424"/>
          </a:xfrm>
          <a:prstGeom prst="rect">
            <a:avLst/>
          </a:prstGeom>
          <a:solidFill>
            <a:srgbClr val="0099CC"/>
          </a:solidFill>
          <a:ln w="12700" cap="flat" cmpd="sng">
            <a:solidFill>
              <a:srgbClr val="0099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9" descr="A digital illustration of an artificial intelligence function designed to classify pneumonia as either bacterial or viral. The scene shows a computer screen displaying a detailed interface with charts and data visualizations. There are two main sections: one highlighting bacterial pneumonia with green-themed graphs, and the other for viral pneumonia with blue-themed graphs. Additionally, the background shows a network of neurons symbolizing AI, and an overlay of lung x-ray images, showcasing typical signs of each type of pneumonia."/>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9"/>
          <p:cNvSpPr txBox="1"/>
          <p:nvPr/>
        </p:nvSpPr>
        <p:spPr>
          <a:xfrm>
            <a:off x="426720" y="352769"/>
            <a:ext cx="1072896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Findings and Learnings</a:t>
            </a:r>
            <a:endParaRPr/>
          </a:p>
        </p:txBody>
      </p:sp>
      <p:sp>
        <p:nvSpPr>
          <p:cNvPr id="157" name="Google Shape;157;p19"/>
          <p:cNvSpPr txBox="1"/>
          <p:nvPr/>
        </p:nvSpPr>
        <p:spPr>
          <a:xfrm>
            <a:off x="474000" y="1544480"/>
            <a:ext cx="10939200" cy="24585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latin typeface="Calibri"/>
                <a:ea typeface="Calibri"/>
                <a:cs typeface="Calibri"/>
                <a:sym typeface="Calibri"/>
              </a:rPr>
              <a:t>Modifying the images greatly improved the model, even though they are all X-Rays from the same camera angle it’s a necessary step</a:t>
            </a:r>
            <a:endParaRPr sz="2000" dirty="0">
              <a:solidFill>
                <a:schemeClr val="dk1"/>
              </a:solidFill>
              <a:latin typeface="Calibri"/>
              <a:ea typeface="Calibri"/>
              <a:cs typeface="Calibri"/>
              <a:sym typeface="Calibri"/>
            </a:endParaRPr>
          </a:p>
          <a:p>
            <a:pPr marL="0" lvl="0" indent="0" algn="l" rtl="0">
              <a:spcBef>
                <a:spcPts val="0"/>
              </a:spcBef>
              <a:spcAft>
                <a:spcPts val="0"/>
              </a:spcAft>
              <a:buNone/>
            </a:pPr>
            <a:endParaRPr sz="2000" dirty="0">
              <a:solidFill>
                <a:schemeClr val="dk1"/>
              </a:solidFill>
              <a:latin typeface="Calibri"/>
              <a:ea typeface="Calibri"/>
              <a:cs typeface="Calibri"/>
              <a:sym typeface="Calibri"/>
            </a:endParaRPr>
          </a:p>
          <a:p>
            <a:pPr marL="0" lvl="0" indent="0" algn="l" rtl="0">
              <a:spcBef>
                <a:spcPts val="0"/>
              </a:spcBef>
              <a:spcAft>
                <a:spcPts val="0"/>
              </a:spcAft>
              <a:buNone/>
            </a:pPr>
            <a:r>
              <a:rPr lang="en-US" sz="2000" dirty="0">
                <a:solidFill>
                  <a:schemeClr val="dk1"/>
                </a:solidFill>
                <a:latin typeface="Calibri"/>
                <a:ea typeface="Calibri"/>
                <a:cs typeface="Calibri"/>
                <a:sym typeface="Calibri"/>
              </a:rPr>
              <a:t>Validation set did not include a virus image, need to ensure data received from Kaggle is balanced appropriately</a:t>
            </a:r>
            <a:endParaRPr sz="2000" dirty="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6BB058EB-BB05-3577-64A8-52F8B96335F0}"/>
              </a:ext>
            </a:extLst>
          </p:cNvPr>
          <p:cNvGraphicFramePr>
            <a:graphicFrameLocks noGrp="1"/>
          </p:cNvGraphicFramePr>
          <p:nvPr>
            <p:extLst>
              <p:ext uri="{D42A27DB-BD31-4B8C-83A1-F6EECF244321}">
                <p14:modId xmlns:p14="http://schemas.microsoft.com/office/powerpoint/2010/main" val="2974712499"/>
              </p:ext>
            </p:extLst>
          </p:nvPr>
        </p:nvGraphicFramePr>
        <p:xfrm>
          <a:off x="426720" y="4339675"/>
          <a:ext cx="3711372" cy="1705856"/>
        </p:xfrm>
        <a:graphic>
          <a:graphicData uri="http://schemas.openxmlformats.org/drawingml/2006/table">
            <a:tbl>
              <a:tblPr firstRow="1" bandRow="1">
                <a:tableStyleId>{5C22544A-7EE6-4342-B048-85BDC9FD1C3A}</a:tableStyleId>
              </a:tblPr>
              <a:tblGrid>
                <a:gridCol w="1855686">
                  <a:extLst>
                    <a:ext uri="{9D8B030D-6E8A-4147-A177-3AD203B41FA5}">
                      <a16:colId xmlns:a16="http://schemas.microsoft.com/office/drawing/2014/main" val="3705317766"/>
                    </a:ext>
                  </a:extLst>
                </a:gridCol>
                <a:gridCol w="1855686">
                  <a:extLst>
                    <a:ext uri="{9D8B030D-6E8A-4147-A177-3AD203B41FA5}">
                      <a16:colId xmlns:a16="http://schemas.microsoft.com/office/drawing/2014/main" val="4015580408"/>
                    </a:ext>
                  </a:extLst>
                </a:gridCol>
              </a:tblGrid>
              <a:tr h="426464">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TN</a:t>
                      </a:r>
                    </a:p>
                  </a:txBody>
                  <a:tcPr>
                    <a:solidFill>
                      <a:schemeClr val="bg2">
                        <a:lumMod val="60000"/>
                        <a:lumOff val="40000"/>
                      </a:schemeClr>
                    </a:solidFill>
                  </a:tcPr>
                </a:tc>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FP</a:t>
                      </a:r>
                    </a:p>
                  </a:txBody>
                  <a:tcPr>
                    <a:solidFill>
                      <a:schemeClr val="bg2">
                        <a:lumMod val="60000"/>
                        <a:lumOff val="40000"/>
                      </a:schemeClr>
                    </a:solidFill>
                  </a:tcPr>
                </a:tc>
                <a:extLst>
                  <a:ext uri="{0D108BD9-81ED-4DB2-BD59-A6C34878D82A}">
                    <a16:rowId xmlns:a16="http://schemas.microsoft.com/office/drawing/2014/main" val="2024762312"/>
                  </a:ext>
                </a:extLst>
              </a:tr>
              <a:tr h="426464">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85</a:t>
                      </a:r>
                    </a:p>
                  </a:txBody>
                  <a:tcPr/>
                </a:tc>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149</a:t>
                      </a:r>
                    </a:p>
                  </a:txBody>
                  <a:tcPr/>
                </a:tc>
                <a:extLst>
                  <a:ext uri="{0D108BD9-81ED-4DB2-BD59-A6C34878D82A}">
                    <a16:rowId xmlns:a16="http://schemas.microsoft.com/office/drawing/2014/main" val="682419673"/>
                  </a:ext>
                </a:extLst>
              </a:tr>
              <a:tr h="426464">
                <a:tc>
                  <a:txBody>
                    <a:bodyPr/>
                    <a:lstStyle/>
                    <a:p>
                      <a:pPr marR="0" algn="ctr" rtl="0">
                        <a:lnSpc>
                          <a:spcPct val="100000"/>
                        </a:lnSpc>
                        <a:spcBef>
                          <a:spcPts val="0"/>
                        </a:spcBef>
                        <a:spcAft>
                          <a:spcPts val="0"/>
                        </a:spcAft>
                        <a:buClr>
                          <a:srgbClr val="000000"/>
                        </a:buClr>
                        <a:buFont typeface="Arial"/>
                      </a:pPr>
                      <a:r>
                        <a:rPr lang="en-US" sz="2000" b="1"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FN</a:t>
                      </a:r>
                    </a:p>
                  </a:txBody>
                  <a:tcPr>
                    <a:solidFill>
                      <a:schemeClr val="bg2">
                        <a:lumMod val="60000"/>
                        <a:lumOff val="40000"/>
                      </a:schemeClr>
                    </a:solidFill>
                  </a:tcPr>
                </a:tc>
                <a:tc>
                  <a:txBody>
                    <a:bodyPr/>
                    <a:lstStyle/>
                    <a:p>
                      <a:pPr marR="0" algn="ctr" rtl="0">
                        <a:lnSpc>
                          <a:spcPct val="100000"/>
                        </a:lnSpc>
                        <a:spcBef>
                          <a:spcPts val="0"/>
                        </a:spcBef>
                        <a:spcAft>
                          <a:spcPts val="0"/>
                        </a:spcAft>
                        <a:buClr>
                          <a:srgbClr val="000000"/>
                        </a:buClr>
                        <a:buFont typeface="Arial"/>
                      </a:pPr>
                      <a:r>
                        <a:rPr lang="en-US" sz="2000" b="1"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TP</a:t>
                      </a:r>
                    </a:p>
                  </a:txBody>
                  <a:tcPr>
                    <a:solidFill>
                      <a:schemeClr val="bg2">
                        <a:lumMod val="60000"/>
                        <a:lumOff val="40000"/>
                      </a:schemeClr>
                    </a:solidFill>
                  </a:tcPr>
                </a:tc>
                <a:extLst>
                  <a:ext uri="{0D108BD9-81ED-4DB2-BD59-A6C34878D82A}">
                    <a16:rowId xmlns:a16="http://schemas.microsoft.com/office/drawing/2014/main" val="2789600090"/>
                  </a:ext>
                </a:extLst>
              </a:tr>
              <a:tr h="426464">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19</a:t>
                      </a:r>
                    </a:p>
                  </a:txBody>
                  <a:tcPr/>
                </a:tc>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371</a:t>
                      </a:r>
                    </a:p>
                  </a:txBody>
                  <a:tcPr/>
                </a:tc>
                <a:extLst>
                  <a:ext uri="{0D108BD9-81ED-4DB2-BD59-A6C34878D82A}">
                    <a16:rowId xmlns:a16="http://schemas.microsoft.com/office/drawing/2014/main" val="3032865964"/>
                  </a:ext>
                </a:extLst>
              </a:tr>
            </a:tbl>
          </a:graphicData>
        </a:graphic>
      </p:graphicFrame>
      <p:sp>
        <p:nvSpPr>
          <p:cNvPr id="4" name="TextBox 3">
            <a:extLst>
              <a:ext uri="{FF2B5EF4-FFF2-40B4-BE49-F238E27FC236}">
                <a16:creationId xmlns:a16="http://schemas.microsoft.com/office/drawing/2014/main" id="{1606936C-F400-E66E-7A04-F5879E3751DC}"/>
              </a:ext>
            </a:extLst>
          </p:cNvPr>
          <p:cNvSpPr txBox="1"/>
          <p:nvPr/>
        </p:nvSpPr>
        <p:spPr>
          <a:xfrm>
            <a:off x="474000" y="3709692"/>
            <a:ext cx="4826000" cy="307777"/>
          </a:xfrm>
          <a:prstGeom prst="rect">
            <a:avLst/>
          </a:prstGeom>
          <a:noFill/>
        </p:spPr>
        <p:txBody>
          <a:bodyPr wrap="square" rtlCol="0">
            <a:spAutoFit/>
          </a:bodyPr>
          <a:lstStyle/>
          <a:p>
            <a:r>
              <a:rPr lang="en-US" b="1" dirty="0"/>
              <a:t>Confusion Matrix:</a:t>
            </a:r>
          </a:p>
        </p:txBody>
      </p:sp>
      <p:sp>
        <p:nvSpPr>
          <p:cNvPr id="8" name="TextBox 7">
            <a:extLst>
              <a:ext uri="{FF2B5EF4-FFF2-40B4-BE49-F238E27FC236}">
                <a16:creationId xmlns:a16="http://schemas.microsoft.com/office/drawing/2014/main" id="{70501BEA-737A-C8D8-2240-66833F1C5E09}"/>
              </a:ext>
            </a:extLst>
          </p:cNvPr>
          <p:cNvSpPr txBox="1"/>
          <p:nvPr/>
        </p:nvSpPr>
        <p:spPr>
          <a:xfrm>
            <a:off x="5056925" y="3581400"/>
            <a:ext cx="6599350" cy="2800767"/>
          </a:xfrm>
          <a:prstGeom prst="rect">
            <a:avLst/>
          </a:prstGeom>
          <a:noFill/>
        </p:spPr>
        <p:txBody>
          <a:bodyPr wrap="square">
            <a:spAutoFit/>
          </a:bodyPr>
          <a:lstStyle/>
          <a:p>
            <a:pPr algn="l">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True Negatives (85)</a:t>
            </a:r>
            <a:r>
              <a:rPr lang="en-US" sz="1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The number of cases correctly identified as not having pneumonia.</a:t>
            </a:r>
          </a:p>
          <a:p>
            <a:pPr algn="l">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False Positives (149)</a:t>
            </a:r>
            <a:r>
              <a:rPr lang="en-US" sz="1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The number of cases incorrectly identified as having pneumonia. This could mean that these individuals might undergo unnecessary further testing or treatment, which could be costly or stressful.</a:t>
            </a:r>
          </a:p>
          <a:p>
            <a:pPr algn="l">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False Negatives (19)</a:t>
            </a:r>
            <a:r>
              <a:rPr lang="en-US" sz="1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The number of cases where the model failed to detect pneumonia even though it was present. This is particularly critical because it represents missed diagnoses, which could delay necessary treatment for affected patients.</a:t>
            </a:r>
          </a:p>
          <a:p>
            <a:pPr algn="l">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True Positives (371)</a:t>
            </a:r>
            <a:r>
              <a:rPr lang="en-US" sz="1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The number of cases correctly identified as having pneumonia. These patients would ideally receive timely treatment.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p:nvPr/>
        </p:nvSpPr>
        <p:spPr>
          <a:xfrm>
            <a:off x="0" y="0"/>
            <a:ext cx="12192000" cy="1413300"/>
          </a:xfrm>
          <a:prstGeom prst="rect">
            <a:avLst/>
          </a:prstGeom>
          <a:solidFill>
            <a:srgbClr val="0099CC"/>
          </a:solidFill>
          <a:ln w="12700" cap="flat" cmpd="sng">
            <a:solidFill>
              <a:srgbClr val="0099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20" descr="A digital illustration of an artificial intelligence function designed to classify pneumonia as either bacterial or viral. The scene shows a computer screen displaying a detailed interface with charts and data visualizations. There are two main sections: one highlighting bacterial pneumonia with green-themed graphs, and the other for viral pneumonia with blue-themed graphs. Additionally, the background shows a network of neurons symbolizing AI, and an overlay of lung x-ray images, showcasing typical signs of each type of pneumonia."/>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0"/>
          <p:cNvSpPr txBox="1"/>
          <p:nvPr/>
        </p:nvSpPr>
        <p:spPr>
          <a:xfrm>
            <a:off x="426720" y="352769"/>
            <a:ext cx="107289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Future Research</a:t>
            </a:r>
            <a:endParaRPr/>
          </a:p>
        </p:txBody>
      </p:sp>
      <p:sp>
        <p:nvSpPr>
          <p:cNvPr id="166" name="Google Shape;166;p20"/>
          <p:cNvSpPr txBox="1"/>
          <p:nvPr/>
        </p:nvSpPr>
        <p:spPr>
          <a:xfrm>
            <a:off x="192000" y="1552690"/>
            <a:ext cx="11808000" cy="47229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Clr>
                <a:schemeClr val="dk1"/>
              </a:buClr>
              <a:buSzPts val="1100"/>
              <a:buFont typeface="Arial"/>
              <a:buNone/>
            </a:pPr>
            <a:endParaRPr sz="2800" dirty="0">
              <a:solidFill>
                <a:schemeClr val="dk1"/>
              </a:solidFill>
              <a:latin typeface="Calibri"/>
              <a:ea typeface="Calibri"/>
              <a:cs typeface="Calibri"/>
              <a:sym typeface="Calibri"/>
            </a:endParaRPr>
          </a:p>
          <a:p>
            <a:pPr marL="508000" lvl="0" indent="-457200" algn="l" rtl="0">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Calibri"/>
                <a:ea typeface="Calibri"/>
                <a:cs typeface="Calibri"/>
                <a:sym typeface="Calibri"/>
              </a:rPr>
              <a:t>Emphasize the use of multivariable models optimized with grid search techniques</a:t>
            </a:r>
            <a:endParaRPr sz="2800" dirty="0">
              <a:solidFill>
                <a:schemeClr val="dk1"/>
              </a:solidFill>
              <a:latin typeface="Calibri"/>
              <a:ea typeface="Calibri"/>
              <a:cs typeface="Calibri"/>
              <a:sym typeface="Calibri"/>
            </a:endParaRPr>
          </a:p>
          <a:p>
            <a:pPr marL="914400" lvl="0" indent="-457200" algn="l" rtl="0">
              <a:spcBef>
                <a:spcPts val="0"/>
              </a:spcBef>
              <a:spcAft>
                <a:spcPts val="0"/>
              </a:spcAft>
              <a:buFont typeface="Arial" panose="020B0604020202020204" pitchFamily="34" charset="0"/>
              <a:buChar char="•"/>
            </a:pPr>
            <a:endParaRPr sz="2800" dirty="0">
              <a:solidFill>
                <a:schemeClr val="dk1"/>
              </a:solidFill>
              <a:latin typeface="Calibri"/>
              <a:ea typeface="Calibri"/>
              <a:cs typeface="Calibri"/>
              <a:sym typeface="Calibri"/>
            </a:endParaRPr>
          </a:p>
          <a:p>
            <a:pPr marL="508000" lvl="0" indent="-457200" algn="l" rtl="0">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Calibri"/>
                <a:ea typeface="Calibri"/>
                <a:cs typeface="Calibri"/>
                <a:sym typeface="Calibri"/>
              </a:rPr>
              <a:t>Integrate a human control group into the research for effective benchmarking</a:t>
            </a:r>
            <a:endParaRPr sz="2800" dirty="0">
              <a:solidFill>
                <a:schemeClr val="dk1"/>
              </a:solidFill>
              <a:latin typeface="Calibri"/>
              <a:ea typeface="Calibri"/>
              <a:cs typeface="Calibri"/>
              <a:sym typeface="Calibri"/>
            </a:endParaRPr>
          </a:p>
          <a:p>
            <a:pPr marL="914400" lvl="0" indent="-457200" algn="l" rtl="0">
              <a:spcBef>
                <a:spcPts val="0"/>
              </a:spcBef>
              <a:spcAft>
                <a:spcPts val="0"/>
              </a:spcAft>
              <a:buFont typeface="Arial" panose="020B0604020202020204" pitchFamily="34" charset="0"/>
              <a:buChar char="•"/>
            </a:pPr>
            <a:endParaRPr sz="2800" dirty="0">
              <a:solidFill>
                <a:schemeClr val="dk1"/>
              </a:solidFill>
              <a:latin typeface="Calibri"/>
              <a:ea typeface="Calibri"/>
              <a:cs typeface="Calibri"/>
              <a:sym typeface="Calibri"/>
            </a:endParaRPr>
          </a:p>
          <a:p>
            <a:pPr marL="508000" lvl="0" indent="-457200" algn="l" rtl="0">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Calibri"/>
                <a:ea typeface="Calibri"/>
                <a:cs typeface="Calibri"/>
                <a:sym typeface="Calibri"/>
              </a:rPr>
              <a:t>Prioritize maximizing the recall metric in model evaluation</a:t>
            </a:r>
            <a:endParaRPr sz="2800" dirty="0">
              <a:solidFill>
                <a:schemeClr val="dk1"/>
              </a:solidFill>
              <a:latin typeface="Calibri"/>
              <a:ea typeface="Calibri"/>
              <a:cs typeface="Calibri"/>
              <a:sym typeface="Calibri"/>
            </a:endParaRPr>
          </a:p>
          <a:p>
            <a:pPr marL="914400" lvl="0" indent="-457200" algn="l" rtl="0">
              <a:spcBef>
                <a:spcPts val="0"/>
              </a:spcBef>
              <a:spcAft>
                <a:spcPts val="0"/>
              </a:spcAft>
              <a:buFont typeface="Arial" panose="020B0604020202020204" pitchFamily="34" charset="0"/>
              <a:buChar char="•"/>
            </a:pPr>
            <a:endParaRPr sz="2800" dirty="0">
              <a:solidFill>
                <a:schemeClr val="dk1"/>
              </a:solidFill>
              <a:latin typeface="Calibri"/>
              <a:ea typeface="Calibri"/>
              <a:cs typeface="Calibri"/>
              <a:sym typeface="Calibri"/>
            </a:endParaRPr>
          </a:p>
          <a:p>
            <a:pPr marL="508000" lvl="0" indent="-457200" algn="l" rtl="0">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Calibri"/>
                <a:ea typeface="Calibri"/>
                <a:cs typeface="Calibri"/>
                <a:sym typeface="Calibri"/>
              </a:rPr>
              <a:t>Extend the training duration by running the model for more epochs</a:t>
            </a:r>
            <a:endParaRPr sz="2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600</Words>
  <Application>Microsoft Office PowerPoint</Application>
  <PresentationFormat>Widescreen</PresentationFormat>
  <Paragraphs>88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Rafaela Peslerbe</dc:creator>
  <cp:lastModifiedBy>Rafaela Peslerbe</cp:lastModifiedBy>
  <cp:revision>1</cp:revision>
  <dcterms:modified xsi:type="dcterms:W3CDTF">2024-05-23T03:47:31Z</dcterms:modified>
</cp:coreProperties>
</file>