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hQAEZ2VYQ/GVSn+uwb/up3JI5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979384b6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979384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979384b6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979384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979384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97938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979384b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979384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979384b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979384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979384b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979384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979384b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979384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b11a85f1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b11a85f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56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206175" y="997550"/>
            <a:ext cx="5479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Redes de Bravais</a:t>
            </a:r>
            <a:endParaRPr sz="6000"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61150" y="5300175"/>
            <a:ext cx="70191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ohan Manuel Orozco Mesa</a:t>
            </a:r>
            <a:endParaRPr sz="2000"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Juan Camilo Sánchez Mendoza</a:t>
            </a:r>
            <a:endParaRPr sz="2000"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9979384b6_1_12"/>
          <p:cNvSpPr txBox="1"/>
          <p:nvPr>
            <p:ph type="ctrTitle"/>
          </p:nvPr>
        </p:nvSpPr>
        <p:spPr>
          <a:xfrm>
            <a:off x="1524000" y="107466"/>
            <a:ext cx="9144000" cy="8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a9979384b6_1_12"/>
          <p:cNvSpPr txBox="1"/>
          <p:nvPr>
            <p:ph idx="1" type="subTitle"/>
          </p:nvPr>
        </p:nvSpPr>
        <p:spPr>
          <a:xfrm>
            <a:off x="1524000" y="1119150"/>
            <a:ext cx="9144000" cy="53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[1] Núñez. L And Hernandez. H. (2020) Matemáticas Avanzadas de los Espacio Lineales al Análisis Vectorial Con Aplicaciones en Máxima. 1era Edición. Universidad Industrial de Santander, Bucaramanga, Colombia.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[2] Unit Cell. Cambridge University. Consultado 10/11/20. Tomado de https://www.doitpoms.ac.uk/tlplib/crystallography3/unit_cell.php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[3] Bravais lattice. Wikipedia.org. Consultado 10/11/20. Tomado y adaptado de https://en.wikipedia.org/wiki/Bravais_lattice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[4] Parallelepiped. Wikipedia.org. Consultado 10/11/20. Tomado y adaptado de: https://en.wikipedia.org/wiki/Parallelepiped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[5] Crystal system. Wikipedia.org. Consultado 10/11/20. Tomado y adaptado de: https://en.wikipedia.org/wiki/Crystal_system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56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094250" y="1587925"/>
            <a:ext cx="2683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Redes Bravais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000" y="1501875"/>
            <a:ext cx="3446724" cy="4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022625" y="2936550"/>
            <a:ext cx="30978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Celda primitiva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987" y="2648125"/>
            <a:ext cx="3182274" cy="13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4798825" y="3925725"/>
            <a:ext cx="56226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Tomado de: https://www.doitpoms.ac.uk/tlplib/crystallography3/unit_cell.php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22625" y="4977875"/>
            <a:ext cx="3097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Wallpaper group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600" y="4838925"/>
            <a:ext cx="2683800" cy="111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28171" l="0" r="28171" t="0"/>
          <a:stretch/>
        </p:blipFill>
        <p:spPr>
          <a:xfrm>
            <a:off x="7366400" y="4838925"/>
            <a:ext cx="3052723" cy="109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682600" y="6034325"/>
            <a:ext cx="5130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omado de:https://en.wikipedia.org/wiki/Wallpaper_group##Group_p4mm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a9979384b6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00" y="2287150"/>
            <a:ext cx="9113750" cy="22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9979384b6_1_4"/>
          <p:cNvSpPr txBox="1"/>
          <p:nvPr/>
        </p:nvSpPr>
        <p:spPr>
          <a:xfrm>
            <a:off x="1593625" y="805775"/>
            <a:ext cx="7789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Celdas primitivas y vectores base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a9979384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75" y="525550"/>
            <a:ext cx="9832224" cy="11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a9979384b6_0_0"/>
          <p:cNvPicPr preferRelativeResize="0"/>
          <p:nvPr/>
        </p:nvPicPr>
        <p:blipFill rotWithShape="1">
          <a:blip r:embed="rId4">
            <a:alphaModFix/>
          </a:blip>
          <a:srcRect b="6907" l="0" r="0" t="0"/>
          <a:stretch/>
        </p:blipFill>
        <p:spPr>
          <a:xfrm>
            <a:off x="2275400" y="4528437"/>
            <a:ext cx="3939250" cy="1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a9979384b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0713" y="2552062"/>
            <a:ext cx="3025675" cy="9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a9979384b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25" y="3607350"/>
            <a:ext cx="8885975" cy="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9979384b6_0_0"/>
          <p:cNvSpPr txBox="1"/>
          <p:nvPr/>
        </p:nvSpPr>
        <p:spPr>
          <a:xfrm>
            <a:off x="733400" y="1912038"/>
            <a:ext cx="2496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Triclinic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a9979384b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32250" y="2468037"/>
            <a:ext cx="2574470" cy="29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a9979384b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401" y="562550"/>
            <a:ext cx="10051400" cy="4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a9979384b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350" y="4644875"/>
            <a:ext cx="7564075" cy="9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a9979384b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00" y="1721750"/>
            <a:ext cx="24003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a9979384b6_0_16"/>
          <p:cNvSpPr txBox="1"/>
          <p:nvPr/>
        </p:nvSpPr>
        <p:spPr>
          <a:xfrm>
            <a:off x="1264975" y="710363"/>
            <a:ext cx="2496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Cubic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a9979384b6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300" y="2844500"/>
            <a:ext cx="3086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a9979384b6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050" y="3871988"/>
            <a:ext cx="2514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a9979384b6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6538" y="5074400"/>
            <a:ext cx="1114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a9979384b6_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0536" y="1269263"/>
            <a:ext cx="3707710" cy="43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a9979384b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371125"/>
            <a:ext cx="9420474" cy="10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a9979384b6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50" y="1003675"/>
            <a:ext cx="2349575" cy="9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9979384b6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50" y="1985875"/>
            <a:ext cx="2368886" cy="9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9979384b6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252" y="2747325"/>
            <a:ext cx="2812775" cy="11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9979384b6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3250" y="1879625"/>
            <a:ext cx="5598575" cy="4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a9979384b6_0_30"/>
          <p:cNvPicPr preferRelativeResize="0"/>
          <p:nvPr/>
        </p:nvPicPr>
        <p:blipFill rotWithShape="1">
          <a:blip r:embed="rId8">
            <a:alphaModFix/>
          </a:blip>
          <a:srcRect b="0" l="0" r="0" t="21630"/>
          <a:stretch/>
        </p:blipFill>
        <p:spPr>
          <a:xfrm>
            <a:off x="722625" y="4390748"/>
            <a:ext cx="2304025" cy="6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a9979384b6_0_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6262" y="3731163"/>
            <a:ext cx="1516750" cy="5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a9979384b6_0_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446" y="4978096"/>
            <a:ext cx="3446387" cy="8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9979384b6_0_30"/>
          <p:cNvPicPr preferRelativeResize="0"/>
          <p:nvPr/>
        </p:nvPicPr>
        <p:blipFill rotWithShape="1">
          <a:blip r:embed="rId11">
            <a:alphaModFix/>
          </a:blip>
          <a:srcRect b="0" l="14929" r="0" t="0"/>
          <a:stretch/>
        </p:blipFill>
        <p:spPr>
          <a:xfrm>
            <a:off x="3281025" y="1876900"/>
            <a:ext cx="19447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a9979384b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25" y="345400"/>
            <a:ext cx="9830675" cy="11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9979384b6_0_40"/>
          <p:cNvPicPr preferRelativeResize="0"/>
          <p:nvPr/>
        </p:nvPicPr>
        <p:blipFill rotWithShape="1">
          <a:blip r:embed="rId4">
            <a:alphaModFix/>
          </a:blip>
          <a:srcRect b="4973" l="10785" r="3414" t="6679"/>
          <a:stretch/>
        </p:blipFill>
        <p:spPr>
          <a:xfrm>
            <a:off x="604725" y="1466825"/>
            <a:ext cx="4927975" cy="442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9979384b6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700" y="1130300"/>
            <a:ext cx="5419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a9979384b6_0_40"/>
          <p:cNvPicPr preferRelativeResize="0"/>
          <p:nvPr/>
        </p:nvPicPr>
        <p:blipFill rotWithShape="1">
          <a:blip r:embed="rId6">
            <a:alphaModFix/>
          </a:blip>
          <a:srcRect b="7475" l="0" r="0" t="0"/>
          <a:stretch/>
        </p:blipFill>
        <p:spPr>
          <a:xfrm>
            <a:off x="7139025" y="1749425"/>
            <a:ext cx="2705100" cy="54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a9979384b6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313" y="2403825"/>
            <a:ext cx="34385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a9979384b6_0_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7313" y="4319350"/>
            <a:ext cx="14573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ab11a85f1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50" y="165275"/>
            <a:ext cx="49244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ab11a85f10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725" y="150988"/>
            <a:ext cx="2352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ab11a85f10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1380063"/>
            <a:ext cx="34956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ab11a85f10_0_10"/>
          <p:cNvPicPr preferRelativeResize="0"/>
          <p:nvPr/>
        </p:nvPicPr>
        <p:blipFill rotWithShape="1">
          <a:blip r:embed="rId6">
            <a:alphaModFix/>
          </a:blip>
          <a:srcRect b="6148" l="3538" r="3576" t="3164"/>
          <a:stretch/>
        </p:blipFill>
        <p:spPr>
          <a:xfrm>
            <a:off x="141525" y="1749850"/>
            <a:ext cx="7119626" cy="39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ab11a85f10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0100" y="3580413"/>
            <a:ext cx="2771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2019-03-06T15:22:16Z</dcterms:created>
  <dc:creator>Usuario de Microsoft Office</dc:creator>
</cp:coreProperties>
</file>