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7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34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3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27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8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5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88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10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9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8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8CDA-9AA1-4762-9B8E-7462CD8F72AA}" type="datetimeFigureOut">
              <a:rPr lang="es-CO" smtClean="0"/>
              <a:t>10/10/2020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1A97-A3AC-47B6-9821-4C130885A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6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/>
          <p:cNvGrpSpPr/>
          <p:nvPr/>
        </p:nvGrpSpPr>
        <p:grpSpPr>
          <a:xfrm>
            <a:off x="854891" y="201352"/>
            <a:ext cx="11139238" cy="6462394"/>
            <a:chOff x="854891" y="201352"/>
            <a:chExt cx="11139238" cy="6462394"/>
          </a:xfrm>
        </p:grpSpPr>
        <p:sp>
          <p:nvSpPr>
            <p:cNvPr id="4" name="CuadroTexto 3"/>
            <p:cNvSpPr txBox="1"/>
            <p:nvPr/>
          </p:nvSpPr>
          <p:spPr>
            <a:xfrm>
              <a:off x="854891" y="3506351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/>
                <a:t>Utilidad </a:t>
              </a:r>
              <a:endParaRPr lang="en-US" b="1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321402" y="668841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/>
                <a:t>Disponibilidad</a:t>
              </a:r>
              <a:endParaRPr lang="en-US" b="1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280563" y="1732784"/>
              <a:ext cx="169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/>
                <a:t>Modificabilidad</a:t>
              </a:r>
              <a:endParaRPr lang="en-US" b="1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361112" y="300769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/>
                <a:t>Desempeño</a:t>
              </a:r>
              <a:endParaRPr lang="en-US" b="1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361112" y="4329070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/>
                <a:t>Seguridad</a:t>
              </a:r>
              <a:endParaRPr lang="en-US" b="1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321998" y="5847532"/>
              <a:ext cx="1419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/>
                <a:t>Escalabilidad</a:t>
              </a:r>
              <a:endParaRPr lang="en-US" b="1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17533" y="668841"/>
              <a:ext cx="897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/>
                <a:t>Uptime</a:t>
              </a:r>
              <a:endParaRPr lang="en-US" b="1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117533" y="1522519"/>
              <a:ext cx="1350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   Esfuerzo    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117533" y="2065186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/>
                <a:t>Costo del Cambio</a:t>
              </a:r>
              <a:endParaRPr lang="en-US" sz="1600" b="1"/>
            </a:p>
          </p:txBody>
        </p:sp>
        <p:cxnSp>
          <p:nvCxnSpPr>
            <p:cNvPr id="13" name="Conector angular 12"/>
            <p:cNvCxnSpPr>
              <a:stCxn id="11" idx="1"/>
              <a:endCxn id="6" idx="3"/>
            </p:cNvCxnSpPr>
            <p:nvPr/>
          </p:nvCxnSpPr>
          <p:spPr>
            <a:xfrm rot="10800000" flipV="1">
              <a:off x="3976541" y="1707184"/>
              <a:ext cx="1140993" cy="21026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>
              <a:stCxn id="6" idx="3"/>
              <a:endCxn id="12" idx="1"/>
            </p:cNvCxnSpPr>
            <p:nvPr/>
          </p:nvCxnSpPr>
          <p:spPr>
            <a:xfrm>
              <a:off x="3976540" y="1917450"/>
              <a:ext cx="1140993" cy="3170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4085306" y="853507"/>
              <a:ext cx="1015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r 15"/>
            <p:cNvCxnSpPr>
              <a:stCxn id="4" idx="3"/>
              <a:endCxn id="5" idx="1"/>
            </p:cNvCxnSpPr>
            <p:nvPr/>
          </p:nvCxnSpPr>
          <p:spPr>
            <a:xfrm flipV="1">
              <a:off x="1852280" y="853507"/>
              <a:ext cx="469122" cy="2837510"/>
            </a:xfrm>
            <a:prstGeom prst="bentConnector3">
              <a:avLst>
                <a:gd name="adj1" fmla="val 540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r 16"/>
            <p:cNvCxnSpPr>
              <a:stCxn id="4" idx="3"/>
              <a:endCxn id="6" idx="1"/>
            </p:cNvCxnSpPr>
            <p:nvPr/>
          </p:nvCxnSpPr>
          <p:spPr>
            <a:xfrm flipV="1">
              <a:off x="1852280" y="1917450"/>
              <a:ext cx="428283" cy="1773567"/>
            </a:xfrm>
            <a:prstGeom prst="bentConnector3">
              <a:avLst>
                <a:gd name="adj1" fmla="val 588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r 17"/>
            <p:cNvCxnSpPr>
              <a:stCxn id="4" idx="3"/>
              <a:endCxn id="7" idx="1"/>
            </p:cNvCxnSpPr>
            <p:nvPr/>
          </p:nvCxnSpPr>
          <p:spPr>
            <a:xfrm flipV="1">
              <a:off x="1852280" y="3192364"/>
              <a:ext cx="508832" cy="4986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r 18"/>
            <p:cNvCxnSpPr>
              <a:stCxn id="4" idx="3"/>
              <a:endCxn id="8" idx="1"/>
            </p:cNvCxnSpPr>
            <p:nvPr/>
          </p:nvCxnSpPr>
          <p:spPr>
            <a:xfrm>
              <a:off x="1852280" y="3691017"/>
              <a:ext cx="508832" cy="8227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/>
            <p:cNvCxnSpPr>
              <a:stCxn id="4" idx="3"/>
              <a:endCxn id="9" idx="1"/>
            </p:cNvCxnSpPr>
            <p:nvPr/>
          </p:nvCxnSpPr>
          <p:spPr>
            <a:xfrm>
              <a:off x="1852280" y="3691017"/>
              <a:ext cx="469718" cy="2341181"/>
            </a:xfrm>
            <a:prstGeom prst="bentConnector3">
              <a:avLst>
                <a:gd name="adj1" fmla="val 5405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4902335" y="2758883"/>
              <a:ext cx="97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/>
                <a:t>Latencia</a:t>
              </a:r>
              <a:endParaRPr lang="en-US" b="1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902335" y="3396124"/>
              <a:ext cx="1360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Throughput</a:t>
              </a:r>
              <a:r>
                <a:rPr lang="en-US"/>
                <a:t> </a:t>
              </a:r>
              <a:endParaRPr lang="en-US" b="1"/>
            </a:p>
          </p:txBody>
        </p:sp>
        <p:cxnSp>
          <p:nvCxnSpPr>
            <p:cNvPr id="23" name="Conector angular 22"/>
            <p:cNvCxnSpPr>
              <a:stCxn id="7" idx="3"/>
              <a:endCxn id="21" idx="1"/>
            </p:cNvCxnSpPr>
            <p:nvPr/>
          </p:nvCxnSpPr>
          <p:spPr>
            <a:xfrm flipV="1">
              <a:off x="3674292" y="2943549"/>
              <a:ext cx="1228043" cy="24881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angular 23"/>
            <p:cNvCxnSpPr>
              <a:stCxn id="7" idx="3"/>
              <a:endCxn id="22" idx="1"/>
            </p:cNvCxnSpPr>
            <p:nvPr/>
          </p:nvCxnSpPr>
          <p:spPr>
            <a:xfrm>
              <a:off x="3674292" y="3192364"/>
              <a:ext cx="1228043" cy="38842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24"/>
            <p:cNvSpPr/>
            <p:nvPr/>
          </p:nvSpPr>
          <p:spPr>
            <a:xfrm>
              <a:off x="4937589" y="3862597"/>
              <a:ext cx="17832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Confidencialidad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984675" y="4325844"/>
              <a:ext cx="1167179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Integridad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4984675" y="4886358"/>
              <a:ext cx="1556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Disponibilidad</a:t>
              </a:r>
            </a:p>
          </p:txBody>
        </p:sp>
        <p:cxnSp>
          <p:nvCxnSpPr>
            <p:cNvPr id="28" name="Conector angular 27"/>
            <p:cNvCxnSpPr>
              <a:stCxn id="25" idx="1"/>
              <a:endCxn id="8" idx="3"/>
            </p:cNvCxnSpPr>
            <p:nvPr/>
          </p:nvCxnSpPr>
          <p:spPr>
            <a:xfrm rot="10800000" flipV="1">
              <a:off x="3501168" y="4047262"/>
              <a:ext cx="1436422" cy="466473"/>
            </a:xfrm>
            <a:prstGeom prst="bentConnector3">
              <a:avLst>
                <a:gd name="adj1" fmla="val 4837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r 28"/>
            <p:cNvCxnSpPr>
              <a:stCxn id="26" idx="1"/>
              <a:endCxn id="8" idx="3"/>
            </p:cNvCxnSpPr>
            <p:nvPr/>
          </p:nvCxnSpPr>
          <p:spPr>
            <a:xfrm rot="10800000" flipV="1">
              <a:off x="3501169" y="4510510"/>
              <a:ext cx="1483507" cy="32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angular 29"/>
            <p:cNvCxnSpPr>
              <a:stCxn id="27" idx="1"/>
              <a:endCxn id="8" idx="3"/>
            </p:cNvCxnSpPr>
            <p:nvPr/>
          </p:nvCxnSpPr>
          <p:spPr>
            <a:xfrm rot="10800000">
              <a:off x="3501169" y="4513736"/>
              <a:ext cx="1483507" cy="5572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ángulo 30"/>
            <p:cNvSpPr/>
            <p:nvPr/>
          </p:nvSpPr>
          <p:spPr>
            <a:xfrm>
              <a:off x="4937589" y="554078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Expansibilidad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984675" y="6017415"/>
              <a:ext cx="14721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Escalabilidad </a:t>
              </a:r>
            </a:p>
            <a:p>
              <a:r>
                <a:rPr lang="en-US" b="1"/>
                <a:t>Efectiva Total</a:t>
              </a:r>
            </a:p>
          </p:txBody>
        </p:sp>
        <p:cxnSp>
          <p:nvCxnSpPr>
            <p:cNvPr id="33" name="Conector angular 32"/>
            <p:cNvCxnSpPr>
              <a:stCxn id="9" idx="3"/>
              <a:endCxn id="31" idx="1"/>
            </p:cNvCxnSpPr>
            <p:nvPr/>
          </p:nvCxnSpPr>
          <p:spPr>
            <a:xfrm flipV="1">
              <a:off x="3741233" y="5725453"/>
              <a:ext cx="1196356" cy="3067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angular 33"/>
            <p:cNvCxnSpPr>
              <a:stCxn id="9" idx="3"/>
              <a:endCxn id="32" idx="1"/>
            </p:cNvCxnSpPr>
            <p:nvPr/>
          </p:nvCxnSpPr>
          <p:spPr>
            <a:xfrm>
              <a:off x="3741233" y="6032198"/>
              <a:ext cx="1243442" cy="308383"/>
            </a:xfrm>
            <a:prstGeom prst="bentConnector3">
              <a:avLst>
                <a:gd name="adj1" fmla="val 480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r 34"/>
            <p:cNvCxnSpPr>
              <a:stCxn id="10" idx="3"/>
              <a:endCxn id="37" idx="1"/>
            </p:cNvCxnSpPr>
            <p:nvPr/>
          </p:nvCxnSpPr>
          <p:spPr>
            <a:xfrm flipV="1">
              <a:off x="6014638" y="510905"/>
              <a:ext cx="1634334" cy="342602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r 35"/>
            <p:cNvCxnSpPr>
              <a:stCxn id="10" idx="3"/>
              <a:endCxn id="38" idx="1"/>
            </p:cNvCxnSpPr>
            <p:nvPr/>
          </p:nvCxnSpPr>
          <p:spPr>
            <a:xfrm>
              <a:off x="6014638" y="853507"/>
              <a:ext cx="1634335" cy="2350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ángulo 36"/>
            <p:cNvSpPr/>
            <p:nvPr/>
          </p:nvSpPr>
          <p:spPr>
            <a:xfrm>
              <a:off x="7648972" y="295461"/>
              <a:ext cx="371571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Soporte de operación del negocio 24x7x365, se espera disponibilidad del 99.999</a:t>
              </a:r>
              <a:r>
                <a:rPr lang="es-ES" sz="1100" b="1"/>
                <a:t> </a:t>
              </a:r>
              <a:endParaRPr lang="en-US" sz="1100" b="1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648973" y="788447"/>
              <a:ext cx="360149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Solución que permita manejar contenido digital, cachearlo y hacerlo disponible de manera cercana al usuario que lo solicita.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7585470" y="1405653"/>
              <a:ext cx="3601497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Capacidad de agregar nuevos proveedores/convenios/alianzas sin que sea traumático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0" name="Conector angular 39"/>
            <p:cNvCxnSpPr>
              <a:stCxn id="11" idx="3"/>
              <a:endCxn id="39" idx="1"/>
            </p:cNvCxnSpPr>
            <p:nvPr/>
          </p:nvCxnSpPr>
          <p:spPr>
            <a:xfrm flipV="1">
              <a:off x="6468416" y="1705735"/>
              <a:ext cx="1117054" cy="1450"/>
            </a:xfrm>
            <a:prstGeom prst="bentConnector3">
              <a:avLst>
                <a:gd name="adj1" fmla="val 10059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 40"/>
            <p:cNvSpPr/>
            <p:nvPr/>
          </p:nvSpPr>
          <p:spPr>
            <a:xfrm>
              <a:off x="7585471" y="2038555"/>
              <a:ext cx="406355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Capacidad de cambiar condiciones o reglas de negocio sin tener que re-desplegar el sistema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585471" y="2507568"/>
              <a:ext cx="406355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Las peticiones de consulta de productos no deben tardar más de 1.5 segundos promedio por usuario.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7585471" y="2978060"/>
              <a:ext cx="424873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Ninguna petición puede tardar más de 3 segundos por usuario.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4" name="Conector angular 43"/>
            <p:cNvCxnSpPr>
              <a:cxnSpLocks/>
            </p:cNvCxnSpPr>
            <p:nvPr/>
          </p:nvCxnSpPr>
          <p:spPr>
            <a:xfrm flipV="1">
              <a:off x="5986279" y="2723012"/>
              <a:ext cx="1529769" cy="2205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angular 44"/>
            <p:cNvCxnSpPr/>
            <p:nvPr/>
          </p:nvCxnSpPr>
          <p:spPr>
            <a:xfrm>
              <a:off x="5986279" y="2943549"/>
              <a:ext cx="1529769" cy="24995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 45"/>
            <p:cNvSpPr/>
            <p:nvPr/>
          </p:nvSpPr>
          <p:spPr>
            <a:xfrm>
              <a:off x="7598171" y="3447477"/>
              <a:ext cx="434379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Se espera un crecimiento de 24 millones de visitas mensuales.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7" name="Conector recto 46"/>
            <p:cNvCxnSpPr/>
            <p:nvPr/>
          </p:nvCxnSpPr>
          <p:spPr>
            <a:xfrm flipV="1">
              <a:off x="6589896" y="3578282"/>
              <a:ext cx="1010966" cy="2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ángulo 47"/>
            <p:cNvSpPr/>
            <p:nvPr/>
          </p:nvSpPr>
          <p:spPr>
            <a:xfrm>
              <a:off x="7537115" y="4295745"/>
              <a:ext cx="4111913" cy="430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Libre de al menos el Top 10 de riesgos mencionados por OWASP, en su última edición.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9" name="Conector angular 48"/>
            <p:cNvCxnSpPr/>
            <p:nvPr/>
          </p:nvCxnSpPr>
          <p:spPr>
            <a:xfrm>
              <a:off x="7032492" y="4047263"/>
              <a:ext cx="491415" cy="463926"/>
            </a:xfrm>
            <a:prstGeom prst="bentConnector3">
              <a:avLst>
                <a:gd name="adj1" fmla="val 6089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r 49"/>
            <p:cNvCxnSpPr/>
            <p:nvPr/>
          </p:nvCxnSpPr>
          <p:spPr>
            <a:xfrm>
              <a:off x="6416635" y="4510511"/>
              <a:ext cx="1058899" cy="6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angular 50"/>
            <p:cNvCxnSpPr/>
            <p:nvPr/>
          </p:nvCxnSpPr>
          <p:spPr>
            <a:xfrm flipV="1">
              <a:off x="6898989" y="4511189"/>
              <a:ext cx="636249" cy="559835"/>
            </a:xfrm>
            <a:prstGeom prst="bentConnector3">
              <a:avLst>
                <a:gd name="adj1" fmla="val 678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/>
            <p:cNvSpPr/>
            <p:nvPr/>
          </p:nvSpPr>
          <p:spPr>
            <a:xfrm>
              <a:off x="7611933" y="5526577"/>
              <a:ext cx="4382196" cy="391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Crecer y decrecer dinámicamente según demanda. Hasta un 250%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7611933" y="6041551"/>
              <a:ext cx="438219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Satisfacer incrementos de la demanda sin sacrificar su capacidad de respuesta, atender a 100 usuario o 100 mil usuarios debería ser equivalente . </a:t>
              </a:r>
              <a:endParaRPr lang="en-US" sz="11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4" name="Conector recto 53"/>
            <p:cNvCxnSpPr/>
            <p:nvPr/>
          </p:nvCxnSpPr>
          <p:spPr>
            <a:xfrm>
              <a:off x="6707181" y="6340581"/>
              <a:ext cx="882980" cy="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6758511" y="5722435"/>
              <a:ext cx="824348" cy="3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adroTexto 55"/>
            <p:cNvSpPr txBox="1"/>
            <p:nvPr/>
          </p:nvSpPr>
          <p:spPr>
            <a:xfrm>
              <a:off x="6980884" y="20135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H,H</a:t>
              </a:r>
              <a:endParaRPr lang="en-US" sz="1200" b="1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6992347" y="796922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M,L</a:t>
              </a:r>
              <a:endParaRPr lang="en-US" sz="1200" b="1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6989375" y="1406503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M,L</a:t>
              </a:r>
              <a:endParaRPr lang="en-US" sz="1200" b="1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7018020" y="1938120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M,L</a:t>
              </a:r>
              <a:endParaRPr lang="en-US" sz="1200" b="1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7054763" y="2434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H,H</a:t>
              </a:r>
              <a:endParaRPr lang="en-US" sz="1200" b="1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7054763" y="297042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H,H</a:t>
              </a:r>
              <a:endParaRPr lang="en-US" sz="1200" b="1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6837053" y="330131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H,H</a:t>
              </a:r>
              <a:endParaRPr lang="en-US" sz="1200" b="1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6920083" y="3791848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H,M</a:t>
              </a:r>
              <a:endParaRPr lang="en-US" sz="1200" b="1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6914401" y="426814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H,M</a:t>
              </a:r>
              <a:endParaRPr lang="en-US" sz="1200" b="1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914401" y="4737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H,M</a:t>
              </a:r>
              <a:endParaRPr lang="en-US" sz="1200" b="1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6884945" y="54915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H,H</a:t>
              </a:r>
              <a:endParaRPr lang="en-US" sz="1200" b="1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6893653" y="607501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/>
                <a:t>H,H</a:t>
              </a:r>
              <a:endParaRPr lang="en-US" sz="1200" b="1"/>
            </a:p>
          </p:txBody>
        </p:sp>
        <p:cxnSp>
          <p:nvCxnSpPr>
            <p:cNvPr id="68" name="Conector recto 67"/>
            <p:cNvCxnSpPr/>
            <p:nvPr/>
          </p:nvCxnSpPr>
          <p:spPr>
            <a:xfrm flipV="1">
              <a:off x="6997129" y="2228669"/>
              <a:ext cx="562050" cy="2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994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180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Miguel Céspedes Ortega</dc:creator>
  <cp:lastModifiedBy>Johan Miguel Céspedes Ortega</cp:lastModifiedBy>
  <cp:revision>2</cp:revision>
  <dcterms:created xsi:type="dcterms:W3CDTF">2020-10-10T13:47:02Z</dcterms:created>
  <dcterms:modified xsi:type="dcterms:W3CDTF">2020-10-10T13:49:44Z</dcterms:modified>
</cp:coreProperties>
</file>