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1" r:id="rId1"/>
  </p:sldMasterIdLst>
  <p:notesMasterIdLst>
    <p:notesMasterId r:id="rId6"/>
  </p:notesMasterIdLst>
  <p:sldIdLst>
    <p:sldId id="260" r:id="rId2"/>
    <p:sldId id="257" r:id="rId3"/>
    <p:sldId id="258" r:id="rId4"/>
    <p:sldId id="259" r:id="rId5"/>
  </p:sldIdLst>
  <p:sldSz cx="9144000" cy="5143500" type="screen16x9"/>
  <p:notesSz cx="6858000" cy="9144000"/>
  <p:embeddedFontLst>
    <p:embeddedFont>
      <p:font typeface="Century Gothic" panose="020B0502020202020204" pitchFamily="34" charset="0"/>
      <p:regular r:id="rId7"/>
      <p:bold r:id="rId8"/>
      <p:italic r:id="rId9"/>
      <p:boldItalic r:id="rId10"/>
    </p:embeddedFont>
    <p:embeddedFont>
      <p:font typeface="Garamond" panose="02020404030301010803" pitchFamily="18" charset="0"/>
      <p:regular r:id="rId11"/>
      <p:bold r:id="rId12"/>
      <p:italic r:id="rId13"/>
      <p:boldItalic r:id="rId14"/>
    </p:embeddedFont>
    <p:embeddedFont>
      <p:font typeface="Proxima Nova" panose="02000506030000020004" pitchFamily="2"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94677"/>
  </p:normalViewPr>
  <p:slideViewPr>
    <p:cSldViewPr snapToGrid="0">
      <p:cViewPr varScale="1">
        <p:scale>
          <a:sx n="196" d="100"/>
          <a:sy n="196" d="100"/>
        </p:scale>
        <p:origin x="25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48A87A34-81AB-432B-8DAE-1953F412C126}" type="datetimeFigureOut">
              <a:rPr lang="en-US" smtClean="0"/>
              <a:pPr/>
              <a:t>6/2/24</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182986"/>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0471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30359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3"/>
        <p:cNvGrpSpPr/>
        <p:nvPr/>
      </p:nvGrpSpPr>
      <p:grpSpPr>
        <a:xfrm>
          <a:off x="0" y="0"/>
          <a:ext cx="0" cy="0"/>
          <a:chOff x="0" y="0"/>
          <a:chExt cx="0" cy="0"/>
        </a:xfrm>
      </p:grpSpPr>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8418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79165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48A87A34-81AB-432B-8DAE-1953F412C126}" type="datetimeFigureOut">
              <a:rPr lang="en-US" smtClean="0"/>
              <a:t>6/2/24</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9033329"/>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4882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4082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3377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82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6/2/24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91776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6/2/24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64128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48A87A34-81AB-432B-8DAE-1953F412C126}" type="datetimeFigureOut">
              <a:rPr lang="en-US" smtClean="0"/>
              <a:pPr/>
              <a:t>6/2/24</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34412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ftr="0" dt="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022" y="178308"/>
            <a:ext cx="8791956" cy="4786884"/>
          </a:xfrm>
          <a:prstGeom prst="rect">
            <a:avLst/>
          </a:prstGeom>
          <a:solidFill>
            <a:schemeClr val="bg2"/>
          </a:solidFill>
          <a:ln w="6350" cap="flat" cmpd="sng" algn="ctr">
            <a:noFill/>
            <a:prstDash val="solid"/>
          </a:ln>
          <a:effectLst>
            <a:softEdge rad="0"/>
          </a:effectLst>
        </p:spPr>
        <p:txBody>
          <a:bodyPr/>
          <a:lstStyle/>
          <a:p>
            <a:endParaRPr lang="en-US"/>
          </a:p>
        </p:txBody>
      </p:sp>
      <p:sp useBgFill="1">
        <p:nvSpPr>
          <p:cNvPr id="12" name="Rectangle 11">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3BAE69-6623-A8ED-C217-87E20957BE7A}"/>
              </a:ext>
            </a:extLst>
          </p:cNvPr>
          <p:cNvPicPr>
            <a:picLocks noChangeAspect="1"/>
          </p:cNvPicPr>
          <p:nvPr/>
        </p:nvPicPr>
        <p:blipFill rotWithShape="1">
          <a:blip r:embed="rId2">
            <a:alphaModFix amt="35000"/>
          </a:blip>
          <a:srcRect t="4612" b="5389"/>
          <a:stretch/>
        </p:blipFill>
        <p:spPr>
          <a:xfrm>
            <a:off x="20" y="10"/>
            <a:ext cx="9143980" cy="5143490"/>
          </a:xfrm>
          <a:prstGeom prst="rect">
            <a:avLst/>
          </a:prstGeom>
        </p:spPr>
      </p:pic>
      <p:sp>
        <p:nvSpPr>
          <p:cNvPr id="2" name="Title 1">
            <a:extLst>
              <a:ext uri="{FF2B5EF4-FFF2-40B4-BE49-F238E27FC236}">
                <a16:creationId xmlns:a16="http://schemas.microsoft.com/office/drawing/2014/main" id="{753AFA5A-BF4B-491B-908B-92AA742D7831}"/>
              </a:ext>
            </a:extLst>
          </p:cNvPr>
          <p:cNvSpPr>
            <a:spLocks noGrp="1"/>
          </p:cNvSpPr>
          <p:nvPr>
            <p:ph type="title"/>
          </p:nvPr>
        </p:nvSpPr>
        <p:spPr>
          <a:xfrm>
            <a:off x="800100" y="481945"/>
            <a:ext cx="7543800" cy="1028700"/>
          </a:xfrm>
        </p:spPr>
        <p:txBody>
          <a:bodyPr vert="horz" lIns="91440" tIns="45720" rIns="91440" bIns="45720" rtlCol="0" anchor="ctr">
            <a:noAutofit/>
          </a:bodyPr>
          <a:lstStyle/>
          <a:p>
            <a:pPr defTabSz="914400">
              <a:spcBef>
                <a:spcPct val="0"/>
              </a:spcBef>
            </a:pPr>
            <a:r>
              <a:rPr lang="en-US" sz="3200" dirty="0"/>
              <a:t>JavaScript – Zero to Mastery</a:t>
            </a:r>
          </a:p>
        </p:txBody>
      </p:sp>
      <p:sp>
        <p:nvSpPr>
          <p:cNvPr id="3" name="Text Placeholder 2">
            <a:extLst>
              <a:ext uri="{FF2B5EF4-FFF2-40B4-BE49-F238E27FC236}">
                <a16:creationId xmlns:a16="http://schemas.microsoft.com/office/drawing/2014/main" id="{D15299B4-B423-9B0E-4503-C1D010DCB27A}"/>
              </a:ext>
            </a:extLst>
          </p:cNvPr>
          <p:cNvSpPr>
            <a:spLocks noGrp="1"/>
          </p:cNvSpPr>
          <p:nvPr>
            <p:ph type="body" idx="1"/>
          </p:nvPr>
        </p:nvSpPr>
        <p:spPr>
          <a:xfrm>
            <a:off x="800100" y="1577340"/>
            <a:ext cx="7543800" cy="2948940"/>
          </a:xfrm>
        </p:spPr>
        <p:txBody>
          <a:bodyPr vert="horz" lIns="91440" tIns="45720" rIns="91440" bIns="45720" rtlCol="0">
            <a:normAutofit/>
          </a:bodyPr>
          <a:lstStyle/>
          <a:p>
            <a:pPr marL="560070" indent="-285750" defTabSz="914400"/>
            <a:r>
              <a:rPr lang="en-US" dirty="0"/>
              <a:t>All you need to know to become a JavaScript developer</a:t>
            </a:r>
          </a:p>
          <a:p>
            <a:pPr marL="560070" indent="-285750" defTabSz="914400"/>
            <a:r>
              <a:rPr lang="en-US" dirty="0"/>
              <a:t>To Become a Junior Front-end Developer</a:t>
            </a:r>
          </a:p>
          <a:p>
            <a:pPr marL="560070" indent="-285750" defTabSz="914400"/>
            <a:r>
              <a:rPr lang="en-US" dirty="0"/>
              <a:t>To Become a JavaScript Developer</a:t>
            </a:r>
          </a:p>
        </p:txBody>
      </p:sp>
      <p:sp>
        <p:nvSpPr>
          <p:cNvPr id="4" name="Slide Number Placeholder 3">
            <a:extLst>
              <a:ext uri="{FF2B5EF4-FFF2-40B4-BE49-F238E27FC236}">
                <a16:creationId xmlns:a16="http://schemas.microsoft.com/office/drawing/2014/main" id="{9D9C5C6C-A236-DC00-A5A8-11D0F01B0B63}"/>
              </a:ext>
            </a:extLst>
          </p:cNvPr>
          <p:cNvSpPr>
            <a:spLocks noGrp="1"/>
          </p:cNvSpPr>
          <p:nvPr>
            <p:ph type="sldNum" idx="12"/>
          </p:nvPr>
        </p:nvSpPr>
        <p:spPr>
          <a:xfrm>
            <a:off x="7852410" y="4730754"/>
            <a:ext cx="1097280" cy="205740"/>
          </a:xfrm>
        </p:spPr>
        <p:txBody>
          <a:bodyPr vert="horz" lIns="91440" tIns="45720" rIns="91440" bIns="45720" rtlCol="0" anchor="b">
            <a:normAutofit lnSpcReduction="10000"/>
          </a:bodyPr>
          <a:lstStyle/>
          <a:p>
            <a:pPr lvl="0" indent="0" defTabSz="914400">
              <a:lnSpc>
                <a:spcPct val="90000"/>
              </a:lnSpc>
              <a:spcBef>
                <a:spcPts val="0"/>
              </a:spcBef>
              <a:spcAft>
                <a:spcPts val="600"/>
              </a:spcAft>
              <a:buNone/>
            </a:pPr>
            <a:fld id="{00000000-1234-1234-1234-123412341234}" type="slidenum">
              <a:rPr lang="en-US" sz="300" smtClean="0">
                <a:solidFill>
                  <a:schemeClr val="tx1">
                    <a:lumMod val="75000"/>
                    <a:lumOff val="25000"/>
                  </a:schemeClr>
                </a:solidFill>
              </a:rPr>
              <a:pPr lvl="0" indent="0" defTabSz="914400">
                <a:lnSpc>
                  <a:spcPct val="90000"/>
                </a:lnSpc>
                <a:spcBef>
                  <a:spcPts val="0"/>
                </a:spcBef>
                <a:spcAft>
                  <a:spcPts val="600"/>
                </a:spcAft>
                <a:buNone/>
              </a:pPr>
              <a:t>1</a:t>
            </a:fld>
            <a:endParaRPr lang="en-US" sz="300">
              <a:solidFill>
                <a:schemeClr val="tx1">
                  <a:lumMod val="75000"/>
                  <a:lumOff val="25000"/>
                </a:schemeClr>
              </a:solidFill>
            </a:endParaRPr>
          </a:p>
        </p:txBody>
      </p:sp>
      <p:sp>
        <p:nvSpPr>
          <p:cNvPr id="14" name="Rectangle 13">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022" y="178308"/>
            <a:ext cx="8791956" cy="4786884"/>
          </a:xfrm>
          <a:prstGeom prst="rect">
            <a:avLst/>
          </a:prstGeom>
          <a:noFill/>
          <a:ln w="6350" cap="sq" cmpd="sng" algn="ctr">
            <a:solidFill>
              <a:schemeClr val="tx1"/>
            </a:solidFill>
            <a:prstDash val="solid"/>
            <a:miter lim="800000"/>
          </a:ln>
          <a:effectLst>
            <a:softEdge rad="0"/>
          </a:effectLst>
        </p:spPr>
        <p:txBody>
          <a:bodyPr/>
          <a:lstStyle/>
          <a:p>
            <a:endParaRPr lang="en-US"/>
          </a:p>
        </p:txBody>
      </p:sp>
    </p:spTree>
    <p:extLst>
      <p:ext uri="{BB962C8B-B14F-4D97-AF65-F5344CB8AC3E}">
        <p14:creationId xmlns:p14="http://schemas.microsoft.com/office/powerpoint/2010/main" val="1842988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 to JavaScript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1940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Definition:</a:t>
            </a:r>
            <a:r>
              <a:rPr sz="1300" b="0" i="0">
                <a:solidFill>
                  <a:srgbClr val="616161"/>
                </a:solidFill>
                <a:latin typeface="Proxima Nova"/>
              </a:rPr>
              <a:t> JavaScript is a high-level, interpreted programming language that is one of the core technologies of the World Wide Web, alongside HTML and CSS.</a:t>
            </a:r>
          </a:p>
          <a:p>
            <a:pPr marL="228600" lvl="1" indent="-91440" algn="l">
              <a:spcBef>
                <a:spcPts val="1200"/>
              </a:spcBef>
              <a:spcAft>
                <a:spcPts val="0"/>
              </a:spcAft>
              <a:buSzPct val="100000"/>
              <a:buFont typeface="Arial"/>
              <a:buChar char="•"/>
            </a:pPr>
            <a:r>
              <a:rPr sz="1300" b="1" i="0">
                <a:solidFill>
                  <a:srgbClr val="616161"/>
                </a:solidFill>
                <a:latin typeface="Proxima Nova"/>
              </a:rPr>
              <a:t>Importance:</a:t>
            </a:r>
            <a:r>
              <a:rPr sz="1300" b="0" i="0">
                <a:solidFill>
                  <a:srgbClr val="616161"/>
                </a:solidFill>
                <a:latin typeface="Proxima Nova"/>
              </a:rPr>
              <a:t> JavaScript enables interactive web pages and is an essential part of web applications. It is used by the vast majority of websites and supported by all modern web browsers without the need for plugins.</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vq1h5ngs.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Ferenc Almasi on Unsplash</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History of JavaScript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7577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7577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75778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Creation:</a:t>
            </a:r>
            <a:r>
              <a:rPr sz="1300" b="0" i="0">
                <a:solidFill>
                  <a:srgbClr val="616161"/>
                </a:solidFill>
                <a:latin typeface="Proxima Nova"/>
              </a:rPr>
              <a:t> JavaScript was created in 1995 by Brendan Eich while he was working at Netscape Communications. Initially named Mocha, it was later renamed to LiveScript and finally JavaScript.</a:t>
            </a:r>
          </a:p>
          <a:p>
            <a:pPr marL="228600" lvl="1" indent="-91440" algn="l">
              <a:spcBef>
                <a:spcPts val="1200"/>
              </a:spcBef>
              <a:spcAft>
                <a:spcPts val="0"/>
              </a:spcAft>
              <a:buSzPct val="100000"/>
              <a:buFont typeface="Arial"/>
              <a:buChar char="•"/>
            </a:pPr>
            <a:r>
              <a:rPr sz="1300" b="1" i="0">
                <a:solidFill>
                  <a:srgbClr val="616161"/>
                </a:solidFill>
                <a:latin typeface="Proxima Nova"/>
              </a:rPr>
              <a:t>Standardization:</a:t>
            </a:r>
            <a:r>
              <a:rPr sz="1300" b="0" i="0">
                <a:solidFill>
                  <a:srgbClr val="616161"/>
                </a:solidFill>
                <a:latin typeface="Proxima Nova"/>
              </a:rPr>
              <a:t> In 1997, JavaScript was standardized under the name ECMAScript by the European Computer Manufacturers Association (ECMA).</a:t>
            </a:r>
          </a:p>
          <a:p>
            <a:pPr marL="228600" lvl="1" indent="-91440" algn="l">
              <a:spcBef>
                <a:spcPts val="1200"/>
              </a:spcBef>
              <a:spcAft>
                <a:spcPts val="0"/>
              </a:spcAft>
              <a:buSzPct val="100000"/>
              <a:buFont typeface="Arial"/>
              <a:buChar char="•"/>
            </a:pPr>
            <a:r>
              <a:rPr sz="1300" b="1" i="0">
                <a:solidFill>
                  <a:srgbClr val="616161"/>
                </a:solidFill>
                <a:latin typeface="Proxima Nova"/>
              </a:rPr>
              <a:t>Evolution:</a:t>
            </a:r>
            <a:r>
              <a:rPr sz="1300" b="0" i="0">
                <a:solidFill>
                  <a:srgbClr val="616161"/>
                </a:solidFill>
                <a:latin typeface="Proxima Nova"/>
              </a:rPr>
              <a:t> JavaScript has evolved significantly with multiple versions, adding features and capabilities to support modern web development.</a:t>
            </a:r>
          </a:p>
        </p:txBody>
      </p:sp>
      <p:sp>
        <p:nvSpPr>
          <p:cNvPr id="8" name="Rectangle 7"/>
          <p:cNvSpPr/>
          <p:nvPr/>
        </p:nvSpPr>
        <p:spPr>
          <a:xfrm>
            <a:off x="4724400" y="1508670"/>
            <a:ext cx="4190999" cy="27577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89pl3q9l.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Manoj Dharmarathne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Core Features of JavaScript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5" name="Rectangle 4"/>
          <p:cNvSpPr/>
          <p:nvPr/>
        </p:nvSpPr>
        <p:spPr>
          <a:xfrm>
            <a:off x="228600" y="1508670"/>
            <a:ext cx="8686800" cy="30990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990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3099048"/>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a:solidFill>
                  <a:srgbClr val="616161"/>
                </a:solidFill>
                <a:latin typeface="Proxima Nova"/>
              </a:rPr>
              <a:t>Scripting Capabilities:</a:t>
            </a:r>
            <a:r>
              <a:rPr sz="1200" b="0" i="0">
                <a:solidFill>
                  <a:srgbClr val="616161"/>
                </a:solidFill>
                <a:latin typeface="Proxima Nova"/>
              </a:rPr>
              <a:t> JavaScript is primarily a scripting language, used to create dynamic and interactive effects within web browsers.</a:t>
            </a:r>
          </a:p>
          <a:p>
            <a:pPr marL="228600" lvl="1" indent="-91440" algn="l">
              <a:spcBef>
                <a:spcPts val="1200"/>
              </a:spcBef>
              <a:spcAft>
                <a:spcPts val="0"/>
              </a:spcAft>
              <a:buSzPct val="100000"/>
              <a:buFont typeface="Arial"/>
              <a:buChar char="•"/>
            </a:pPr>
            <a:r>
              <a:rPr sz="1200" b="1" i="0">
                <a:solidFill>
                  <a:srgbClr val="616161"/>
                </a:solidFill>
                <a:latin typeface="Proxima Nova"/>
              </a:rPr>
              <a:t>Dynamic and Weak Typing:</a:t>
            </a:r>
            <a:r>
              <a:rPr sz="1200" b="0" i="0">
                <a:solidFill>
                  <a:srgbClr val="616161"/>
                </a:solidFill>
                <a:latin typeface="Proxima Nova"/>
              </a:rPr>
              <a:t> Variables in JavaScript are not directly associated with any particular value type, allowing for more flexibility.</a:t>
            </a:r>
          </a:p>
          <a:p>
            <a:pPr marL="228600" lvl="1" indent="-91440" algn="l">
              <a:spcBef>
                <a:spcPts val="1200"/>
              </a:spcBef>
              <a:spcAft>
                <a:spcPts val="0"/>
              </a:spcAft>
              <a:buSzPct val="100000"/>
              <a:buFont typeface="Arial"/>
              <a:buChar char="•"/>
            </a:pPr>
            <a:r>
              <a:rPr sz="1200" b="1" i="0">
                <a:solidFill>
                  <a:srgbClr val="616161"/>
                </a:solidFill>
                <a:latin typeface="Proxima Nova"/>
              </a:rPr>
              <a:t>Prototype-based Inheritance:</a:t>
            </a:r>
            <a:r>
              <a:rPr sz="1200" b="0" i="0">
                <a:solidFill>
                  <a:srgbClr val="616161"/>
                </a:solidFill>
                <a:latin typeface="Proxima Nova"/>
              </a:rPr>
              <a:t> JavaScript uses prototypes instead of classes for inheritance, enabling objects to inherit directly from other objects.</a:t>
            </a:r>
          </a:p>
          <a:p>
            <a:pPr marL="228600" lvl="1" indent="-91440" algn="l">
              <a:spcBef>
                <a:spcPts val="1200"/>
              </a:spcBef>
              <a:spcAft>
                <a:spcPts val="0"/>
              </a:spcAft>
              <a:buSzPct val="100000"/>
              <a:buFont typeface="Arial"/>
              <a:buChar char="•"/>
            </a:pPr>
            <a:r>
              <a:rPr sz="1200" b="1" i="0">
                <a:solidFill>
                  <a:srgbClr val="616161"/>
                </a:solidFill>
                <a:latin typeface="Proxima Nova"/>
              </a:rPr>
              <a:t>Asynchronous Programming:</a:t>
            </a:r>
            <a:r>
              <a:rPr sz="1200" b="0" i="0">
                <a:solidFill>
                  <a:srgbClr val="616161"/>
                </a:solidFill>
                <a:latin typeface="Proxima Nova"/>
              </a:rPr>
              <a:t> JavaScript supports asynchronous programming, allowing for the execution of code without blocking the main thread, essential for responsive web applications.</a:t>
            </a:r>
          </a:p>
        </p:txBody>
      </p:sp>
      <p:sp>
        <p:nvSpPr>
          <p:cNvPr id="8" name="Rectangle 7"/>
          <p:cNvSpPr/>
          <p:nvPr/>
        </p:nvSpPr>
        <p:spPr>
          <a:xfrm>
            <a:off x="4724400" y="1508670"/>
            <a:ext cx="4190999" cy="30990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3q0dv50h.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Ferenc Almasi on Unsplash</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Savon</Template>
  <TotalTime>0</TotalTime>
  <Words>285</Words>
  <Application>Microsoft Macintosh PowerPoint</Application>
  <PresentationFormat>On-screen Show (16:9)</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Proxima Nova</vt:lpstr>
      <vt:lpstr>Garamond</vt:lpstr>
      <vt:lpstr>Savon</vt:lpstr>
      <vt:lpstr>JavaScript – Zero to Mastery</vt:lpstr>
      <vt:lpstr>Introduction to JavaScript</vt:lpstr>
      <vt:lpstr>History of JavaScript</vt:lpstr>
      <vt:lpstr>Core Features of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Zero to Mastery</dc:title>
  <cp:lastModifiedBy>johan stephen</cp:lastModifiedBy>
  <cp:revision>1</cp:revision>
  <dcterms:modified xsi:type="dcterms:W3CDTF">2024-06-02T01:21:26Z</dcterms:modified>
</cp:coreProperties>
</file>