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1" r:id="rId1"/>
  </p:sldMasterIdLst>
  <p:notesMasterIdLst>
    <p:notesMasterId r:id="rId14"/>
  </p:notesMasterIdLst>
  <p:sldIdLst>
    <p:sldId id="256" r:id="rId2"/>
    <p:sldId id="353" r:id="rId3"/>
    <p:sldId id="355" r:id="rId4"/>
    <p:sldId id="356" r:id="rId5"/>
    <p:sldId id="357" r:id="rId6"/>
    <p:sldId id="358" r:id="rId7"/>
    <p:sldId id="359" r:id="rId8"/>
    <p:sldId id="361" r:id="rId9"/>
    <p:sldId id="360" r:id="rId10"/>
    <p:sldId id="363" r:id="rId11"/>
    <p:sldId id="362" r:id="rId12"/>
    <p:sldId id="337" r:id="rId13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20B"/>
    <a:srgbClr val="BE3F1C"/>
    <a:srgbClr val="006BBC"/>
    <a:srgbClr val="9BBB59"/>
    <a:srgbClr val="AED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7" autoAdjust="0"/>
    <p:restoredTop sz="94660"/>
  </p:normalViewPr>
  <p:slideViewPr>
    <p:cSldViewPr snapToGrid="0">
      <p:cViewPr>
        <p:scale>
          <a:sx n="80" d="100"/>
          <a:sy n="80" d="100"/>
        </p:scale>
        <p:origin x="2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5A3B1-6730-455C-9A0D-CFD95353FAC9}" type="datetimeFigureOut">
              <a:rPr lang="es-VE"/>
              <a:t>2/4/2020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FF112-28BD-4D1C-A1CE-487D2F53433D}" type="slidenum">
              <a:rPr lang="es-VE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510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F112-28BD-4D1C-A1CE-487D2F53433D}" type="slidenum">
              <a:rPr lang="es-VE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272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F112-28BD-4D1C-A1CE-487D2F53433D}" type="slidenum">
              <a:rPr lang="es-VE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8857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F112-28BD-4D1C-A1CE-487D2F53433D}" type="slidenum">
              <a:rPr lang="es-VE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0222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F112-28BD-4D1C-A1CE-487D2F53433D}" type="slidenum">
              <a:rPr lang="es-VE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955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F112-28BD-4D1C-A1CE-487D2F53433D}" type="slidenum">
              <a:rPr lang="es-VE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364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F112-28BD-4D1C-A1CE-487D2F53433D}" type="slidenum">
              <a:rPr lang="es-VE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354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F112-28BD-4D1C-A1CE-487D2F53433D}" type="slidenum">
              <a:rPr lang="es-VE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920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F112-28BD-4D1C-A1CE-487D2F53433D}" type="slidenum">
              <a:rPr lang="es-VE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70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F112-28BD-4D1C-A1CE-487D2F53433D}" type="slidenum">
              <a:rPr lang="es-VE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9124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F112-28BD-4D1C-A1CE-487D2F53433D}" type="slidenum">
              <a:rPr lang="es-VE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435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F112-28BD-4D1C-A1CE-487D2F53433D}" type="slidenum">
              <a:rPr lang="es-VE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949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F112-28BD-4D1C-A1CE-487D2F53433D}" type="slidenum">
              <a:rPr lang="es-VE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700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A34E-EEF3-4B33-80C5-7F10DF908955}" type="datetime1">
              <a:rPr lang="es-VE" smtClean="0"/>
              <a:t>2/4/2020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hola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45CC-3A03-4A35-A458-794C7D191FE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8213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9F38-1238-4337-84B1-EE5DC053C056}" type="datetime1">
              <a:rPr lang="es-VE" smtClean="0"/>
              <a:t>2/4/2020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hola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45CC-3A03-4A35-A458-794C7D191FE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1968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911A-F128-4ACA-B129-D8746A557DAA}" type="datetime1">
              <a:rPr lang="es-VE" smtClean="0"/>
              <a:t>2/4/2020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hola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45CC-3A03-4A35-A458-794C7D191FE4}" type="slidenum">
              <a:rPr lang="es-VE" smtClean="0"/>
              <a:t>‹#›</a:t>
            </a:fld>
            <a:endParaRPr lang="es-V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0587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7A51-0892-4B1F-BB48-5CB11A9672BF}" type="datetime1">
              <a:rPr lang="es-VE" smtClean="0"/>
              <a:t>2/4/2020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hola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45CC-3A03-4A35-A458-794C7D191FE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84914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60B9-12C6-47AD-B8E0-CE68F924A6E1}" type="datetime1">
              <a:rPr lang="es-VE" smtClean="0"/>
              <a:t>2/4/2020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hola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45CC-3A03-4A35-A458-794C7D191FE4}" type="slidenum">
              <a:rPr lang="es-VE" smtClean="0"/>
              <a:t>‹#›</a:t>
            </a:fld>
            <a:endParaRPr lang="es-V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473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C2D1-4D7C-45E0-9F57-E32BAF2A936E}" type="datetime1">
              <a:rPr lang="es-VE" smtClean="0"/>
              <a:t>2/4/2020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hola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45CC-3A03-4A35-A458-794C7D191FE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27967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1B841-D825-4355-961B-DE7B7F44E034}" type="datetime1">
              <a:rPr lang="es-VE" smtClean="0"/>
              <a:t>2/4/2020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hola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45CC-3A03-4A35-A458-794C7D191FE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77273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E074-B90F-4A11-8588-C58F0B294348}" type="datetime1">
              <a:rPr lang="es-VE" smtClean="0"/>
              <a:t>2/4/2020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hola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45CC-3A03-4A35-A458-794C7D191FE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69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01FF-0C56-42CF-9E57-FE1CFBE3C4B4}" type="datetime1">
              <a:rPr lang="es-VE" smtClean="0"/>
              <a:t>2/4/2020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hola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45CC-3A03-4A35-A458-794C7D191FE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5296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CB80-FFBA-4B2F-933A-2C44C1729763}" type="datetime1">
              <a:rPr lang="es-VE" smtClean="0"/>
              <a:t>2/4/2020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hola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45CC-3A03-4A35-A458-794C7D191FE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2176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FA6F-951E-4F16-AE05-CCF932DA83D7}" type="datetime1">
              <a:rPr lang="es-VE" smtClean="0"/>
              <a:t>2/4/2020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hola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45CC-3A03-4A35-A458-794C7D191FE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7219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E0BD-4851-4B93-9329-2CDF846AC8CE}" type="datetime1">
              <a:rPr lang="es-VE" smtClean="0"/>
              <a:t>2/4/2020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hola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45CC-3A03-4A35-A458-794C7D191FE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9751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F7F0-570E-4C71-9FD7-01E461A40D26}" type="datetime1">
              <a:rPr lang="es-VE" smtClean="0"/>
              <a:t>2/4/2020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hola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45CC-3A03-4A35-A458-794C7D191FE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4969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6F25-F419-4CF6-9612-BE86CED53C74}" type="datetime1">
              <a:rPr lang="es-VE" smtClean="0"/>
              <a:t>2/4/2020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hola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45CC-3A03-4A35-A458-794C7D191FE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0957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69DC-6B74-4158-AB75-E6EBCB7DB8BC}" type="datetime1">
              <a:rPr lang="es-VE" smtClean="0"/>
              <a:t>2/4/2020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hola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45CC-3A03-4A35-A458-794C7D191FE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8107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1F33-6BC4-4DAD-859D-71622A7B1CF4}" type="datetime1">
              <a:rPr lang="es-VE" smtClean="0"/>
              <a:t>2/4/2020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hola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45CC-3A03-4A35-A458-794C7D191FE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4904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9ACD-ACCD-46EE-95C1-0DB9276E3D87}" type="datetime1">
              <a:rPr lang="es-VE" smtClean="0"/>
              <a:t>2/4/2020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VE"/>
              <a:t>hola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9A45CC-3A03-4A35-A458-794C7D191FE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67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10" Type="http://schemas.openxmlformats.org/officeDocument/2006/relationships/image" Target="../media/image20.jpeg"/><Relationship Id="rId4" Type="http://schemas.openxmlformats.org/officeDocument/2006/relationships/image" Target="../media/image4.png"/><Relationship Id="rId9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7728773" y="4660674"/>
            <a:ext cx="2282713" cy="907941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endParaRPr lang="es-ES" sz="2000" u="sng" dirty="0">
              <a:solidFill>
                <a:srgbClr val="000000"/>
              </a:solidFill>
              <a:latin typeface="Century Gothic"/>
            </a:endParaRPr>
          </a:p>
          <a:p>
            <a:pPr algn="ctr"/>
            <a:r>
              <a:rPr lang="es-ES" sz="1700" dirty="0">
                <a:latin typeface="Century Gothic"/>
              </a:rPr>
              <a:t>Johan Quintero</a:t>
            </a:r>
          </a:p>
          <a:p>
            <a:pPr algn="ctr"/>
            <a:endParaRPr lang="es-ES" sz="1600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84667" y="3159696"/>
            <a:ext cx="10295600" cy="53860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419" sz="29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Realidad Aumentada</a:t>
            </a:r>
            <a:endParaRPr lang="es-ES" sz="2900" b="1" u="sng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378" y="924507"/>
            <a:ext cx="5058178" cy="151164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49C733C-2DC3-4653-96DB-DF99ADF96840}"/>
              </a:ext>
            </a:extLst>
          </p:cNvPr>
          <p:cNvSpPr txBox="1"/>
          <p:nvPr/>
        </p:nvSpPr>
        <p:spPr>
          <a:xfrm>
            <a:off x="5071767" y="5867400"/>
            <a:ext cx="2048466" cy="369332"/>
          </a:xfrm>
          <a:prstGeom prst="rect">
            <a:avLst/>
          </a:prstGeom>
        </p:spPr>
        <p:txBody>
          <a:bodyPr vert="horz" wrap="square" rtlCol="0" anchor="ctr">
            <a:spAutoFit/>
          </a:bodyPr>
          <a:lstStyle/>
          <a:p>
            <a:r>
              <a:rPr lang="es-ES" dirty="0">
                <a:latin typeface="Century Gothic"/>
              </a:rPr>
              <a:t>Noviembre 2019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970051" y="4413004"/>
            <a:ext cx="355176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s-ES" u="sng" dirty="0">
                <a:latin typeface="Century Gothic"/>
              </a:rPr>
              <a:t>Elaborado por:</a:t>
            </a:r>
            <a:endParaRPr lang="es-ES" u="sng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509784" y="4967152"/>
            <a:ext cx="254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entury Gothic"/>
              </a:rPr>
              <a:t>Walter Hernández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180514" y="4476008"/>
            <a:ext cx="355176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s-ES" u="sng" dirty="0">
                <a:latin typeface="Century Gothic"/>
              </a:rPr>
              <a:t>Profesor:</a:t>
            </a:r>
            <a:endParaRPr lang="es-ES" u="sng" dirty="0">
              <a:solidFill>
                <a:srgbClr val="00000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5461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-4989" y="-1"/>
            <a:ext cx="2354294" cy="886265"/>
            <a:chOff x="0" y="0"/>
            <a:chExt cx="2278966" cy="829994"/>
          </a:xfrm>
        </p:grpSpPr>
        <p:sp>
          <p:nvSpPr>
            <p:cNvPr id="5" name="Rectángulo 4"/>
            <p:cNvSpPr/>
            <p:nvPr/>
          </p:nvSpPr>
          <p:spPr>
            <a:xfrm>
              <a:off x="0" y="0"/>
              <a:ext cx="2278966" cy="8299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86" y="112541"/>
              <a:ext cx="2024129" cy="604912"/>
            </a:xfrm>
            <a:prstGeom prst="rect">
              <a:avLst/>
            </a:prstGeom>
          </p:spPr>
        </p:pic>
      </p:grpSp>
      <p:sp>
        <p:nvSpPr>
          <p:cNvPr id="4" name="CuadroTexto 3"/>
          <p:cNvSpPr txBox="1"/>
          <p:nvPr/>
        </p:nvSpPr>
        <p:spPr>
          <a:xfrm>
            <a:off x="11319573" y="6400934"/>
            <a:ext cx="87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/>
              <a:t>10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872428" y="1551563"/>
            <a:ext cx="10447145" cy="3754874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419" sz="2000" dirty="0"/>
              <a:t>Algunas son: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419" sz="2000" dirty="0">
              <a:solidFill>
                <a:srgbClr val="000000"/>
              </a:solidFill>
              <a:latin typeface="Trebuchet MS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s-419" dirty="0" err="1">
                <a:solidFill>
                  <a:srgbClr val="000000"/>
                </a:solidFill>
                <a:latin typeface="Trebuchet MS"/>
              </a:rPr>
              <a:t>Viur</a:t>
            </a:r>
            <a:r>
              <a:rPr lang="es-419" dirty="0">
                <a:solidFill>
                  <a:srgbClr val="000000"/>
                </a:solidFill>
                <a:latin typeface="Trebuchet MS"/>
              </a:rPr>
              <a:t>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s-419" dirty="0">
              <a:solidFill>
                <a:srgbClr val="000000"/>
              </a:solidFill>
              <a:latin typeface="Trebuchet MS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s-419" dirty="0" err="1">
                <a:solidFill>
                  <a:srgbClr val="000000"/>
                </a:solidFill>
                <a:latin typeface="Trebuchet MS"/>
              </a:rPr>
              <a:t>Blippar</a:t>
            </a:r>
            <a:r>
              <a:rPr lang="es-419" dirty="0">
                <a:solidFill>
                  <a:srgbClr val="000000"/>
                </a:solidFill>
                <a:latin typeface="Trebuchet MS"/>
              </a:rPr>
              <a:t>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s-419" dirty="0">
              <a:solidFill>
                <a:srgbClr val="000000"/>
              </a:solidFill>
              <a:latin typeface="Trebuchet MS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s-419" dirty="0" err="1">
                <a:solidFill>
                  <a:srgbClr val="000000"/>
                </a:solidFill>
                <a:latin typeface="Trebuchet MS"/>
              </a:rPr>
              <a:t>Wikitude</a:t>
            </a:r>
            <a:r>
              <a:rPr lang="es-419" dirty="0">
                <a:solidFill>
                  <a:srgbClr val="000000"/>
                </a:solidFill>
                <a:latin typeface="Trebuchet MS"/>
              </a:rPr>
              <a:t>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s-419" dirty="0">
              <a:solidFill>
                <a:srgbClr val="000000"/>
              </a:solidFill>
              <a:latin typeface="Trebuchet MS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s-419" dirty="0" err="1">
                <a:solidFill>
                  <a:srgbClr val="000000"/>
                </a:solidFill>
                <a:latin typeface="Trebuchet MS"/>
              </a:rPr>
              <a:t>ARCore</a:t>
            </a:r>
            <a:r>
              <a:rPr lang="es-419" dirty="0">
                <a:solidFill>
                  <a:srgbClr val="000000"/>
                </a:solidFill>
                <a:latin typeface="Trebuchet MS"/>
              </a:rPr>
              <a:t>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s-419" dirty="0">
              <a:solidFill>
                <a:srgbClr val="000000"/>
              </a:solidFill>
              <a:latin typeface="Trebuchet MS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s-419" dirty="0" err="1">
                <a:solidFill>
                  <a:srgbClr val="000000"/>
                </a:solidFill>
                <a:latin typeface="Trebuchet MS"/>
              </a:rPr>
              <a:t>Vuforia</a:t>
            </a:r>
            <a:r>
              <a:rPr lang="es-419" dirty="0">
                <a:solidFill>
                  <a:srgbClr val="000000"/>
                </a:solidFill>
                <a:latin typeface="Trebuchet MS"/>
              </a:rPr>
              <a:t>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s-419" dirty="0">
              <a:solidFill>
                <a:srgbClr val="000000"/>
              </a:solidFill>
              <a:latin typeface="Trebuchet MS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s-419" dirty="0" err="1">
                <a:solidFill>
                  <a:srgbClr val="000000"/>
                </a:solidFill>
                <a:latin typeface="Trebuchet MS"/>
              </a:rPr>
              <a:t>ARToolkit</a:t>
            </a:r>
            <a:r>
              <a:rPr lang="es-419" dirty="0">
                <a:solidFill>
                  <a:srgbClr val="000000"/>
                </a:solidFill>
                <a:latin typeface="Trebuchet MS"/>
              </a:rPr>
              <a:t>.</a:t>
            </a:r>
            <a:endParaRPr lang="es-ES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" name="CuadroTexto 7">
            <a:extLst>
              <a:ext uri="{FF2B5EF4-FFF2-40B4-BE49-F238E27FC236}">
                <a16:creationId xmlns:a16="http://schemas.microsoft.com/office/drawing/2014/main" id="{A5ED45C5-CE7E-49E4-B522-27A59B60459B}"/>
              </a:ext>
            </a:extLst>
          </p:cNvPr>
          <p:cNvSpPr txBox="1"/>
          <p:nvPr/>
        </p:nvSpPr>
        <p:spPr>
          <a:xfrm>
            <a:off x="1253824" y="114300"/>
            <a:ext cx="9629246" cy="1077218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s-ES" sz="32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Tecnologías de RA:</a:t>
            </a:r>
          </a:p>
          <a:p>
            <a:pPr algn="ctr"/>
            <a:r>
              <a:rPr lang="es-ES" sz="32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Plataformas y Herramientas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A1D9D6D-2B55-4A7B-B2B5-288552ED0E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" t="1239" r="30243" b="56334"/>
          <a:stretch/>
        </p:blipFill>
        <p:spPr bwMode="auto">
          <a:xfrm>
            <a:off x="3713470" y="3545012"/>
            <a:ext cx="3665897" cy="120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B239B6A6-AC1B-48FA-BC99-60F914F56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30698" r="10352" b="30273"/>
          <a:stretch/>
        </p:blipFill>
        <p:spPr bwMode="auto">
          <a:xfrm>
            <a:off x="7608520" y="1441322"/>
            <a:ext cx="3810000" cy="123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EE091B25-C4F8-47A9-8B45-1882ACF1B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4" t="37088" r="31839" b="37911"/>
          <a:stretch/>
        </p:blipFill>
        <p:spPr bwMode="auto">
          <a:xfrm>
            <a:off x="4922435" y="1443475"/>
            <a:ext cx="1670870" cy="205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16A5B45B-DE21-4F42-A527-7DECBEDBA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" t="4870" r="3091" b="7745"/>
          <a:stretch/>
        </p:blipFill>
        <p:spPr bwMode="auto">
          <a:xfrm>
            <a:off x="7770313" y="2882403"/>
            <a:ext cx="3405685" cy="171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F8CDC122-6669-44CA-8CA8-C28B292AFB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23" b="32977"/>
          <a:stretch/>
        </p:blipFill>
        <p:spPr bwMode="auto">
          <a:xfrm>
            <a:off x="7717133" y="4670698"/>
            <a:ext cx="3810000" cy="128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47FFD82F-6593-486A-8E6A-5BDAFD2567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76" b="25418"/>
          <a:stretch/>
        </p:blipFill>
        <p:spPr bwMode="auto">
          <a:xfrm>
            <a:off x="3713471" y="4583407"/>
            <a:ext cx="3810000" cy="141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712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-4989" y="-1"/>
            <a:ext cx="2354294" cy="886265"/>
            <a:chOff x="0" y="0"/>
            <a:chExt cx="2278966" cy="829994"/>
          </a:xfrm>
        </p:grpSpPr>
        <p:sp>
          <p:nvSpPr>
            <p:cNvPr id="5" name="Rectángulo 4"/>
            <p:cNvSpPr/>
            <p:nvPr/>
          </p:nvSpPr>
          <p:spPr>
            <a:xfrm>
              <a:off x="0" y="0"/>
              <a:ext cx="2278966" cy="8299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86" y="112541"/>
              <a:ext cx="2024129" cy="604912"/>
            </a:xfrm>
            <a:prstGeom prst="rect">
              <a:avLst/>
            </a:prstGeom>
          </p:spPr>
        </p:pic>
      </p:grpSp>
      <p:sp>
        <p:nvSpPr>
          <p:cNvPr id="4" name="CuadroTexto 3"/>
          <p:cNvSpPr txBox="1"/>
          <p:nvPr/>
        </p:nvSpPr>
        <p:spPr>
          <a:xfrm>
            <a:off x="11319573" y="6400934"/>
            <a:ext cx="87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/>
              <a:t>11</a:t>
            </a:r>
          </a:p>
        </p:txBody>
      </p:sp>
      <p:sp>
        <p:nvSpPr>
          <p:cNvPr id="11" name="CuadroTexto 7">
            <a:extLst>
              <a:ext uri="{FF2B5EF4-FFF2-40B4-BE49-F238E27FC236}">
                <a16:creationId xmlns:a16="http://schemas.microsoft.com/office/drawing/2014/main" id="{A5ED45C5-CE7E-49E4-B522-27A59B60459B}"/>
              </a:ext>
            </a:extLst>
          </p:cNvPr>
          <p:cNvSpPr txBox="1"/>
          <p:nvPr/>
        </p:nvSpPr>
        <p:spPr>
          <a:xfrm>
            <a:off x="1253824" y="114300"/>
            <a:ext cx="9629246" cy="58477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s-ES" sz="32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Demo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4D8F4B-B98E-41A1-9713-8E87E59632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5" t="5102" r="1970" b="1475"/>
          <a:stretch/>
        </p:blipFill>
        <p:spPr>
          <a:xfrm>
            <a:off x="598417" y="958635"/>
            <a:ext cx="2638314" cy="50912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C10CAD-9FBE-44F3-B7F7-2684957076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5179" y="962025"/>
            <a:ext cx="2600325" cy="50863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36901B-F2D5-420B-94D0-750AC83980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8235" y="944526"/>
            <a:ext cx="2619375" cy="510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00D253-AF20-4D3F-B653-241374AA67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8649" y="943002"/>
            <a:ext cx="2619374" cy="50942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7464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-4989" y="-1"/>
            <a:ext cx="2354294" cy="886265"/>
            <a:chOff x="0" y="0"/>
            <a:chExt cx="2278966" cy="829994"/>
          </a:xfrm>
        </p:grpSpPr>
        <p:sp>
          <p:nvSpPr>
            <p:cNvPr id="5" name="Rectángulo 4"/>
            <p:cNvSpPr/>
            <p:nvPr/>
          </p:nvSpPr>
          <p:spPr>
            <a:xfrm>
              <a:off x="0" y="0"/>
              <a:ext cx="2278966" cy="8299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86" y="112541"/>
              <a:ext cx="2024129" cy="604912"/>
            </a:xfrm>
            <a:prstGeom prst="rect">
              <a:avLst/>
            </a:prstGeom>
          </p:spPr>
        </p:pic>
      </p:grpSp>
      <p:sp>
        <p:nvSpPr>
          <p:cNvPr id="19" name="CuadroTexto 18"/>
          <p:cNvSpPr txBox="1"/>
          <p:nvPr/>
        </p:nvSpPr>
        <p:spPr>
          <a:xfrm>
            <a:off x="11319573" y="6400934"/>
            <a:ext cx="87242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VE" dirty="0"/>
              <a:t>12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179149" y="2536825"/>
            <a:ext cx="9629246" cy="1107996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s-ES" sz="6600" b="1" dirty="0">
                <a:solidFill>
                  <a:srgbClr val="3F7819"/>
                </a:solidFill>
                <a:latin typeface="Century Gothic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12903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-4989" y="-1"/>
            <a:ext cx="2354294" cy="886265"/>
            <a:chOff x="0" y="0"/>
            <a:chExt cx="2278966" cy="829994"/>
          </a:xfrm>
        </p:grpSpPr>
        <p:sp>
          <p:nvSpPr>
            <p:cNvPr id="5" name="Rectángulo 4"/>
            <p:cNvSpPr/>
            <p:nvPr/>
          </p:nvSpPr>
          <p:spPr>
            <a:xfrm>
              <a:off x="0" y="0"/>
              <a:ext cx="2278966" cy="8299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86" y="112541"/>
              <a:ext cx="2024129" cy="604912"/>
            </a:xfrm>
            <a:prstGeom prst="rect">
              <a:avLst/>
            </a:prstGeom>
          </p:spPr>
        </p:pic>
      </p:grpSp>
      <p:sp>
        <p:nvSpPr>
          <p:cNvPr id="4" name="CuadroTexto 3"/>
          <p:cNvSpPr txBox="1"/>
          <p:nvPr/>
        </p:nvSpPr>
        <p:spPr>
          <a:xfrm>
            <a:off x="11319573" y="6400934"/>
            <a:ext cx="87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/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785342" y="980855"/>
            <a:ext cx="10447145" cy="1631216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419" sz="2000" b="1" dirty="0" err="1">
                <a:solidFill>
                  <a:srgbClr val="000000"/>
                </a:solidFill>
                <a:latin typeface="Trebuchet MS"/>
              </a:rPr>
              <a:t>Reality-Virtuality</a:t>
            </a:r>
            <a:r>
              <a:rPr lang="es-419" sz="2000" b="1" dirty="0">
                <a:solidFill>
                  <a:srgbClr val="000000"/>
                </a:solidFill>
                <a:latin typeface="Trebuchet MS"/>
              </a:rPr>
              <a:t> Continuum (</a:t>
            </a:r>
            <a:r>
              <a:rPr lang="es-419" b="1" dirty="0"/>
              <a:t>continuo de la virtualidad</a:t>
            </a:r>
            <a:r>
              <a:rPr lang="es-419" sz="2000" b="1" dirty="0">
                <a:solidFill>
                  <a:srgbClr val="000000"/>
                </a:solidFill>
                <a:latin typeface="Trebuchet MS"/>
              </a:rPr>
              <a:t>):</a:t>
            </a:r>
            <a:r>
              <a:rPr lang="es-419" sz="2000" dirty="0">
                <a:solidFill>
                  <a:srgbClr val="000000"/>
                </a:solidFill>
                <a:latin typeface="Trebuchet MS"/>
              </a:rPr>
              <a:t> describe que existe una escala continua que oscila entre lo que se puede definir como completamente virtual, es decir, una realidad virtual, y lo que es completamente real (la realidad)</a:t>
            </a:r>
            <a:r>
              <a:rPr lang="es-ES" sz="2000" dirty="0">
                <a:solidFill>
                  <a:srgbClr val="000000"/>
                </a:solidFill>
                <a:latin typeface="Trebuchet MS"/>
              </a:rPr>
              <a:t>. Definido en 1994 por Paul </a:t>
            </a:r>
            <a:r>
              <a:rPr lang="es-ES" sz="2000" dirty="0" err="1">
                <a:solidFill>
                  <a:srgbClr val="000000"/>
                </a:solidFill>
                <a:latin typeface="Trebuchet MS"/>
              </a:rPr>
              <a:t>Milgran</a:t>
            </a:r>
            <a:r>
              <a:rPr lang="es-ES" sz="2000" dirty="0">
                <a:solidFill>
                  <a:srgbClr val="000000"/>
                </a:solidFill>
                <a:latin typeface="Trebuchet MS"/>
              </a:rPr>
              <a:t> y </a:t>
            </a:r>
            <a:r>
              <a:rPr lang="es-ES" sz="2000" dirty="0" err="1">
                <a:solidFill>
                  <a:srgbClr val="000000"/>
                </a:solidFill>
                <a:latin typeface="Trebuchet MS"/>
              </a:rPr>
              <a:t>Fumio</a:t>
            </a:r>
            <a:r>
              <a:rPr lang="es-ES" sz="2000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Trebuchet MS"/>
              </a:rPr>
              <a:t>Kishino</a:t>
            </a:r>
            <a:r>
              <a:rPr lang="es-ES" sz="2000" dirty="0">
                <a:solidFill>
                  <a:srgbClr val="000000"/>
                </a:solidFill>
                <a:latin typeface="Trebuchet MS"/>
              </a:rPr>
              <a:t>.</a:t>
            </a:r>
            <a:endParaRPr lang="es-419" sz="2000" dirty="0">
              <a:solidFill>
                <a:srgbClr val="000000"/>
              </a:solidFill>
              <a:latin typeface="Trebuchet MS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" name="CuadroTexto 7">
            <a:extLst>
              <a:ext uri="{FF2B5EF4-FFF2-40B4-BE49-F238E27FC236}">
                <a16:creationId xmlns:a16="http://schemas.microsoft.com/office/drawing/2014/main" id="{A5ED45C5-CE7E-49E4-B522-27A59B60459B}"/>
              </a:ext>
            </a:extLst>
          </p:cNvPr>
          <p:cNvSpPr txBox="1"/>
          <p:nvPr/>
        </p:nvSpPr>
        <p:spPr>
          <a:xfrm>
            <a:off x="1253824" y="114300"/>
            <a:ext cx="9629246" cy="58477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s-ES" sz="32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Realidades</a:t>
            </a:r>
            <a:endParaRPr lang="es-ES" sz="3200" b="1" u="sng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B15F562-4A58-4B61-89CA-0A0674DB0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082" y="2511188"/>
            <a:ext cx="9573836" cy="355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15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-4989" y="-1"/>
            <a:ext cx="2354294" cy="886265"/>
            <a:chOff x="0" y="0"/>
            <a:chExt cx="2278966" cy="829994"/>
          </a:xfrm>
        </p:grpSpPr>
        <p:sp>
          <p:nvSpPr>
            <p:cNvPr id="5" name="Rectángulo 4"/>
            <p:cNvSpPr/>
            <p:nvPr/>
          </p:nvSpPr>
          <p:spPr>
            <a:xfrm>
              <a:off x="0" y="0"/>
              <a:ext cx="2278966" cy="8299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86" y="112541"/>
              <a:ext cx="2024129" cy="604912"/>
            </a:xfrm>
            <a:prstGeom prst="rect">
              <a:avLst/>
            </a:prstGeom>
          </p:spPr>
        </p:pic>
      </p:grpSp>
      <p:sp>
        <p:nvSpPr>
          <p:cNvPr id="4" name="CuadroTexto 3"/>
          <p:cNvSpPr txBox="1"/>
          <p:nvPr/>
        </p:nvSpPr>
        <p:spPr>
          <a:xfrm>
            <a:off x="11319573" y="6400934"/>
            <a:ext cx="87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/>
              <a:t>3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785342" y="1004918"/>
            <a:ext cx="10447145" cy="193899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419" sz="2000" b="1" dirty="0">
                <a:solidFill>
                  <a:srgbClr val="000000"/>
                </a:solidFill>
                <a:latin typeface="Trebuchet MS"/>
              </a:rPr>
              <a:t>Real </a:t>
            </a:r>
            <a:r>
              <a:rPr lang="es-419" sz="2000" b="1" dirty="0" err="1">
                <a:solidFill>
                  <a:srgbClr val="000000"/>
                </a:solidFill>
                <a:latin typeface="Trebuchet MS"/>
              </a:rPr>
              <a:t>Environment</a:t>
            </a:r>
            <a:r>
              <a:rPr lang="es-419" sz="2000" b="1" dirty="0">
                <a:solidFill>
                  <a:srgbClr val="000000"/>
                </a:solidFill>
                <a:latin typeface="Trebuchet MS"/>
              </a:rPr>
              <a:t>:</a:t>
            </a:r>
            <a:r>
              <a:rPr lang="es-419" sz="2000" dirty="0">
                <a:solidFill>
                  <a:srgbClr val="000000"/>
                </a:solidFill>
                <a:latin typeface="Trebuchet MS"/>
              </a:rPr>
              <a:t> mundo real, es decir, personas, objetos, plantas, cosas físicas que se pueden tocar y sentir</a:t>
            </a:r>
            <a:r>
              <a:rPr lang="es-ES" sz="2000" dirty="0">
                <a:solidFill>
                  <a:srgbClr val="000000"/>
                </a:solidFill>
                <a:latin typeface="Trebuchet MS"/>
              </a:rPr>
              <a:t>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Trebuchet MS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419" sz="2000" b="1" dirty="0">
                <a:solidFill>
                  <a:srgbClr val="000000"/>
                </a:solidFill>
              </a:rPr>
              <a:t>Virtual </a:t>
            </a:r>
            <a:r>
              <a:rPr lang="es-419" sz="2000" b="1" dirty="0" err="1">
                <a:solidFill>
                  <a:srgbClr val="000000"/>
                </a:solidFill>
              </a:rPr>
              <a:t>Reality</a:t>
            </a:r>
            <a:r>
              <a:rPr lang="es-419" sz="2000" b="1" dirty="0">
                <a:solidFill>
                  <a:srgbClr val="000000"/>
                </a:solidFill>
              </a:rPr>
              <a:t>:</a:t>
            </a:r>
            <a:r>
              <a:rPr lang="es-419" sz="2000" dirty="0">
                <a:solidFill>
                  <a:srgbClr val="000000"/>
                </a:solidFill>
              </a:rPr>
              <a:t> mundo virtual, donde todos los estímulos son generados por el ordenador.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" name="CuadroTexto 7">
            <a:extLst>
              <a:ext uri="{FF2B5EF4-FFF2-40B4-BE49-F238E27FC236}">
                <a16:creationId xmlns:a16="http://schemas.microsoft.com/office/drawing/2014/main" id="{A5ED45C5-CE7E-49E4-B522-27A59B60459B}"/>
              </a:ext>
            </a:extLst>
          </p:cNvPr>
          <p:cNvSpPr txBox="1"/>
          <p:nvPr/>
        </p:nvSpPr>
        <p:spPr>
          <a:xfrm>
            <a:off x="1253824" y="114300"/>
            <a:ext cx="9629246" cy="58477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s-ES" sz="32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Realidades</a:t>
            </a:r>
            <a:endParaRPr lang="es-ES" sz="3200" b="1" u="sng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0EC1BA4-8726-4996-9804-750CCCF10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770" y="3429000"/>
            <a:ext cx="9396460" cy="229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68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-4989" y="-1"/>
            <a:ext cx="2354294" cy="886265"/>
            <a:chOff x="0" y="0"/>
            <a:chExt cx="2278966" cy="829994"/>
          </a:xfrm>
        </p:grpSpPr>
        <p:sp>
          <p:nvSpPr>
            <p:cNvPr id="5" name="Rectángulo 4"/>
            <p:cNvSpPr/>
            <p:nvPr/>
          </p:nvSpPr>
          <p:spPr>
            <a:xfrm>
              <a:off x="0" y="0"/>
              <a:ext cx="2278966" cy="8299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86" y="112541"/>
              <a:ext cx="2024129" cy="604912"/>
            </a:xfrm>
            <a:prstGeom prst="rect">
              <a:avLst/>
            </a:prstGeom>
          </p:spPr>
        </p:pic>
      </p:grpSp>
      <p:sp>
        <p:nvSpPr>
          <p:cNvPr id="4" name="CuadroTexto 3"/>
          <p:cNvSpPr txBox="1"/>
          <p:nvPr/>
        </p:nvSpPr>
        <p:spPr>
          <a:xfrm>
            <a:off x="11319573" y="6400934"/>
            <a:ext cx="87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/>
              <a:t>4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785342" y="1004918"/>
            <a:ext cx="10447145" cy="1631216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419" sz="2000" b="1" dirty="0" err="1">
                <a:solidFill>
                  <a:srgbClr val="000000"/>
                </a:solidFill>
                <a:latin typeface="Trebuchet MS"/>
              </a:rPr>
              <a:t>Aumented</a:t>
            </a:r>
            <a:r>
              <a:rPr lang="es-419" sz="2000" b="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s-419" sz="2000" b="1" dirty="0" err="1">
                <a:solidFill>
                  <a:srgbClr val="000000"/>
                </a:solidFill>
                <a:latin typeface="Trebuchet MS"/>
              </a:rPr>
              <a:t>Reality</a:t>
            </a:r>
            <a:r>
              <a:rPr lang="es-419" sz="2000" b="1" dirty="0">
                <a:solidFill>
                  <a:srgbClr val="000000"/>
                </a:solidFill>
                <a:latin typeface="Trebuchet MS"/>
              </a:rPr>
              <a:t> (AR):</a:t>
            </a:r>
            <a:r>
              <a:rPr lang="es-419" sz="2000" dirty="0">
                <a:solidFill>
                  <a:srgbClr val="000000"/>
                </a:solidFill>
                <a:latin typeface="Trebuchet MS"/>
              </a:rPr>
              <a:t> la virtualidad hace aumentar la realidad (enriquece la realidad introduciendo objetos virtuales en ella).</a:t>
            </a:r>
            <a:endParaRPr lang="es-419" sz="2000" b="1" dirty="0">
              <a:solidFill>
                <a:srgbClr val="000000"/>
              </a:solidFill>
              <a:latin typeface="Trebuchet MS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419" sz="2000" b="1" dirty="0">
              <a:solidFill>
                <a:srgbClr val="000000"/>
              </a:solidFill>
              <a:latin typeface="Trebuchet MS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419" sz="2000" b="1" dirty="0" err="1">
                <a:solidFill>
                  <a:srgbClr val="000000"/>
                </a:solidFill>
                <a:latin typeface="Trebuchet MS"/>
              </a:rPr>
              <a:t>Augmented</a:t>
            </a:r>
            <a:r>
              <a:rPr lang="es-419" sz="2000" b="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s-419" sz="2000" b="1" dirty="0" err="1">
                <a:solidFill>
                  <a:srgbClr val="000000"/>
                </a:solidFill>
                <a:latin typeface="Trebuchet MS"/>
              </a:rPr>
              <a:t>Virtuality</a:t>
            </a:r>
            <a:r>
              <a:rPr lang="es-419" sz="2000" b="1" dirty="0">
                <a:solidFill>
                  <a:srgbClr val="000000"/>
                </a:solidFill>
                <a:latin typeface="Trebuchet MS"/>
              </a:rPr>
              <a:t> (AV):</a:t>
            </a:r>
            <a:r>
              <a:rPr lang="es-419" sz="2000" dirty="0">
                <a:solidFill>
                  <a:srgbClr val="000000"/>
                </a:solidFill>
                <a:latin typeface="Trebuchet MS"/>
              </a:rPr>
              <a:t> la realidad aumenta la virtualidad (enriquece la virtualidad introduciendo objetos reales en ella)</a:t>
            </a:r>
            <a:r>
              <a:rPr lang="es-ES" sz="2000" dirty="0">
                <a:solidFill>
                  <a:srgbClr val="000000"/>
                </a:solidFill>
                <a:latin typeface="Trebuchet MS"/>
              </a:rPr>
              <a:t>.</a:t>
            </a:r>
          </a:p>
        </p:txBody>
      </p:sp>
      <p:sp>
        <p:nvSpPr>
          <p:cNvPr id="11" name="CuadroTexto 7">
            <a:extLst>
              <a:ext uri="{FF2B5EF4-FFF2-40B4-BE49-F238E27FC236}">
                <a16:creationId xmlns:a16="http://schemas.microsoft.com/office/drawing/2014/main" id="{A5ED45C5-CE7E-49E4-B522-27A59B60459B}"/>
              </a:ext>
            </a:extLst>
          </p:cNvPr>
          <p:cNvSpPr txBox="1"/>
          <p:nvPr/>
        </p:nvSpPr>
        <p:spPr>
          <a:xfrm>
            <a:off x="1253824" y="114300"/>
            <a:ext cx="9629246" cy="58477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s-ES" sz="32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Realidades</a:t>
            </a:r>
            <a:endParaRPr lang="es-ES" sz="3200" b="1" u="sng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48F2CC-7110-407A-AAB5-A182AF7B7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219" y="3169360"/>
            <a:ext cx="5221562" cy="29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54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-4989" y="-1"/>
            <a:ext cx="2354294" cy="886265"/>
            <a:chOff x="0" y="0"/>
            <a:chExt cx="2278966" cy="829994"/>
          </a:xfrm>
        </p:grpSpPr>
        <p:sp>
          <p:nvSpPr>
            <p:cNvPr id="5" name="Rectángulo 4"/>
            <p:cNvSpPr/>
            <p:nvPr/>
          </p:nvSpPr>
          <p:spPr>
            <a:xfrm>
              <a:off x="0" y="0"/>
              <a:ext cx="2278966" cy="8299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86" y="112541"/>
              <a:ext cx="2024129" cy="604912"/>
            </a:xfrm>
            <a:prstGeom prst="rect">
              <a:avLst/>
            </a:prstGeom>
          </p:spPr>
        </p:pic>
      </p:grpSp>
      <p:sp>
        <p:nvSpPr>
          <p:cNvPr id="4" name="CuadroTexto 3"/>
          <p:cNvSpPr txBox="1"/>
          <p:nvPr/>
        </p:nvSpPr>
        <p:spPr>
          <a:xfrm>
            <a:off x="11319573" y="6400934"/>
            <a:ext cx="87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/>
              <a:t>5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785342" y="1004918"/>
            <a:ext cx="10447145" cy="1323439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419" sz="2000" b="1" dirty="0" err="1">
                <a:solidFill>
                  <a:srgbClr val="000000"/>
                </a:solidFill>
                <a:latin typeface="Trebuchet MS"/>
              </a:rPr>
              <a:t>Mixed</a:t>
            </a:r>
            <a:r>
              <a:rPr lang="es-419" sz="2000" b="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s-419" sz="2000" b="1" dirty="0" err="1">
                <a:solidFill>
                  <a:srgbClr val="000000"/>
                </a:solidFill>
                <a:latin typeface="Trebuchet MS"/>
              </a:rPr>
              <a:t>Reality</a:t>
            </a:r>
            <a:r>
              <a:rPr lang="es-419" sz="2000" b="1" dirty="0">
                <a:solidFill>
                  <a:srgbClr val="000000"/>
                </a:solidFill>
                <a:latin typeface="Trebuchet MS"/>
              </a:rPr>
              <a:t> (MR</a:t>
            </a:r>
            <a:r>
              <a:rPr lang="es-419" sz="2000" dirty="0">
                <a:solidFill>
                  <a:srgbClr val="000000"/>
                </a:solidFill>
                <a:latin typeface="Trebuchet MS"/>
              </a:rPr>
              <a:t>): también llamada a veces realidad híbrida</a:t>
            </a:r>
            <a:r>
              <a:rPr lang="es-419" sz="2000" dirty="0"/>
              <a:t>, </a:t>
            </a:r>
            <a:r>
              <a:rPr lang="es-419" sz="2000" dirty="0">
                <a:solidFill>
                  <a:srgbClr val="000000"/>
                </a:solidFill>
                <a:latin typeface="Trebuchet MS"/>
              </a:rPr>
              <a:t>es la combinación de virtualidad aumentada y realidad aumentada. Esta combinación permite crear nuevos espacios en los que interactúan tanto objetos y/o personas reales como virtuales.</a:t>
            </a:r>
            <a:endParaRPr lang="es-ES" sz="2000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" name="CuadroTexto 7">
            <a:extLst>
              <a:ext uri="{FF2B5EF4-FFF2-40B4-BE49-F238E27FC236}">
                <a16:creationId xmlns:a16="http://schemas.microsoft.com/office/drawing/2014/main" id="{A5ED45C5-CE7E-49E4-B522-27A59B60459B}"/>
              </a:ext>
            </a:extLst>
          </p:cNvPr>
          <p:cNvSpPr txBox="1"/>
          <p:nvPr/>
        </p:nvSpPr>
        <p:spPr>
          <a:xfrm>
            <a:off x="1253824" y="114300"/>
            <a:ext cx="9629246" cy="58477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s-ES" sz="32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Realidades</a:t>
            </a:r>
            <a:endParaRPr lang="es-ES" sz="3200" b="1" u="sng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2947CF-53AD-4D47-807F-94E997BCA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421" y="2638083"/>
            <a:ext cx="6255158" cy="353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40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-4989" y="-1"/>
            <a:ext cx="2354294" cy="886265"/>
            <a:chOff x="0" y="0"/>
            <a:chExt cx="2278966" cy="829994"/>
          </a:xfrm>
        </p:grpSpPr>
        <p:sp>
          <p:nvSpPr>
            <p:cNvPr id="5" name="Rectángulo 4"/>
            <p:cNvSpPr/>
            <p:nvPr/>
          </p:nvSpPr>
          <p:spPr>
            <a:xfrm>
              <a:off x="0" y="0"/>
              <a:ext cx="2278966" cy="8299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86" y="112541"/>
              <a:ext cx="2024129" cy="604912"/>
            </a:xfrm>
            <a:prstGeom prst="rect">
              <a:avLst/>
            </a:prstGeom>
          </p:spPr>
        </p:pic>
      </p:grpSp>
      <p:sp>
        <p:nvSpPr>
          <p:cNvPr id="4" name="CuadroTexto 3"/>
          <p:cNvSpPr txBox="1"/>
          <p:nvPr/>
        </p:nvSpPr>
        <p:spPr>
          <a:xfrm>
            <a:off x="11319573" y="6400934"/>
            <a:ext cx="87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/>
              <a:t>6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872428" y="1004918"/>
            <a:ext cx="10447145" cy="1631216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419" sz="2000" dirty="0"/>
              <a:t>Combina elementos reales y virtuales.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419" sz="2000" dirty="0">
              <a:solidFill>
                <a:srgbClr val="000000"/>
              </a:solidFill>
              <a:latin typeface="Trebuchet MS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419" sz="2000" dirty="0"/>
              <a:t>Es interactiva en tiempo real.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419" sz="2000" dirty="0">
              <a:solidFill>
                <a:srgbClr val="000000"/>
              </a:solidFill>
              <a:latin typeface="Trebuchet MS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419" sz="2000" dirty="0">
                <a:solidFill>
                  <a:srgbClr val="000000"/>
                </a:solidFill>
                <a:latin typeface="Trebuchet MS"/>
              </a:rPr>
              <a:t>Está registrada en 3D.</a:t>
            </a:r>
            <a:endParaRPr lang="es-ES" sz="2800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" name="CuadroTexto 7">
            <a:extLst>
              <a:ext uri="{FF2B5EF4-FFF2-40B4-BE49-F238E27FC236}">
                <a16:creationId xmlns:a16="http://schemas.microsoft.com/office/drawing/2014/main" id="{A5ED45C5-CE7E-49E4-B522-27A59B60459B}"/>
              </a:ext>
            </a:extLst>
          </p:cNvPr>
          <p:cNvSpPr txBox="1"/>
          <p:nvPr/>
        </p:nvSpPr>
        <p:spPr>
          <a:xfrm>
            <a:off x="1253824" y="114300"/>
            <a:ext cx="9629246" cy="58477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s-ES" sz="32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Realidad Aumentada (RA)</a:t>
            </a:r>
            <a:endParaRPr lang="es-ES" sz="3200" b="1" u="sng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6197D9E-F860-4160-BB9F-C23AB757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848" y="2854089"/>
            <a:ext cx="5916304" cy="332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56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-4989" y="-1"/>
            <a:ext cx="2354294" cy="886265"/>
            <a:chOff x="0" y="0"/>
            <a:chExt cx="2278966" cy="829994"/>
          </a:xfrm>
        </p:grpSpPr>
        <p:sp>
          <p:nvSpPr>
            <p:cNvPr id="5" name="Rectángulo 4"/>
            <p:cNvSpPr/>
            <p:nvPr/>
          </p:nvSpPr>
          <p:spPr>
            <a:xfrm>
              <a:off x="0" y="0"/>
              <a:ext cx="2278966" cy="8299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86" y="112541"/>
              <a:ext cx="2024129" cy="604912"/>
            </a:xfrm>
            <a:prstGeom prst="rect">
              <a:avLst/>
            </a:prstGeom>
          </p:spPr>
        </p:pic>
      </p:grpSp>
      <p:sp>
        <p:nvSpPr>
          <p:cNvPr id="4" name="CuadroTexto 3"/>
          <p:cNvSpPr txBox="1"/>
          <p:nvPr/>
        </p:nvSpPr>
        <p:spPr>
          <a:xfrm>
            <a:off x="11319573" y="6400934"/>
            <a:ext cx="87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/>
              <a:t>7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872428" y="1320731"/>
            <a:ext cx="10447145" cy="4216539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419" sz="2000" dirty="0"/>
              <a:t>Educación.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419" sz="2000" dirty="0">
              <a:solidFill>
                <a:srgbClr val="000000"/>
              </a:solidFill>
              <a:latin typeface="Trebuchet MS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419" sz="2000" dirty="0"/>
              <a:t>Televisión.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419" sz="2000" dirty="0">
              <a:solidFill>
                <a:srgbClr val="000000"/>
              </a:solidFill>
              <a:latin typeface="Trebuchet MS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419" sz="2000" dirty="0">
                <a:solidFill>
                  <a:srgbClr val="000000"/>
                </a:solidFill>
                <a:latin typeface="Trebuchet MS"/>
              </a:rPr>
              <a:t>Entretenimiento y publicidad.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419" sz="2000" dirty="0">
              <a:solidFill>
                <a:srgbClr val="000000"/>
              </a:solidFill>
              <a:latin typeface="Trebuchet MS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419" sz="2000" dirty="0">
                <a:solidFill>
                  <a:srgbClr val="000000"/>
                </a:solidFill>
                <a:latin typeface="Trebuchet MS"/>
              </a:rPr>
              <a:t>Gastronomía.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419" sz="2000" dirty="0">
              <a:solidFill>
                <a:srgbClr val="000000"/>
              </a:solidFill>
              <a:latin typeface="Trebuchet MS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419" sz="2000" dirty="0">
                <a:solidFill>
                  <a:srgbClr val="000000"/>
                </a:solidFill>
                <a:latin typeface="Trebuchet MS"/>
              </a:rPr>
              <a:t>Información.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419" sz="2000" dirty="0">
              <a:solidFill>
                <a:srgbClr val="000000"/>
              </a:solidFill>
              <a:latin typeface="Trebuchet MS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419" sz="2000" dirty="0">
                <a:solidFill>
                  <a:srgbClr val="000000"/>
                </a:solidFill>
                <a:latin typeface="Trebuchet MS"/>
              </a:rPr>
              <a:t>Turismo.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419" sz="2000" dirty="0">
              <a:solidFill>
                <a:srgbClr val="000000"/>
              </a:solidFill>
              <a:latin typeface="Trebuchet MS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419" sz="2000" dirty="0">
                <a:solidFill>
                  <a:srgbClr val="000000"/>
                </a:solidFill>
                <a:latin typeface="Trebuchet MS"/>
              </a:rPr>
              <a:t>Medicina.</a:t>
            </a:r>
            <a:endParaRPr lang="es-ES" sz="2800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" name="CuadroTexto 7">
            <a:extLst>
              <a:ext uri="{FF2B5EF4-FFF2-40B4-BE49-F238E27FC236}">
                <a16:creationId xmlns:a16="http://schemas.microsoft.com/office/drawing/2014/main" id="{A5ED45C5-CE7E-49E4-B522-27A59B60459B}"/>
              </a:ext>
            </a:extLst>
          </p:cNvPr>
          <p:cNvSpPr txBox="1"/>
          <p:nvPr/>
        </p:nvSpPr>
        <p:spPr>
          <a:xfrm>
            <a:off x="1253824" y="114300"/>
            <a:ext cx="9629246" cy="58477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s-ES" sz="32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Aplicaciones de la RA</a:t>
            </a:r>
            <a:endParaRPr lang="es-ES" sz="3200" b="1" u="sng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6262F25-5793-4055-BF7D-DDFB24E29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642" y="3257244"/>
            <a:ext cx="3854248" cy="289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F707686F-C508-4CE9-B448-334B688DD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323" y="813376"/>
            <a:ext cx="4476845" cy="225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85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-4989" y="-1"/>
            <a:ext cx="2354294" cy="886265"/>
            <a:chOff x="0" y="0"/>
            <a:chExt cx="2278966" cy="829994"/>
          </a:xfrm>
        </p:grpSpPr>
        <p:sp>
          <p:nvSpPr>
            <p:cNvPr id="5" name="Rectángulo 4"/>
            <p:cNvSpPr/>
            <p:nvPr/>
          </p:nvSpPr>
          <p:spPr>
            <a:xfrm>
              <a:off x="0" y="0"/>
              <a:ext cx="2278966" cy="8299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86" y="112541"/>
              <a:ext cx="2024129" cy="604912"/>
            </a:xfrm>
            <a:prstGeom prst="rect">
              <a:avLst/>
            </a:prstGeom>
          </p:spPr>
        </p:pic>
      </p:grpSp>
      <p:sp>
        <p:nvSpPr>
          <p:cNvPr id="4" name="CuadroTexto 3"/>
          <p:cNvSpPr txBox="1"/>
          <p:nvPr/>
        </p:nvSpPr>
        <p:spPr>
          <a:xfrm>
            <a:off x="11319573" y="6400934"/>
            <a:ext cx="87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/>
              <a:t>8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872428" y="2305616"/>
            <a:ext cx="10447145" cy="2246769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419" sz="2000" dirty="0"/>
              <a:t>Con marcadores.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419" sz="2000" dirty="0">
              <a:solidFill>
                <a:srgbClr val="000000"/>
              </a:solidFill>
              <a:latin typeface="Trebuchet MS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419" sz="2000" dirty="0"/>
              <a:t>A través de objetos tangibles.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419" sz="2000" dirty="0">
              <a:solidFill>
                <a:srgbClr val="000000"/>
              </a:solidFill>
              <a:latin typeface="Trebuchet MS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419" sz="2000" dirty="0">
                <a:solidFill>
                  <a:srgbClr val="000000"/>
                </a:solidFill>
                <a:latin typeface="Trebuchet MS"/>
              </a:rPr>
              <a:t>Smart </a:t>
            </a:r>
            <a:r>
              <a:rPr lang="es-419" sz="2000" dirty="0" err="1">
                <a:solidFill>
                  <a:srgbClr val="000000"/>
                </a:solidFill>
                <a:latin typeface="Trebuchet MS"/>
              </a:rPr>
              <a:t>Terrain</a:t>
            </a:r>
            <a:r>
              <a:rPr lang="es-419" sz="2000" dirty="0">
                <a:solidFill>
                  <a:srgbClr val="000000"/>
                </a:solidFill>
                <a:latin typeface="Trebuchet MS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419" sz="2000" dirty="0">
              <a:solidFill>
                <a:srgbClr val="000000"/>
              </a:solidFill>
              <a:latin typeface="Trebuchet MS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419" sz="2000" dirty="0">
                <a:solidFill>
                  <a:srgbClr val="000000"/>
                </a:solidFill>
                <a:latin typeface="Trebuchet MS"/>
              </a:rPr>
              <a:t>Por Geolocalización.</a:t>
            </a:r>
          </a:p>
        </p:txBody>
      </p:sp>
      <p:sp>
        <p:nvSpPr>
          <p:cNvPr id="11" name="CuadroTexto 7">
            <a:extLst>
              <a:ext uri="{FF2B5EF4-FFF2-40B4-BE49-F238E27FC236}">
                <a16:creationId xmlns:a16="http://schemas.microsoft.com/office/drawing/2014/main" id="{A5ED45C5-CE7E-49E4-B522-27A59B60459B}"/>
              </a:ext>
            </a:extLst>
          </p:cNvPr>
          <p:cNvSpPr txBox="1"/>
          <p:nvPr/>
        </p:nvSpPr>
        <p:spPr>
          <a:xfrm>
            <a:off x="1253824" y="114300"/>
            <a:ext cx="9629246" cy="58477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s-ES" sz="32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Tipos de RA</a:t>
            </a:r>
            <a:endParaRPr lang="es-ES" sz="3200" b="1" u="sng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5E493B4-140A-42AC-BC23-D408D6C7A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733" y="3576669"/>
            <a:ext cx="3577100" cy="255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lase de InformáTICa: Realidad aumentada">
            <a:extLst>
              <a:ext uri="{FF2B5EF4-FFF2-40B4-BE49-F238E27FC236}">
                <a16:creationId xmlns:a16="http://schemas.microsoft.com/office/drawing/2014/main" id="{F9F244C2-AAE8-4607-BA1E-7925EC700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733" y="949709"/>
            <a:ext cx="3577101" cy="248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54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-4989" y="-1"/>
            <a:ext cx="2354294" cy="886265"/>
            <a:chOff x="0" y="0"/>
            <a:chExt cx="2278966" cy="829994"/>
          </a:xfrm>
        </p:grpSpPr>
        <p:sp>
          <p:nvSpPr>
            <p:cNvPr id="5" name="Rectángulo 4"/>
            <p:cNvSpPr/>
            <p:nvPr/>
          </p:nvSpPr>
          <p:spPr>
            <a:xfrm>
              <a:off x="0" y="0"/>
              <a:ext cx="2278966" cy="8299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86" y="112541"/>
              <a:ext cx="2024129" cy="604912"/>
            </a:xfrm>
            <a:prstGeom prst="rect">
              <a:avLst/>
            </a:prstGeom>
          </p:spPr>
        </p:pic>
      </p:grpSp>
      <p:sp>
        <p:nvSpPr>
          <p:cNvPr id="4" name="CuadroTexto 3"/>
          <p:cNvSpPr txBox="1"/>
          <p:nvPr/>
        </p:nvSpPr>
        <p:spPr>
          <a:xfrm>
            <a:off x="11319573" y="6400934"/>
            <a:ext cx="87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/>
              <a:t>9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872428" y="1320731"/>
            <a:ext cx="10447145" cy="4216539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419" sz="2000" dirty="0"/>
              <a:t>Cámara.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419" sz="2000" dirty="0">
              <a:solidFill>
                <a:srgbClr val="000000"/>
              </a:solidFill>
              <a:latin typeface="Trebuchet MS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419" sz="2000" dirty="0"/>
              <a:t>Procesador.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419" sz="2000" dirty="0">
              <a:solidFill>
                <a:srgbClr val="000000"/>
              </a:solidFill>
              <a:latin typeface="Trebuchet MS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419" sz="2000" dirty="0">
                <a:solidFill>
                  <a:srgbClr val="000000"/>
                </a:solidFill>
                <a:latin typeface="Trebuchet MS"/>
              </a:rPr>
              <a:t>Software.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419" sz="2000" dirty="0">
              <a:solidFill>
                <a:srgbClr val="000000"/>
              </a:solidFill>
              <a:latin typeface="Trebuchet MS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419" sz="2000" dirty="0">
                <a:solidFill>
                  <a:srgbClr val="000000"/>
                </a:solidFill>
                <a:latin typeface="Trebuchet MS"/>
              </a:rPr>
              <a:t>Pantalla.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419" sz="2000" dirty="0">
              <a:solidFill>
                <a:srgbClr val="000000"/>
              </a:solidFill>
              <a:latin typeface="Trebuchet MS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419" sz="2000" dirty="0">
                <a:solidFill>
                  <a:srgbClr val="000000"/>
                </a:solidFill>
                <a:latin typeface="Trebuchet MS"/>
              </a:rPr>
              <a:t>Conexión a Internet.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419" sz="2000" dirty="0">
              <a:solidFill>
                <a:srgbClr val="000000"/>
              </a:solidFill>
              <a:latin typeface="Trebuchet MS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419" sz="2000" dirty="0">
                <a:solidFill>
                  <a:srgbClr val="000000"/>
                </a:solidFill>
                <a:latin typeface="Trebuchet MS"/>
              </a:rPr>
              <a:t>Activador.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419" sz="2000" dirty="0">
              <a:solidFill>
                <a:srgbClr val="000000"/>
              </a:solidFill>
              <a:latin typeface="Trebuchet MS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419" sz="2000" dirty="0">
                <a:solidFill>
                  <a:srgbClr val="000000"/>
                </a:solidFill>
                <a:latin typeface="Trebuchet MS"/>
              </a:rPr>
              <a:t>Marcador.</a:t>
            </a:r>
            <a:endParaRPr lang="es-ES" sz="2800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" name="CuadroTexto 7">
            <a:extLst>
              <a:ext uri="{FF2B5EF4-FFF2-40B4-BE49-F238E27FC236}">
                <a16:creationId xmlns:a16="http://schemas.microsoft.com/office/drawing/2014/main" id="{A5ED45C5-CE7E-49E4-B522-27A59B60459B}"/>
              </a:ext>
            </a:extLst>
          </p:cNvPr>
          <p:cNvSpPr txBox="1"/>
          <p:nvPr/>
        </p:nvSpPr>
        <p:spPr>
          <a:xfrm>
            <a:off x="1253824" y="114300"/>
            <a:ext cx="9629246" cy="1077218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s-ES" sz="32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Tecnologías de RA:</a:t>
            </a:r>
          </a:p>
          <a:p>
            <a:pPr algn="ctr"/>
            <a:r>
              <a:rPr lang="es-ES" sz="32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Elementos y niveles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A1656C9-9443-478C-B43C-0079B15D2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263" y="1432216"/>
            <a:ext cx="6379309" cy="423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5485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11931</TotalTime>
  <Words>325</Words>
  <Application>Microsoft Office PowerPoint</Application>
  <PresentationFormat>Widescreen</PresentationFormat>
  <Paragraphs>102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Trebuchet MS</vt:lpstr>
      <vt:lpstr>Wingdings 3</vt:lpstr>
      <vt:lpstr>Faceta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Luinel José Andrade Gascón</dc:creator>
  <cp:lastModifiedBy>мαɢиιғιcєит quintero</cp:lastModifiedBy>
  <cp:revision>482</cp:revision>
  <dcterms:created xsi:type="dcterms:W3CDTF">2017-02-20T00:45:00Z</dcterms:created>
  <dcterms:modified xsi:type="dcterms:W3CDTF">2020-04-03T08:26:19Z</dcterms:modified>
</cp:coreProperties>
</file>