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9" r:id="rId6"/>
    <p:sldId id="271" r:id="rId7"/>
    <p:sldId id="272" r:id="rId8"/>
    <p:sldId id="262" r:id="rId9"/>
    <p:sldId id="263" r:id="rId10"/>
    <p:sldId id="264" r:id="rId11"/>
    <p:sldId id="261" r:id="rId12"/>
    <p:sldId id="259" r:id="rId13"/>
    <p:sldId id="265" r:id="rId14"/>
    <p:sldId id="266" r:id="rId15"/>
    <p:sldId id="274" r:id="rId16"/>
    <p:sldId id="267" r:id="rId17"/>
    <p:sldId id="27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B1394BF-EA1C-4817-B0CA-5F5807852DC9}" type="datetimeFigureOut">
              <a:rPr lang="es-MX" smtClean="0"/>
              <a:t>15/12/2019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161363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1394BF-EA1C-4817-B0CA-5F5807852DC9}" type="datetimeFigureOut">
              <a:rPr lang="es-MX" smtClean="0"/>
              <a:t>15/12/2019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390712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1394BF-EA1C-4817-B0CA-5F5807852DC9}" type="datetimeFigureOut">
              <a:rPr lang="es-MX" smtClean="0"/>
              <a:t>15/12/2019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428155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1394BF-EA1C-4817-B0CA-5F5807852DC9}" type="datetimeFigureOut">
              <a:rPr lang="es-MX" smtClean="0"/>
              <a:t>15/12/2019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B86AD9-24E3-4E45-961C-4B06743DF042}"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397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1394BF-EA1C-4817-B0CA-5F5807852DC9}" type="datetimeFigureOut">
              <a:rPr lang="es-MX" smtClean="0"/>
              <a:t>15/12/2019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16189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B1394BF-EA1C-4817-B0CA-5F5807852DC9}" type="datetimeFigureOut">
              <a:rPr lang="es-MX" smtClean="0"/>
              <a:t>15/12/2019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2251880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B1394BF-EA1C-4817-B0CA-5F5807852DC9}" type="datetimeFigureOut">
              <a:rPr lang="es-MX" smtClean="0"/>
              <a:t>15/12/2019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899308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1394BF-EA1C-4817-B0CA-5F5807852DC9}" type="datetimeFigureOut">
              <a:rPr lang="es-MX" smtClean="0"/>
              <a:t>15/12/2019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2050662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1394BF-EA1C-4817-B0CA-5F5807852DC9}" type="datetimeFigureOut">
              <a:rPr lang="es-MX" smtClean="0"/>
              <a:t>15/12/2019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77349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1394BF-EA1C-4817-B0CA-5F5807852DC9}" type="datetimeFigureOut">
              <a:rPr lang="es-MX" smtClean="0"/>
              <a:t>15/12/2019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19216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1394BF-EA1C-4817-B0CA-5F5807852DC9}" type="datetimeFigureOut">
              <a:rPr lang="es-MX" smtClean="0"/>
              <a:t>15/12/2019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266741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1394BF-EA1C-4817-B0CA-5F5807852DC9}" type="datetimeFigureOut">
              <a:rPr lang="es-MX" smtClean="0"/>
              <a:t>15/12/2019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381837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B1394BF-EA1C-4817-B0CA-5F5807852DC9}" type="datetimeFigureOut">
              <a:rPr lang="es-MX" smtClean="0"/>
              <a:t>15/12/2019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215074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B1394BF-EA1C-4817-B0CA-5F5807852DC9}" type="datetimeFigureOut">
              <a:rPr lang="es-MX" smtClean="0"/>
              <a:t>15/12/2019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31997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394BF-EA1C-4817-B0CA-5F5807852DC9}" type="datetimeFigureOut">
              <a:rPr lang="es-MX" smtClean="0"/>
              <a:t>15/12/2019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303560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1394BF-EA1C-4817-B0CA-5F5807852DC9}" type="datetimeFigureOut">
              <a:rPr lang="es-MX" smtClean="0"/>
              <a:t>15/12/2019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100479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1394BF-EA1C-4817-B0CA-5F5807852DC9}" type="datetimeFigureOut">
              <a:rPr lang="es-MX" smtClean="0"/>
              <a:t>15/12/2019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B86AD9-24E3-4E45-961C-4B06743DF042}" type="slidenum">
              <a:rPr lang="es-MX" smtClean="0"/>
              <a:t>‹Nº›</a:t>
            </a:fld>
            <a:endParaRPr lang="es-MX"/>
          </a:p>
        </p:txBody>
      </p:sp>
    </p:spTree>
    <p:extLst>
      <p:ext uri="{BB962C8B-B14F-4D97-AF65-F5344CB8AC3E}">
        <p14:creationId xmlns:p14="http://schemas.microsoft.com/office/powerpoint/2010/main" val="156784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1394BF-EA1C-4817-B0CA-5F5807852DC9}" type="datetimeFigureOut">
              <a:rPr lang="es-MX" smtClean="0"/>
              <a:t>15/12/2019</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B86AD9-24E3-4E45-961C-4B06743DF042}" type="slidenum">
              <a:rPr lang="es-MX" smtClean="0"/>
              <a:t>‹Nº›</a:t>
            </a:fld>
            <a:endParaRPr lang="es-MX"/>
          </a:p>
        </p:txBody>
      </p:sp>
    </p:spTree>
    <p:extLst>
      <p:ext uri="{BB962C8B-B14F-4D97-AF65-F5344CB8AC3E}">
        <p14:creationId xmlns:p14="http://schemas.microsoft.com/office/powerpoint/2010/main" val="14324025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dirty="0" err="1"/>
              <a:t>TSP</a:t>
            </a:r>
            <a:br>
              <a:rPr lang="es-MX" dirty="0"/>
            </a:br>
            <a:r>
              <a:rPr lang="es-MX" dirty="0"/>
              <a:t>Proceso de desarrollo en equipo</a:t>
            </a:r>
            <a:br>
              <a:rPr lang="es-MX" dirty="0"/>
            </a:br>
            <a:r>
              <a:rPr lang="es-MX" dirty="0"/>
              <a:t>Reunión de </a:t>
            </a:r>
            <a:r>
              <a:rPr lang="es-MX" dirty="0" err="1"/>
              <a:t>postmortem</a:t>
            </a:r>
            <a:endParaRPr lang="es-MX" dirty="0"/>
          </a:p>
        </p:txBody>
      </p:sp>
      <p:sp>
        <p:nvSpPr>
          <p:cNvPr id="3" name="Subtítulo 2"/>
          <p:cNvSpPr>
            <a:spLocks noGrp="1"/>
          </p:cNvSpPr>
          <p:nvPr>
            <p:ph type="subTitle" idx="1"/>
          </p:nvPr>
        </p:nvSpPr>
        <p:spPr/>
        <p:txBody>
          <a:bodyPr>
            <a:normAutofit fontScale="40000" lnSpcReduction="20000"/>
          </a:bodyPr>
          <a:lstStyle/>
          <a:p>
            <a:r>
              <a:rPr lang="es-MX" dirty="0"/>
              <a:t>Los</a:t>
            </a:r>
            <a:r>
              <a:rPr lang="en-US" dirty="0"/>
              <a:t>_PRO</a:t>
            </a:r>
          </a:p>
          <a:p>
            <a:r>
              <a:rPr lang="es-VE" b="1" dirty="0"/>
              <a:t>&lt;D15010347&gt; &lt;Araceli Triana Hernández&gt;</a:t>
            </a:r>
            <a:endParaRPr lang="es-MX" b="1" dirty="0"/>
          </a:p>
          <a:p>
            <a:r>
              <a:rPr lang="es-VE" b="1" dirty="0"/>
              <a:t>&lt;D15010340 &gt; &lt;Heber Blas Cruz Rodríguez&gt;</a:t>
            </a:r>
            <a:endParaRPr lang="es-MX" dirty="0"/>
          </a:p>
          <a:p>
            <a:r>
              <a:rPr lang="es-VE" b="1" dirty="0"/>
              <a:t>&lt; D15010350&gt; &lt;Antonio Castillo Castañeda&gt;</a:t>
            </a:r>
            <a:endParaRPr lang="es-MX" dirty="0"/>
          </a:p>
          <a:p>
            <a:r>
              <a:rPr lang="es-VE" b="1" dirty="0"/>
              <a:t>&lt; D15010355&gt; &lt;Luis Gerardo Alarcón Ríos&gt;</a:t>
            </a:r>
            <a:endParaRPr lang="es-MX" dirty="0"/>
          </a:p>
          <a:p>
            <a:r>
              <a:rPr lang="es-VE" b="1" dirty="0"/>
              <a:t>&lt; D15010352&gt; &lt;Johana Karime Martínez Herrera&gt;</a:t>
            </a:r>
            <a:endParaRPr lang="es-MX" dirty="0"/>
          </a:p>
          <a:p>
            <a:endParaRPr lang="es-MX" dirty="0"/>
          </a:p>
        </p:txBody>
      </p:sp>
    </p:spTree>
    <p:extLst>
      <p:ext uri="{BB962C8B-B14F-4D97-AF65-F5344CB8AC3E}">
        <p14:creationId xmlns:p14="http://schemas.microsoft.com/office/powerpoint/2010/main" val="291003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Avance de proyecto (3)</a:t>
            </a:r>
            <a:br>
              <a:rPr lang="es-MX" dirty="0"/>
            </a:br>
            <a:r>
              <a:rPr lang="es-MX" dirty="0"/>
              <a:t>Gráfica horas directas acumuladas</a:t>
            </a:r>
          </a:p>
        </p:txBody>
      </p:sp>
      <p:sp>
        <p:nvSpPr>
          <p:cNvPr id="7" name="Marcador de contenido 6"/>
          <p:cNvSpPr>
            <a:spLocks noGrp="1"/>
          </p:cNvSpPr>
          <p:nvPr>
            <p:ph idx="1"/>
          </p:nvPr>
        </p:nvSpPr>
        <p:spPr/>
        <p:txBody>
          <a:bodyPr/>
          <a:lstStyle/>
          <a:p>
            <a:r>
              <a:rPr lang="es-MX" dirty="0"/>
              <a:t>Pegar aquí la gráfica horas directas acumuladas</a:t>
            </a:r>
          </a:p>
        </p:txBody>
      </p:sp>
      <p:pic>
        <p:nvPicPr>
          <p:cNvPr id="3" name="Imagen 2">
            <a:extLst>
              <a:ext uri="{FF2B5EF4-FFF2-40B4-BE49-F238E27FC236}">
                <a16:creationId xmlns:a16="http://schemas.microsoft.com/office/drawing/2014/main" id="{6EE7B1D0-7EB1-4D13-A682-8AA090B39A7E}"/>
              </a:ext>
            </a:extLst>
          </p:cNvPr>
          <p:cNvPicPr>
            <a:picLocks noChangeAspect="1"/>
          </p:cNvPicPr>
          <p:nvPr/>
        </p:nvPicPr>
        <p:blipFill>
          <a:blip r:embed="rId2"/>
          <a:stretch>
            <a:fillRect/>
          </a:stretch>
        </p:blipFill>
        <p:spPr>
          <a:xfrm>
            <a:off x="838200" y="1690688"/>
            <a:ext cx="9365974" cy="4992932"/>
          </a:xfrm>
          <a:prstGeom prst="rect">
            <a:avLst/>
          </a:prstGeom>
        </p:spPr>
      </p:pic>
    </p:spTree>
    <p:extLst>
      <p:ext uri="{BB962C8B-B14F-4D97-AF65-F5344CB8AC3E}">
        <p14:creationId xmlns:p14="http://schemas.microsoft.com/office/powerpoint/2010/main" val="353224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Principales problemáticas</a:t>
            </a:r>
          </a:p>
        </p:txBody>
      </p:sp>
      <p:sp>
        <p:nvSpPr>
          <p:cNvPr id="3" name="Marcador de contenido 2"/>
          <p:cNvSpPr>
            <a:spLocks noGrp="1"/>
          </p:cNvSpPr>
          <p:nvPr>
            <p:ph idx="1"/>
          </p:nvPr>
        </p:nvSpPr>
        <p:spPr/>
        <p:txBody>
          <a:bodyPr/>
          <a:lstStyle/>
          <a:p>
            <a:r>
              <a:rPr lang="es-MX" dirty="0"/>
              <a:t>Actividades externas que interrumpieron el correcto avance.</a:t>
            </a:r>
          </a:p>
          <a:p>
            <a:r>
              <a:rPr lang="es-MX" dirty="0"/>
              <a:t>Postergar las actividades hasta el final de la fecha planeada.</a:t>
            </a:r>
          </a:p>
          <a:p>
            <a:r>
              <a:rPr lang="es-MX" dirty="0"/>
              <a:t>Falta de comunicación en el equipo en el proceso desarrollo.</a:t>
            </a:r>
          </a:p>
          <a:p>
            <a:r>
              <a:rPr lang="es-MX" dirty="0"/>
              <a:t>No cumplir con el compromiso pactado al iniciar el proyecto.</a:t>
            </a:r>
          </a:p>
          <a:p>
            <a:endParaRPr lang="es-MX" dirty="0"/>
          </a:p>
        </p:txBody>
      </p:sp>
    </p:spTree>
    <p:extLst>
      <p:ext uri="{BB962C8B-B14F-4D97-AF65-F5344CB8AC3E}">
        <p14:creationId xmlns:p14="http://schemas.microsoft.com/office/powerpoint/2010/main" val="273258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MX" dirty="0"/>
              <a:t>Lecciones aprendidas</a:t>
            </a:r>
          </a:p>
        </p:txBody>
      </p:sp>
      <p:sp>
        <p:nvSpPr>
          <p:cNvPr id="9" name="Marcador de texto 8"/>
          <p:cNvSpPr>
            <a:spLocks noGrp="1"/>
          </p:cNvSpPr>
          <p:nvPr>
            <p:ph type="body" idx="1"/>
          </p:nvPr>
        </p:nvSpPr>
        <p:spPr/>
        <p:txBody>
          <a:bodyPr/>
          <a:lstStyle/>
          <a:p>
            <a:r>
              <a:rPr lang="es-MX" dirty="0"/>
              <a:t>Fortalezas</a:t>
            </a:r>
          </a:p>
        </p:txBody>
      </p:sp>
      <p:sp>
        <p:nvSpPr>
          <p:cNvPr id="10" name="Marcador de contenido 9"/>
          <p:cNvSpPr>
            <a:spLocks noGrp="1"/>
          </p:cNvSpPr>
          <p:nvPr>
            <p:ph sz="half" idx="2"/>
          </p:nvPr>
        </p:nvSpPr>
        <p:spPr/>
        <p:txBody>
          <a:bodyPr>
            <a:normAutofit fontScale="70000" lnSpcReduction="20000"/>
          </a:bodyPr>
          <a:lstStyle/>
          <a:p>
            <a:r>
              <a:rPr lang="es-MX" dirty="0"/>
              <a:t>El compromiso demostrado por cada uno de los integrantes del equipo.</a:t>
            </a:r>
          </a:p>
          <a:p>
            <a:r>
              <a:rPr lang="es-MX" dirty="0"/>
              <a:t>La responsabilidad en cada una de las tareas asignadas.</a:t>
            </a:r>
          </a:p>
          <a:p>
            <a:r>
              <a:rPr lang="es-MX" dirty="0"/>
              <a:t>Trabajo de módulos en pares de integrantes.</a:t>
            </a:r>
          </a:p>
          <a:p>
            <a:r>
              <a:rPr lang="es-MX" dirty="0"/>
              <a:t>Buena comunicación dentro del equipo</a:t>
            </a:r>
          </a:p>
          <a:p>
            <a:r>
              <a:rPr lang="es-MX" dirty="0"/>
              <a:t>Herramientas disponibles para avance rápido del proyecto</a:t>
            </a:r>
          </a:p>
        </p:txBody>
      </p:sp>
      <p:sp>
        <p:nvSpPr>
          <p:cNvPr id="11" name="Marcador de texto 10"/>
          <p:cNvSpPr>
            <a:spLocks noGrp="1"/>
          </p:cNvSpPr>
          <p:nvPr>
            <p:ph type="body" sz="quarter" idx="3"/>
          </p:nvPr>
        </p:nvSpPr>
        <p:spPr/>
        <p:txBody>
          <a:bodyPr/>
          <a:lstStyle/>
          <a:p>
            <a:r>
              <a:rPr lang="es-MX" dirty="0"/>
              <a:t>Debilidades </a:t>
            </a:r>
            <a:r>
              <a:rPr lang="es-MX" dirty="0">
                <a:sym typeface="Wingdings" panose="05000000000000000000" pitchFamily="2" charset="2"/>
              </a:rPr>
              <a:t> áreas de mejora</a:t>
            </a:r>
            <a:endParaRPr lang="es-MX" dirty="0"/>
          </a:p>
        </p:txBody>
      </p:sp>
      <p:sp>
        <p:nvSpPr>
          <p:cNvPr id="12" name="Marcador de contenido 11"/>
          <p:cNvSpPr>
            <a:spLocks noGrp="1"/>
          </p:cNvSpPr>
          <p:nvPr>
            <p:ph sz="quarter" idx="4"/>
          </p:nvPr>
        </p:nvSpPr>
        <p:spPr/>
        <p:txBody>
          <a:bodyPr>
            <a:normAutofit fontScale="70000" lnSpcReduction="20000"/>
          </a:bodyPr>
          <a:lstStyle/>
          <a:p>
            <a:r>
              <a:rPr lang="es-MX" dirty="0"/>
              <a:t>Falta de conocimientos por las herramientas utilizadas.</a:t>
            </a:r>
          </a:p>
          <a:p>
            <a:r>
              <a:rPr lang="es-MX" dirty="0"/>
              <a:t>Distribución de la carga de  trabajo a lo largo de la semana</a:t>
            </a:r>
          </a:p>
          <a:p>
            <a:r>
              <a:rPr lang="es-MX" dirty="0"/>
              <a:t>Comunicación entre los integrantes del equipo</a:t>
            </a:r>
          </a:p>
          <a:p>
            <a:r>
              <a:rPr lang="es-MX" dirty="0"/>
              <a:t>Falta de tiempo por parte de algunos integrantes para desempeñar las actividades que requieren concentración.</a:t>
            </a:r>
          </a:p>
          <a:p>
            <a:r>
              <a:rPr lang="es-MX" dirty="0"/>
              <a:t>Planes imprevistos que ocasionan retrasos en las reuniones de avance.</a:t>
            </a:r>
          </a:p>
        </p:txBody>
      </p:sp>
    </p:spTree>
    <p:extLst>
      <p:ext uri="{BB962C8B-B14F-4D97-AF65-F5344CB8AC3E}">
        <p14:creationId xmlns:p14="http://schemas.microsoft.com/office/powerpoint/2010/main" val="13719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9119" y="159027"/>
            <a:ext cx="10353761" cy="1326321"/>
          </a:xfrm>
        </p:spPr>
        <p:txBody>
          <a:bodyPr/>
          <a:lstStyle/>
          <a:p>
            <a:r>
              <a:rPr lang="es-MX" dirty="0"/>
              <a:t>Seguimiento de riesgos</a:t>
            </a:r>
          </a:p>
        </p:txBody>
      </p:sp>
      <p:graphicFrame>
        <p:nvGraphicFramePr>
          <p:cNvPr id="4" name="Tabla 3">
            <a:extLst>
              <a:ext uri="{FF2B5EF4-FFF2-40B4-BE49-F238E27FC236}">
                <a16:creationId xmlns:a16="http://schemas.microsoft.com/office/drawing/2014/main" id="{F8AE4047-7939-4592-B8BC-28737F135087}"/>
              </a:ext>
            </a:extLst>
          </p:cNvPr>
          <p:cNvGraphicFramePr>
            <a:graphicFrameLocks noGrp="1"/>
          </p:cNvGraphicFramePr>
          <p:nvPr>
            <p:extLst>
              <p:ext uri="{D42A27DB-BD31-4B8C-83A1-F6EECF244321}">
                <p14:modId xmlns:p14="http://schemas.microsoft.com/office/powerpoint/2010/main" val="3421696268"/>
              </p:ext>
            </p:extLst>
          </p:nvPr>
        </p:nvGraphicFramePr>
        <p:xfrm>
          <a:off x="91938" y="1348133"/>
          <a:ext cx="3873500" cy="2209800"/>
        </p:xfrm>
        <a:graphic>
          <a:graphicData uri="http://schemas.openxmlformats.org/drawingml/2006/table">
            <a:tbl>
              <a:tblPr>
                <a:tableStyleId>{5C22544A-7EE6-4342-B048-85BDC9FD1C3A}</a:tableStyleId>
              </a:tblPr>
              <a:tblGrid>
                <a:gridCol w="3873500">
                  <a:extLst>
                    <a:ext uri="{9D8B030D-6E8A-4147-A177-3AD203B41FA5}">
                      <a16:colId xmlns:a16="http://schemas.microsoft.com/office/drawing/2014/main" val="921208128"/>
                    </a:ext>
                  </a:extLst>
                </a:gridCol>
              </a:tblGrid>
              <a:tr h="552450">
                <a:tc>
                  <a:txBody>
                    <a:bodyPr/>
                    <a:lstStyle/>
                    <a:p>
                      <a:pPr algn="l" fontAlgn="ctr"/>
                      <a:r>
                        <a:rPr lang="es-MX" sz="1100" u="none" strike="noStrike">
                          <a:effectLst/>
                        </a:rPr>
                        <a:t>Actividades externas que impidan la realización de las tareas asignadas </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752335633"/>
                  </a:ext>
                </a:extLst>
              </a:tr>
              <a:tr h="552450">
                <a:tc>
                  <a:txBody>
                    <a:bodyPr/>
                    <a:lstStyle/>
                    <a:p>
                      <a:pPr algn="l" fontAlgn="ctr"/>
                      <a:r>
                        <a:rPr lang="es-MX" sz="1100" u="none" strike="noStrike" dirty="0">
                          <a:effectLst/>
                        </a:rPr>
                        <a:t>Que el equipo de cómputo no tenga un rendimiento óptimo con las herramientas de desarrollo provocando retrasos en la realización de las tareas</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698741314"/>
                  </a:ext>
                </a:extLst>
              </a:tr>
              <a:tr h="733425">
                <a:tc>
                  <a:txBody>
                    <a:bodyPr/>
                    <a:lstStyle/>
                    <a:p>
                      <a:pPr algn="l" fontAlgn="ctr"/>
                      <a:r>
                        <a:rPr lang="es-MX" sz="1100" u="none" strike="noStrike">
                          <a:effectLst/>
                        </a:rPr>
                        <a:t>No cumplir con los tiempos establecidos y retrasar el desarrollo del proyecto</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89849001"/>
                  </a:ext>
                </a:extLst>
              </a:tr>
              <a:tr h="371475">
                <a:tc>
                  <a:txBody>
                    <a:bodyPr/>
                    <a:lstStyle/>
                    <a:p>
                      <a:pPr algn="l" fontAlgn="ctr"/>
                      <a:r>
                        <a:rPr lang="es-MX" sz="1100" u="none" strike="noStrike" dirty="0">
                          <a:effectLst/>
                        </a:rPr>
                        <a:t>Que se dañe o se pierda información</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564859608"/>
                  </a:ext>
                </a:extLst>
              </a:tr>
            </a:tbl>
          </a:graphicData>
        </a:graphic>
      </p:graphicFrame>
      <p:graphicFrame>
        <p:nvGraphicFramePr>
          <p:cNvPr id="5" name="Tabla 4">
            <a:extLst>
              <a:ext uri="{FF2B5EF4-FFF2-40B4-BE49-F238E27FC236}">
                <a16:creationId xmlns:a16="http://schemas.microsoft.com/office/drawing/2014/main" id="{9C1D0515-F580-4BCF-A335-76BB65787E1C}"/>
              </a:ext>
            </a:extLst>
          </p:cNvPr>
          <p:cNvGraphicFramePr>
            <a:graphicFrameLocks noGrp="1"/>
          </p:cNvGraphicFramePr>
          <p:nvPr>
            <p:extLst>
              <p:ext uri="{D42A27DB-BD31-4B8C-83A1-F6EECF244321}">
                <p14:modId xmlns:p14="http://schemas.microsoft.com/office/powerpoint/2010/main" val="933540880"/>
              </p:ext>
            </p:extLst>
          </p:nvPr>
        </p:nvGraphicFramePr>
        <p:xfrm>
          <a:off x="10800797" y="1330049"/>
          <a:ext cx="1054100" cy="2209800"/>
        </p:xfrm>
        <a:graphic>
          <a:graphicData uri="http://schemas.openxmlformats.org/drawingml/2006/table">
            <a:tbl>
              <a:tblPr>
                <a:tableStyleId>{5C22544A-7EE6-4342-B048-85BDC9FD1C3A}</a:tableStyleId>
              </a:tblPr>
              <a:tblGrid>
                <a:gridCol w="1054100">
                  <a:extLst>
                    <a:ext uri="{9D8B030D-6E8A-4147-A177-3AD203B41FA5}">
                      <a16:colId xmlns:a16="http://schemas.microsoft.com/office/drawing/2014/main" val="3262518782"/>
                    </a:ext>
                  </a:extLst>
                </a:gridCol>
              </a:tblGrid>
              <a:tr h="552450">
                <a:tc>
                  <a:txBody>
                    <a:bodyPr/>
                    <a:lstStyle/>
                    <a:p>
                      <a:pPr algn="ctr" fontAlgn="ctr"/>
                      <a:r>
                        <a:rPr lang="es-MX" sz="1100" u="none" strike="noStrike">
                          <a:effectLst/>
                        </a:rPr>
                        <a:t>No presentado</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125850664"/>
                  </a:ext>
                </a:extLst>
              </a:tr>
              <a:tr h="552450">
                <a:tc>
                  <a:txBody>
                    <a:bodyPr/>
                    <a:lstStyle/>
                    <a:p>
                      <a:pPr algn="ctr" fontAlgn="ctr"/>
                      <a:r>
                        <a:rPr lang="es-MX" sz="1100" u="none" strike="noStrike">
                          <a:effectLst/>
                        </a:rPr>
                        <a:t>No presentado</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4086244106"/>
                  </a:ext>
                </a:extLst>
              </a:tr>
              <a:tr h="733425">
                <a:tc>
                  <a:txBody>
                    <a:bodyPr/>
                    <a:lstStyle/>
                    <a:p>
                      <a:pPr algn="ctr" fontAlgn="ctr"/>
                      <a:r>
                        <a:rPr lang="es-MX" sz="1100" u="none" strike="noStrike">
                          <a:effectLst/>
                        </a:rPr>
                        <a:t>Controlado</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364629846"/>
                  </a:ext>
                </a:extLst>
              </a:tr>
              <a:tr h="371475">
                <a:tc>
                  <a:txBody>
                    <a:bodyPr/>
                    <a:lstStyle/>
                    <a:p>
                      <a:pPr algn="ctr" fontAlgn="ctr"/>
                      <a:r>
                        <a:rPr lang="es-MX" sz="1100" u="none" strike="noStrike" dirty="0">
                          <a:effectLst/>
                        </a:rPr>
                        <a:t>Controlado</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660130367"/>
                  </a:ext>
                </a:extLst>
              </a:tr>
            </a:tbl>
          </a:graphicData>
        </a:graphic>
      </p:graphicFrame>
      <p:graphicFrame>
        <p:nvGraphicFramePr>
          <p:cNvPr id="6" name="Tabla 5">
            <a:extLst>
              <a:ext uri="{FF2B5EF4-FFF2-40B4-BE49-F238E27FC236}">
                <a16:creationId xmlns:a16="http://schemas.microsoft.com/office/drawing/2014/main" id="{8A537013-E87B-4017-9754-FEB59875C3DF}"/>
              </a:ext>
            </a:extLst>
          </p:cNvPr>
          <p:cNvGraphicFramePr>
            <a:graphicFrameLocks noGrp="1"/>
          </p:cNvGraphicFramePr>
          <p:nvPr>
            <p:extLst>
              <p:ext uri="{D42A27DB-BD31-4B8C-83A1-F6EECF244321}">
                <p14:modId xmlns:p14="http://schemas.microsoft.com/office/powerpoint/2010/main" val="605749299"/>
              </p:ext>
            </p:extLst>
          </p:nvPr>
        </p:nvGraphicFramePr>
        <p:xfrm>
          <a:off x="3969856" y="1348133"/>
          <a:ext cx="2768600" cy="2209800"/>
        </p:xfrm>
        <a:graphic>
          <a:graphicData uri="http://schemas.openxmlformats.org/drawingml/2006/table">
            <a:tbl>
              <a:tblPr>
                <a:tableStyleId>{5C22544A-7EE6-4342-B048-85BDC9FD1C3A}</a:tableStyleId>
              </a:tblPr>
              <a:tblGrid>
                <a:gridCol w="2768600">
                  <a:extLst>
                    <a:ext uri="{9D8B030D-6E8A-4147-A177-3AD203B41FA5}">
                      <a16:colId xmlns:a16="http://schemas.microsoft.com/office/drawing/2014/main" val="2192626059"/>
                    </a:ext>
                  </a:extLst>
                </a:gridCol>
              </a:tblGrid>
              <a:tr h="552450">
                <a:tc>
                  <a:txBody>
                    <a:bodyPr/>
                    <a:lstStyle/>
                    <a:p>
                      <a:pPr algn="ctr" fontAlgn="ctr"/>
                      <a:r>
                        <a:rPr lang="es-MX" sz="1100" u="none" strike="noStrike">
                          <a:effectLst/>
                        </a:rPr>
                        <a:t>Realizar las tareas en los tiempos libres a  lo largo de la semana</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904965571"/>
                  </a:ext>
                </a:extLst>
              </a:tr>
              <a:tr h="552450">
                <a:tc>
                  <a:txBody>
                    <a:bodyPr/>
                    <a:lstStyle/>
                    <a:p>
                      <a:pPr algn="l" fontAlgn="ctr"/>
                      <a:r>
                        <a:rPr lang="es-MX" sz="1100" u="none" strike="noStrike">
                          <a:effectLst/>
                        </a:rPr>
                        <a:t>Probar y elegir las herramientas adecuadas antes del desarrollo</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475320823"/>
                  </a:ext>
                </a:extLst>
              </a:tr>
              <a:tr h="733425">
                <a:tc>
                  <a:txBody>
                    <a:bodyPr/>
                    <a:lstStyle/>
                    <a:p>
                      <a:pPr algn="l" fontAlgn="ctr"/>
                      <a:r>
                        <a:rPr lang="es-MX" sz="1100" u="none" strike="noStrike">
                          <a:effectLst/>
                        </a:rPr>
                        <a:t>Analizar en la reunión de avances cuidadosamente los componentes a desarrollar para estudiar los aspectos técnicos desconocidos  </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661987558"/>
                  </a:ext>
                </a:extLst>
              </a:tr>
              <a:tr h="371475">
                <a:tc>
                  <a:txBody>
                    <a:bodyPr/>
                    <a:lstStyle/>
                    <a:p>
                      <a:pPr algn="l" fontAlgn="ctr"/>
                      <a:r>
                        <a:rPr lang="es-MX" sz="1100" u="none" strike="noStrike" dirty="0">
                          <a:effectLst/>
                        </a:rPr>
                        <a:t>Subir los cambios en el repositorio al finalizar cada sesión de trabajo  </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359384251"/>
                  </a:ext>
                </a:extLst>
              </a:tr>
            </a:tbl>
          </a:graphicData>
        </a:graphic>
      </p:graphicFrame>
      <p:graphicFrame>
        <p:nvGraphicFramePr>
          <p:cNvPr id="7" name="Tabla 6">
            <a:extLst>
              <a:ext uri="{FF2B5EF4-FFF2-40B4-BE49-F238E27FC236}">
                <a16:creationId xmlns:a16="http://schemas.microsoft.com/office/drawing/2014/main" id="{1D212E69-6B23-44E2-AF82-C5069D15FA75}"/>
              </a:ext>
            </a:extLst>
          </p:cNvPr>
          <p:cNvGraphicFramePr>
            <a:graphicFrameLocks noGrp="1"/>
          </p:cNvGraphicFramePr>
          <p:nvPr>
            <p:extLst>
              <p:ext uri="{D42A27DB-BD31-4B8C-83A1-F6EECF244321}">
                <p14:modId xmlns:p14="http://schemas.microsoft.com/office/powerpoint/2010/main" val="2974217358"/>
              </p:ext>
            </p:extLst>
          </p:nvPr>
        </p:nvGraphicFramePr>
        <p:xfrm>
          <a:off x="6738456" y="1348133"/>
          <a:ext cx="3086100" cy="2209800"/>
        </p:xfrm>
        <a:graphic>
          <a:graphicData uri="http://schemas.openxmlformats.org/drawingml/2006/table">
            <a:tbl>
              <a:tblPr>
                <a:tableStyleId>{5C22544A-7EE6-4342-B048-85BDC9FD1C3A}</a:tableStyleId>
              </a:tblPr>
              <a:tblGrid>
                <a:gridCol w="3086100">
                  <a:extLst>
                    <a:ext uri="{9D8B030D-6E8A-4147-A177-3AD203B41FA5}">
                      <a16:colId xmlns:a16="http://schemas.microsoft.com/office/drawing/2014/main" val="3403866163"/>
                    </a:ext>
                  </a:extLst>
                </a:gridCol>
              </a:tblGrid>
              <a:tr h="552450">
                <a:tc>
                  <a:txBody>
                    <a:bodyPr/>
                    <a:lstStyle/>
                    <a:p>
                      <a:pPr algn="l" fontAlgn="ctr"/>
                      <a:r>
                        <a:rPr lang="es-MX" sz="1100" u="none" strike="noStrike" dirty="0">
                          <a:effectLst/>
                        </a:rPr>
                        <a:t>Informar al </a:t>
                      </a:r>
                      <a:r>
                        <a:rPr lang="es-MX" sz="1100" u="none" strike="noStrike" dirty="0" err="1">
                          <a:effectLst/>
                        </a:rPr>
                        <a:t>lider</a:t>
                      </a:r>
                      <a:r>
                        <a:rPr lang="es-MX" sz="1100" u="none" strike="noStrike" dirty="0">
                          <a:effectLst/>
                        </a:rPr>
                        <a:t> del equipo sobre lo ocurrido. Compensando con horas extras y asignar actividades pendientes a otro integrante</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319726822"/>
                  </a:ext>
                </a:extLst>
              </a:tr>
              <a:tr h="552450">
                <a:tc>
                  <a:txBody>
                    <a:bodyPr/>
                    <a:lstStyle/>
                    <a:p>
                      <a:pPr algn="l" fontAlgn="ctr"/>
                      <a:r>
                        <a:rPr lang="es-MX" sz="1100" u="none" strike="noStrike">
                          <a:effectLst/>
                        </a:rPr>
                        <a:t>Conseguir equipos de cómputo </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4202833758"/>
                  </a:ext>
                </a:extLst>
              </a:tr>
              <a:tr h="733425">
                <a:tc>
                  <a:txBody>
                    <a:bodyPr/>
                    <a:lstStyle/>
                    <a:p>
                      <a:pPr algn="ctr" fontAlgn="ctr"/>
                      <a:r>
                        <a:rPr lang="es-MX" sz="1100" u="none" strike="noStrike">
                          <a:effectLst/>
                        </a:rPr>
                        <a:t>Reasignar tareas, solicitar asesorias</a:t>
                      </a:r>
                      <a:endParaRPr lang="es-MX" sz="11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395384676"/>
                  </a:ext>
                </a:extLst>
              </a:tr>
              <a:tr h="371475">
                <a:tc>
                  <a:txBody>
                    <a:bodyPr/>
                    <a:lstStyle/>
                    <a:p>
                      <a:pPr algn="l" fontAlgn="ctr"/>
                      <a:r>
                        <a:rPr lang="es-MX" sz="1100" u="none" strike="noStrike" dirty="0">
                          <a:effectLst/>
                        </a:rPr>
                        <a:t>Restaurar el último respaldo del repositorio</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121022982"/>
                  </a:ext>
                </a:extLst>
              </a:tr>
            </a:tbl>
          </a:graphicData>
        </a:graphic>
      </p:graphicFrame>
      <p:graphicFrame>
        <p:nvGraphicFramePr>
          <p:cNvPr id="8" name="Tabla 7">
            <a:extLst>
              <a:ext uri="{FF2B5EF4-FFF2-40B4-BE49-F238E27FC236}">
                <a16:creationId xmlns:a16="http://schemas.microsoft.com/office/drawing/2014/main" id="{9B6E99FF-6D1C-43A7-A3A3-4274B9E807C9}"/>
              </a:ext>
            </a:extLst>
          </p:cNvPr>
          <p:cNvGraphicFramePr>
            <a:graphicFrameLocks noGrp="1"/>
          </p:cNvGraphicFramePr>
          <p:nvPr>
            <p:extLst>
              <p:ext uri="{D42A27DB-BD31-4B8C-83A1-F6EECF244321}">
                <p14:modId xmlns:p14="http://schemas.microsoft.com/office/powerpoint/2010/main" val="4281820001"/>
              </p:ext>
            </p:extLst>
          </p:nvPr>
        </p:nvGraphicFramePr>
        <p:xfrm>
          <a:off x="9772650" y="1348133"/>
          <a:ext cx="1054100" cy="2209800"/>
        </p:xfrm>
        <a:graphic>
          <a:graphicData uri="http://schemas.openxmlformats.org/drawingml/2006/table">
            <a:tbl>
              <a:tblPr>
                <a:tableStyleId>{5C22544A-7EE6-4342-B048-85BDC9FD1C3A}</a:tableStyleId>
              </a:tblPr>
              <a:tblGrid>
                <a:gridCol w="1054100">
                  <a:extLst>
                    <a:ext uri="{9D8B030D-6E8A-4147-A177-3AD203B41FA5}">
                      <a16:colId xmlns:a16="http://schemas.microsoft.com/office/drawing/2014/main" val="2990586713"/>
                    </a:ext>
                  </a:extLst>
                </a:gridCol>
              </a:tblGrid>
              <a:tr h="552450">
                <a:tc>
                  <a:txBody>
                    <a:bodyPr/>
                    <a:lstStyle/>
                    <a:p>
                      <a:pPr algn="ctr" fontAlgn="ctr"/>
                      <a:r>
                        <a:rPr lang="es-MX" sz="1100" u="none" strike="noStrike" dirty="0">
                          <a:effectLst/>
                        </a:rPr>
                        <a:t>09/12/2019</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564804578"/>
                  </a:ext>
                </a:extLst>
              </a:tr>
              <a:tr h="552450">
                <a:tc>
                  <a:txBody>
                    <a:bodyPr/>
                    <a:lstStyle/>
                    <a:p>
                      <a:pPr algn="ctr" fontAlgn="ctr"/>
                      <a:r>
                        <a:rPr lang="es-MX" sz="1100" u="none" strike="noStrike" dirty="0">
                          <a:effectLst/>
                        </a:rPr>
                        <a:t>09/12/2019</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451060467"/>
                  </a:ext>
                </a:extLst>
              </a:tr>
              <a:tr h="733425">
                <a:tc>
                  <a:txBody>
                    <a:bodyPr/>
                    <a:lstStyle/>
                    <a:p>
                      <a:pPr algn="ctr" fontAlgn="ctr"/>
                      <a:r>
                        <a:rPr lang="es-MX" sz="1100" u="none" strike="noStrike" dirty="0">
                          <a:effectLst/>
                        </a:rPr>
                        <a:t>09/12/2019</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585565051"/>
                  </a:ext>
                </a:extLst>
              </a:tr>
              <a:tr h="371475">
                <a:tc>
                  <a:txBody>
                    <a:bodyPr/>
                    <a:lstStyle/>
                    <a:p>
                      <a:pPr algn="ctr" fontAlgn="ctr"/>
                      <a:r>
                        <a:rPr lang="es-MX" sz="1100" u="none" strike="noStrike" dirty="0">
                          <a:effectLst/>
                        </a:rPr>
                        <a:t>09/12/2019</a:t>
                      </a:r>
                      <a:endParaRPr lang="es-MX" sz="11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949930239"/>
                  </a:ext>
                </a:extLst>
              </a:tr>
            </a:tbl>
          </a:graphicData>
        </a:graphic>
      </p:graphicFrame>
    </p:spTree>
    <p:extLst>
      <p:ext uri="{BB962C8B-B14F-4D97-AF65-F5344CB8AC3E}">
        <p14:creationId xmlns:p14="http://schemas.microsoft.com/office/powerpoint/2010/main" val="280619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6937" y="33063"/>
            <a:ext cx="10353761" cy="1326321"/>
          </a:xfrm>
        </p:spPr>
        <p:txBody>
          <a:bodyPr/>
          <a:lstStyle/>
          <a:p>
            <a:r>
              <a:rPr lang="es-MX" dirty="0"/>
              <a:t>Seguimiento de calidad</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849956971"/>
              </p:ext>
            </p:extLst>
          </p:nvPr>
        </p:nvGraphicFramePr>
        <p:xfrm>
          <a:off x="879462" y="948567"/>
          <a:ext cx="10271236" cy="5236210"/>
        </p:xfrm>
        <a:graphic>
          <a:graphicData uri="http://schemas.openxmlformats.org/drawingml/2006/table">
            <a:tbl>
              <a:tblPr firstRow="1" bandRow="1">
                <a:tableStyleId>{073A0DAA-6AF3-43AB-8588-CEC1D06C72B9}</a:tableStyleId>
              </a:tblPr>
              <a:tblGrid>
                <a:gridCol w="2567809">
                  <a:extLst>
                    <a:ext uri="{9D8B030D-6E8A-4147-A177-3AD203B41FA5}">
                      <a16:colId xmlns:a16="http://schemas.microsoft.com/office/drawing/2014/main" val="2018814396"/>
                    </a:ext>
                  </a:extLst>
                </a:gridCol>
                <a:gridCol w="2567809">
                  <a:extLst>
                    <a:ext uri="{9D8B030D-6E8A-4147-A177-3AD203B41FA5}">
                      <a16:colId xmlns:a16="http://schemas.microsoft.com/office/drawing/2014/main" val="2587673576"/>
                    </a:ext>
                  </a:extLst>
                </a:gridCol>
                <a:gridCol w="2567809">
                  <a:extLst>
                    <a:ext uri="{9D8B030D-6E8A-4147-A177-3AD203B41FA5}">
                      <a16:colId xmlns:a16="http://schemas.microsoft.com/office/drawing/2014/main" val="1003380429"/>
                    </a:ext>
                  </a:extLst>
                </a:gridCol>
                <a:gridCol w="2567809">
                  <a:extLst>
                    <a:ext uri="{9D8B030D-6E8A-4147-A177-3AD203B41FA5}">
                      <a16:colId xmlns:a16="http://schemas.microsoft.com/office/drawing/2014/main" val="3867125005"/>
                    </a:ext>
                  </a:extLst>
                </a:gridCol>
              </a:tblGrid>
              <a:tr h="370840">
                <a:tc>
                  <a:txBody>
                    <a:bodyPr/>
                    <a:lstStyle/>
                    <a:p>
                      <a:r>
                        <a:rPr lang="es-MX" dirty="0"/>
                        <a:t>Producto</a:t>
                      </a:r>
                    </a:p>
                  </a:txBody>
                  <a:tcPr/>
                </a:tc>
                <a:tc>
                  <a:txBody>
                    <a:bodyPr/>
                    <a:lstStyle/>
                    <a:p>
                      <a:r>
                        <a:rPr lang="es-MX" dirty="0"/>
                        <a:t>Tamaño (</a:t>
                      </a:r>
                      <a:r>
                        <a:rPr lang="es-MX" dirty="0" err="1"/>
                        <a:t>Pag</a:t>
                      </a:r>
                      <a:r>
                        <a:rPr lang="es-MX" dirty="0"/>
                        <a:t> o  </a:t>
                      </a:r>
                      <a:r>
                        <a:rPr lang="es-MX" dirty="0" err="1"/>
                        <a:t>LOCs</a:t>
                      </a:r>
                      <a:r>
                        <a:rPr lang="es-MX" dirty="0"/>
                        <a:t>)</a:t>
                      </a:r>
                    </a:p>
                  </a:txBody>
                  <a:tcPr/>
                </a:tc>
                <a:tc>
                  <a:txBody>
                    <a:bodyPr/>
                    <a:lstStyle/>
                    <a:p>
                      <a:r>
                        <a:rPr lang="es-MX" dirty="0"/>
                        <a:t># Defectos</a:t>
                      </a:r>
                    </a:p>
                  </a:txBody>
                  <a:tcPr/>
                </a:tc>
                <a:tc>
                  <a:txBody>
                    <a:bodyPr/>
                    <a:lstStyle/>
                    <a:p>
                      <a:r>
                        <a:rPr lang="es-MX" dirty="0"/>
                        <a:t>Densidad de defectos</a:t>
                      </a:r>
                    </a:p>
                  </a:txBody>
                  <a:tcPr/>
                </a:tc>
                <a:extLst>
                  <a:ext uri="{0D108BD9-81ED-4DB2-BD59-A6C34878D82A}">
                    <a16:rowId xmlns:a16="http://schemas.microsoft.com/office/drawing/2014/main" val="2801211704"/>
                  </a:ext>
                </a:extLst>
              </a:tr>
              <a:tr h="370840">
                <a:tc>
                  <a:txBody>
                    <a:bodyPr/>
                    <a:lstStyle/>
                    <a:p>
                      <a:pPr rtl="0" fontAlgn="t">
                        <a:spcBef>
                          <a:spcPts val="0"/>
                        </a:spcBef>
                        <a:spcAft>
                          <a:spcPts val="0"/>
                        </a:spcAft>
                      </a:pPr>
                      <a:r>
                        <a:rPr lang="es-MX" sz="1800" b="0" i="0" u="none" strike="noStrike" dirty="0">
                          <a:solidFill>
                            <a:schemeClr val="bg1"/>
                          </a:solidFill>
                          <a:effectLst/>
                          <a:latin typeface="Calibri" panose="020F0502020204030204" pitchFamily="34" charset="0"/>
                        </a:rPr>
                        <a:t>Requerimiento de Negocio</a:t>
                      </a:r>
                      <a:endParaRPr lang="es-MX" b="0" dirty="0">
                        <a:solidFill>
                          <a:schemeClr val="bg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bg1"/>
                          </a:solidFill>
                          <a:effectLst/>
                          <a:latin typeface="Calibri" panose="020F0502020204030204" pitchFamily="34" charset="0"/>
                        </a:rPr>
                        <a:t>1 Pag</a:t>
                      </a:r>
                      <a:endParaRPr lang="es-MX" b="0">
                        <a:solidFill>
                          <a:schemeClr val="bg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bg1"/>
                          </a:solidFill>
                          <a:effectLst/>
                          <a:latin typeface="Calibri" panose="020F0502020204030204" pitchFamily="34" charset="0"/>
                        </a:rPr>
                        <a:t>1</a:t>
                      </a:r>
                      <a:endParaRPr lang="es-MX" b="0">
                        <a:solidFill>
                          <a:schemeClr val="bg1"/>
                        </a:solidFill>
                        <a:effectLst/>
                      </a:endParaRPr>
                    </a:p>
                  </a:txBody>
                  <a:tcPr marL="95250" marR="95250" marT="47625" marB="47625"/>
                </a:tc>
                <a:tc>
                  <a:txBody>
                    <a:bodyPr/>
                    <a:lstStyle/>
                    <a:p>
                      <a:pPr rtl="0" fontAlgn="t">
                        <a:spcBef>
                          <a:spcPts val="0"/>
                        </a:spcBef>
                        <a:spcAft>
                          <a:spcPts val="0"/>
                        </a:spcAft>
                      </a:pPr>
                      <a:r>
                        <a:rPr lang="es-MX" sz="1800" b="0" i="0" u="none" strike="noStrike" dirty="0">
                          <a:solidFill>
                            <a:schemeClr val="bg1"/>
                          </a:solidFill>
                          <a:effectLst/>
                          <a:latin typeface="Calibri" panose="020F0502020204030204" pitchFamily="34" charset="0"/>
                        </a:rPr>
                        <a:t>1</a:t>
                      </a:r>
                      <a:endParaRPr lang="es-MX" b="0" dirty="0">
                        <a:solidFill>
                          <a:schemeClr val="bg1"/>
                        </a:solidFill>
                        <a:effectLst/>
                      </a:endParaRPr>
                    </a:p>
                  </a:txBody>
                  <a:tcPr marL="95250" marR="95250" marT="47625" marB="47625"/>
                </a:tc>
                <a:extLst>
                  <a:ext uri="{0D108BD9-81ED-4DB2-BD59-A6C34878D82A}">
                    <a16:rowId xmlns:a16="http://schemas.microsoft.com/office/drawing/2014/main" val="179981156"/>
                  </a:ext>
                </a:extLst>
              </a:tr>
              <a:tr h="370840">
                <a:tc>
                  <a:txBody>
                    <a:bodyPr/>
                    <a:lstStyle/>
                    <a:p>
                      <a:r>
                        <a:rPr lang="es-MX" dirty="0"/>
                        <a:t>DOCUMENTOS</a:t>
                      </a:r>
                    </a:p>
                  </a:txBody>
                  <a:tcPr/>
                </a:tc>
                <a:tc>
                  <a:txBody>
                    <a:bodyPr/>
                    <a:lstStyle/>
                    <a:p>
                      <a:endParaRPr lang="es-MX" dirty="0"/>
                    </a:p>
                  </a:txBody>
                  <a:tcPr/>
                </a:tc>
                <a:tc>
                  <a:txBody>
                    <a:bodyPr/>
                    <a:lstStyle/>
                    <a:p>
                      <a:endParaRPr lang="es-MX" dirty="0"/>
                    </a:p>
                  </a:txBody>
                  <a:tcPr/>
                </a:tc>
                <a:tc>
                  <a:txBody>
                    <a:bodyPr/>
                    <a:lstStyle/>
                    <a:p>
                      <a:r>
                        <a:rPr lang="es-MX" dirty="0"/>
                        <a:t>En documentación= no. defectos/ no. paginas</a:t>
                      </a:r>
                    </a:p>
                  </a:txBody>
                  <a:tcPr/>
                </a:tc>
                <a:extLst>
                  <a:ext uri="{0D108BD9-81ED-4DB2-BD59-A6C34878D82A}">
                    <a16:rowId xmlns:a16="http://schemas.microsoft.com/office/drawing/2014/main" val="2994107511"/>
                  </a:ext>
                </a:extLst>
              </a:tr>
              <a:tr h="370840">
                <a:tc>
                  <a:txBody>
                    <a:bodyPr/>
                    <a:lstStyle/>
                    <a:p>
                      <a:r>
                        <a:rPr lang="es-MX" dirty="0"/>
                        <a:t>CODIGO</a:t>
                      </a:r>
                    </a:p>
                  </a:txBody>
                  <a:tcPr/>
                </a:tc>
                <a:tc>
                  <a:txBody>
                    <a:bodyPr/>
                    <a:lstStyle/>
                    <a:p>
                      <a:endParaRPr lang="es-MX" dirty="0"/>
                    </a:p>
                  </a:txBody>
                  <a:tcPr/>
                </a:tc>
                <a:tc>
                  <a:txBody>
                    <a:bodyPr/>
                    <a:lstStyle/>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 código = no. Defectos/LOC*1000</a:t>
                      </a:r>
                    </a:p>
                    <a:p>
                      <a:endParaRPr lang="es-MX" dirty="0"/>
                    </a:p>
                  </a:txBody>
                  <a:tcPr/>
                </a:tc>
                <a:extLst>
                  <a:ext uri="{0D108BD9-81ED-4DB2-BD59-A6C34878D82A}">
                    <a16:rowId xmlns:a16="http://schemas.microsoft.com/office/drawing/2014/main" val="2646591081"/>
                  </a:ext>
                </a:extLst>
              </a:tr>
              <a:tr h="370840">
                <a:tc>
                  <a:txBody>
                    <a:bodyPr/>
                    <a:lstStyle/>
                    <a:p>
                      <a:r>
                        <a:rPr lang="es-MX" dirty="0"/>
                        <a:t>Casos de uso </a:t>
                      </a:r>
                      <a:r>
                        <a:rPr lang="es-MX" dirty="0" err="1"/>
                        <a:t>Login</a:t>
                      </a:r>
                      <a:endParaRPr lang="es-MX" dirty="0"/>
                    </a:p>
                  </a:txBody>
                  <a:tcPr/>
                </a:tc>
                <a:tc>
                  <a:txBody>
                    <a:bodyPr/>
                    <a:lstStyle/>
                    <a:p>
                      <a:r>
                        <a:rPr lang="es-MX" dirty="0"/>
                        <a:t>5 páginas </a:t>
                      </a:r>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329171635"/>
                  </a:ext>
                </a:extLst>
              </a:tr>
              <a:tr h="370840">
                <a:tc>
                  <a:txBody>
                    <a:bodyPr/>
                    <a:lstStyle/>
                    <a:p>
                      <a:r>
                        <a:rPr lang="es-MX" dirty="0"/>
                        <a:t>Casos de prueba</a:t>
                      </a:r>
                    </a:p>
                  </a:txBody>
                  <a:tcPr/>
                </a:tc>
                <a:tc>
                  <a:txBody>
                    <a:bodyPr/>
                    <a:lstStyle/>
                    <a:p>
                      <a:r>
                        <a:rPr lang="es-MX" dirty="0"/>
                        <a:t>4 páginas </a:t>
                      </a:r>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1312791811"/>
                  </a:ext>
                </a:extLst>
              </a:tr>
              <a:tr h="370840">
                <a:tc>
                  <a:txBody>
                    <a:bodyPr/>
                    <a:lstStyle/>
                    <a:p>
                      <a:r>
                        <a:rPr lang="es-MX" dirty="0"/>
                        <a:t>Revisión de diseño</a:t>
                      </a:r>
                    </a:p>
                  </a:txBody>
                  <a:tcPr/>
                </a:tc>
                <a:tc>
                  <a:txBody>
                    <a:bodyPr/>
                    <a:lstStyle/>
                    <a:p>
                      <a:r>
                        <a:rPr lang="es-MX" dirty="0"/>
                        <a:t>2 páginas </a:t>
                      </a:r>
                    </a:p>
                  </a:txBody>
                  <a:tcPr/>
                </a:tc>
                <a:tc>
                  <a:txBody>
                    <a:bodyPr/>
                    <a:lstStyle/>
                    <a:p>
                      <a:r>
                        <a:rPr lang="es-MX" dirty="0"/>
                        <a:t>1</a:t>
                      </a:r>
                    </a:p>
                  </a:txBody>
                  <a:tcPr/>
                </a:tc>
                <a:tc>
                  <a:txBody>
                    <a:bodyPr/>
                    <a:lstStyle/>
                    <a:p>
                      <a:r>
                        <a:rPr lang="es-MX" dirty="0"/>
                        <a:t>0.5</a:t>
                      </a:r>
                    </a:p>
                  </a:txBody>
                  <a:tcPr/>
                </a:tc>
                <a:extLst>
                  <a:ext uri="{0D108BD9-81ED-4DB2-BD59-A6C34878D82A}">
                    <a16:rowId xmlns:a16="http://schemas.microsoft.com/office/drawing/2014/main" val="1915833251"/>
                  </a:ext>
                </a:extLst>
              </a:tr>
              <a:tr h="370840">
                <a:tc>
                  <a:txBody>
                    <a:bodyPr/>
                    <a:lstStyle/>
                    <a:p>
                      <a:r>
                        <a:rPr lang="es-MX" dirty="0"/>
                        <a:t>Revisión de requerimientos</a:t>
                      </a:r>
                    </a:p>
                  </a:txBody>
                  <a:tcPr/>
                </a:tc>
                <a:tc>
                  <a:txBody>
                    <a:bodyPr/>
                    <a:lstStyle/>
                    <a:p>
                      <a:r>
                        <a:rPr lang="es-MX" dirty="0"/>
                        <a:t>1 página </a:t>
                      </a:r>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2572769947"/>
                  </a:ext>
                </a:extLst>
              </a:tr>
              <a:tr h="370840">
                <a:tc>
                  <a:txBody>
                    <a:bodyPr/>
                    <a:lstStyle/>
                    <a:p>
                      <a:r>
                        <a:rPr lang="es-MX" dirty="0"/>
                        <a:t>SRS </a:t>
                      </a:r>
                      <a:r>
                        <a:rPr lang="es-MX" dirty="0" err="1"/>
                        <a:t>Login</a:t>
                      </a:r>
                      <a:endParaRPr lang="es-MX" dirty="0"/>
                    </a:p>
                  </a:txBody>
                  <a:tcPr/>
                </a:tc>
                <a:tc>
                  <a:txBody>
                    <a:bodyPr/>
                    <a:lstStyle/>
                    <a:p>
                      <a:r>
                        <a:rPr lang="es-MX" dirty="0"/>
                        <a:t>3 páginas </a:t>
                      </a:r>
                    </a:p>
                  </a:txBody>
                  <a:tcPr/>
                </a:tc>
                <a:tc>
                  <a:txBody>
                    <a:bodyPr/>
                    <a:lstStyle/>
                    <a:p>
                      <a:r>
                        <a:rPr lang="es-MX" dirty="0"/>
                        <a:t>1</a:t>
                      </a:r>
                    </a:p>
                  </a:txBody>
                  <a:tcPr/>
                </a:tc>
                <a:tc>
                  <a:txBody>
                    <a:bodyPr/>
                    <a:lstStyle/>
                    <a:p>
                      <a:r>
                        <a:rPr lang="es-MX" dirty="0"/>
                        <a:t>0.3</a:t>
                      </a:r>
                    </a:p>
                  </a:txBody>
                  <a:tcPr/>
                </a:tc>
                <a:extLst>
                  <a:ext uri="{0D108BD9-81ED-4DB2-BD59-A6C34878D82A}">
                    <a16:rowId xmlns:a16="http://schemas.microsoft.com/office/drawing/2014/main" val="2487684403"/>
                  </a:ext>
                </a:extLst>
              </a:tr>
            </a:tbl>
          </a:graphicData>
        </a:graphic>
      </p:graphicFrame>
    </p:spTree>
    <p:extLst>
      <p:ext uri="{BB962C8B-B14F-4D97-AF65-F5344CB8AC3E}">
        <p14:creationId xmlns:p14="http://schemas.microsoft.com/office/powerpoint/2010/main" val="2613670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576B695F-3B78-49F0-BB69-D138D94E9728}"/>
              </a:ext>
            </a:extLst>
          </p:cNvPr>
          <p:cNvGraphicFramePr>
            <a:graphicFrameLocks noGrp="1"/>
          </p:cNvGraphicFramePr>
          <p:nvPr>
            <p:extLst>
              <p:ext uri="{D42A27DB-BD31-4B8C-83A1-F6EECF244321}">
                <p14:modId xmlns:p14="http://schemas.microsoft.com/office/powerpoint/2010/main" val="4259159006"/>
              </p:ext>
            </p:extLst>
          </p:nvPr>
        </p:nvGraphicFramePr>
        <p:xfrm>
          <a:off x="1450712" y="385970"/>
          <a:ext cx="10271240" cy="4691380"/>
        </p:xfrm>
        <a:graphic>
          <a:graphicData uri="http://schemas.openxmlformats.org/drawingml/2006/table">
            <a:tbl>
              <a:tblPr firstRow="1" bandRow="1">
                <a:tableStyleId>{073A0DAA-6AF3-43AB-8588-CEC1D06C72B9}</a:tableStyleId>
              </a:tblPr>
              <a:tblGrid>
                <a:gridCol w="2567810">
                  <a:extLst>
                    <a:ext uri="{9D8B030D-6E8A-4147-A177-3AD203B41FA5}">
                      <a16:colId xmlns:a16="http://schemas.microsoft.com/office/drawing/2014/main" val="1592557254"/>
                    </a:ext>
                  </a:extLst>
                </a:gridCol>
                <a:gridCol w="2567810">
                  <a:extLst>
                    <a:ext uri="{9D8B030D-6E8A-4147-A177-3AD203B41FA5}">
                      <a16:colId xmlns:a16="http://schemas.microsoft.com/office/drawing/2014/main" val="2660226849"/>
                    </a:ext>
                  </a:extLst>
                </a:gridCol>
                <a:gridCol w="2567810">
                  <a:extLst>
                    <a:ext uri="{9D8B030D-6E8A-4147-A177-3AD203B41FA5}">
                      <a16:colId xmlns:a16="http://schemas.microsoft.com/office/drawing/2014/main" val="3250815327"/>
                    </a:ext>
                  </a:extLst>
                </a:gridCol>
                <a:gridCol w="2567810">
                  <a:extLst>
                    <a:ext uri="{9D8B030D-6E8A-4147-A177-3AD203B41FA5}">
                      <a16:colId xmlns:a16="http://schemas.microsoft.com/office/drawing/2014/main" val="1636036416"/>
                    </a:ext>
                  </a:extLst>
                </a:gridCol>
              </a:tblGrid>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2010823542"/>
                  </a:ext>
                </a:extLst>
              </a:tr>
              <a:tr h="370840">
                <a:tc>
                  <a:txBody>
                    <a:bodyPr/>
                    <a:lstStyle/>
                    <a:p>
                      <a:r>
                        <a:rPr lang="es-MX" dirty="0"/>
                        <a:t>Casos de uso- Gestión de Cuentas</a:t>
                      </a:r>
                    </a:p>
                  </a:txBody>
                  <a:tcPr/>
                </a:tc>
                <a:tc>
                  <a:txBody>
                    <a:bodyPr/>
                    <a:lstStyle/>
                    <a:p>
                      <a:r>
                        <a:rPr lang="es-MX" dirty="0"/>
                        <a:t>7 Pág.</a:t>
                      </a:r>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3992900494"/>
                  </a:ext>
                </a:extLst>
              </a:tr>
              <a:tr h="370840">
                <a:tc>
                  <a:txBody>
                    <a:bodyPr/>
                    <a:lstStyle/>
                    <a:p>
                      <a:r>
                        <a:rPr lang="es-MX" dirty="0"/>
                        <a:t>Documentos SRS- Gestión de Cuentas</a:t>
                      </a:r>
                    </a:p>
                  </a:txBody>
                  <a:tcPr/>
                </a:tc>
                <a:tc>
                  <a:txBody>
                    <a:bodyPr/>
                    <a:lstStyle/>
                    <a:p>
                      <a:r>
                        <a:rPr lang="es-MX" dirty="0"/>
                        <a:t>11 Pág.</a:t>
                      </a:r>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463540057"/>
                  </a:ext>
                </a:extLst>
              </a:tr>
              <a:tr h="370840">
                <a:tc>
                  <a:txBody>
                    <a:bodyPr/>
                    <a:lstStyle/>
                    <a:p>
                      <a:r>
                        <a:rPr lang="es-MX" dirty="0"/>
                        <a:t>Diseño- Gestión de Cuentas</a:t>
                      </a:r>
                    </a:p>
                  </a:txBody>
                  <a:tcPr/>
                </a:tc>
                <a:tc>
                  <a:txBody>
                    <a:bodyPr/>
                    <a:lstStyle/>
                    <a:p>
                      <a:r>
                        <a:rPr lang="es-MX"/>
                        <a:t>10 Pág.</a:t>
                      </a:r>
                      <a:endParaRPr lang="es-MX" dirty="0"/>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1816987275"/>
                  </a:ext>
                </a:extLst>
              </a:tr>
              <a:tr h="370840">
                <a:tc>
                  <a:txBody>
                    <a:bodyPr/>
                    <a:lstStyle/>
                    <a:p>
                      <a:pPr rtl="0" fontAlgn="t">
                        <a:spcBef>
                          <a:spcPts val="0"/>
                        </a:spcBef>
                        <a:spcAft>
                          <a:spcPts val="0"/>
                        </a:spcAft>
                      </a:pPr>
                      <a:r>
                        <a:rPr lang="es-MX" sz="1800" b="0" i="0" u="none" strike="noStrike" dirty="0">
                          <a:solidFill>
                            <a:srgbClr val="000000"/>
                          </a:solidFill>
                          <a:effectLst/>
                          <a:latin typeface="Calibri" panose="020F0502020204030204" pitchFamily="34" charset="0"/>
                        </a:rPr>
                        <a:t>diseño</a:t>
                      </a:r>
                      <a:endParaRPr lang="es-MX" dirty="0">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5 pág.</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2</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0.2</a:t>
                      </a:r>
                      <a:endParaRPr lang="es-MX">
                        <a:effectLst/>
                      </a:endParaRPr>
                    </a:p>
                  </a:txBody>
                  <a:tcPr marL="95250" marR="95250" marT="47625" marB="47625"/>
                </a:tc>
                <a:extLst>
                  <a:ext uri="{0D108BD9-81ED-4DB2-BD59-A6C34878D82A}">
                    <a16:rowId xmlns:a16="http://schemas.microsoft.com/office/drawing/2014/main" val="2270145228"/>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SRS</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3 pág.</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a:t>
                      </a:r>
                      <a:endParaRPr lang="es-MX">
                        <a:effectLst/>
                      </a:endParaRPr>
                    </a:p>
                  </a:txBody>
                  <a:tcPr marL="95250" marR="95250" marT="47625" marB="47625"/>
                </a:tc>
                <a:tc>
                  <a:txBody>
                    <a:bodyPr/>
                    <a:lstStyle/>
                    <a:p>
                      <a:pPr rtl="0" fontAlgn="t">
                        <a:spcBef>
                          <a:spcPts val="0"/>
                        </a:spcBef>
                        <a:spcAft>
                          <a:spcPts val="0"/>
                        </a:spcAft>
                      </a:pPr>
                      <a:r>
                        <a:rPr lang="es-MX" sz="1800" b="0" i="0" u="none" strike="noStrike" dirty="0">
                          <a:solidFill>
                            <a:srgbClr val="000000"/>
                          </a:solidFill>
                          <a:effectLst/>
                          <a:latin typeface="Calibri" panose="020F0502020204030204" pitchFamily="34" charset="0"/>
                        </a:rPr>
                        <a:t>0</a:t>
                      </a:r>
                      <a:endParaRPr lang="es-MX" dirty="0">
                        <a:effectLst/>
                      </a:endParaRPr>
                    </a:p>
                  </a:txBody>
                  <a:tcPr marL="95250" marR="95250" marT="47625" marB="47625"/>
                </a:tc>
                <a:extLst>
                  <a:ext uri="{0D108BD9-81ED-4DB2-BD59-A6C34878D82A}">
                    <a16:rowId xmlns:a16="http://schemas.microsoft.com/office/drawing/2014/main" val="3631023884"/>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Casos de Uso Solicitud de Titulación</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5 Pag</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a:t>
                      </a:r>
                      <a:endParaRPr lang="es-MX">
                        <a:effectLst/>
                      </a:endParaRPr>
                    </a:p>
                  </a:txBody>
                  <a:tcPr marL="95250" marR="95250" marT="47625" marB="47625"/>
                </a:tc>
                <a:tc>
                  <a:txBody>
                    <a:bodyPr/>
                    <a:lstStyle/>
                    <a:p>
                      <a:pPr rtl="0" fontAlgn="t">
                        <a:spcBef>
                          <a:spcPts val="0"/>
                        </a:spcBef>
                        <a:spcAft>
                          <a:spcPts val="0"/>
                        </a:spcAft>
                      </a:pPr>
                      <a:r>
                        <a:rPr lang="es-MX" sz="1800" b="0" i="0" u="none" strike="noStrike" dirty="0">
                          <a:solidFill>
                            <a:srgbClr val="000000"/>
                          </a:solidFill>
                          <a:effectLst/>
                          <a:latin typeface="Calibri" panose="020F0502020204030204" pitchFamily="34" charset="0"/>
                        </a:rPr>
                        <a:t>0</a:t>
                      </a:r>
                      <a:endParaRPr lang="es-MX" dirty="0">
                        <a:effectLst/>
                      </a:endParaRPr>
                    </a:p>
                  </a:txBody>
                  <a:tcPr marL="95250" marR="95250" marT="47625" marB="47625"/>
                </a:tc>
                <a:extLst>
                  <a:ext uri="{0D108BD9-81ED-4DB2-BD59-A6C34878D82A}">
                    <a16:rowId xmlns:a16="http://schemas.microsoft.com/office/drawing/2014/main" val="1074336326"/>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Diseño Solicitud de Titulación</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9 Pag</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a:t>
                      </a:r>
                      <a:endParaRPr lang="es-MX">
                        <a:effectLst/>
                      </a:endParaRPr>
                    </a:p>
                  </a:txBody>
                  <a:tcPr marL="95250" marR="95250" marT="47625" marB="47625"/>
                </a:tc>
                <a:extLst>
                  <a:ext uri="{0D108BD9-81ED-4DB2-BD59-A6C34878D82A}">
                    <a16:rowId xmlns:a16="http://schemas.microsoft.com/office/drawing/2014/main" val="1736558500"/>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Documento SRS</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30 Pag</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a:t>
                      </a:r>
                      <a:endParaRPr lang="es-MX">
                        <a:effectLst/>
                      </a:endParaRPr>
                    </a:p>
                  </a:txBody>
                  <a:tcPr marL="95250" marR="95250" marT="47625" marB="47625"/>
                </a:tc>
                <a:tc>
                  <a:txBody>
                    <a:bodyPr/>
                    <a:lstStyle/>
                    <a:p>
                      <a:pPr rtl="0" fontAlgn="t">
                        <a:spcBef>
                          <a:spcPts val="0"/>
                        </a:spcBef>
                        <a:spcAft>
                          <a:spcPts val="0"/>
                        </a:spcAft>
                      </a:pPr>
                      <a:r>
                        <a:rPr lang="es-MX" sz="1800" b="0" i="0" u="none" strike="noStrike" dirty="0">
                          <a:solidFill>
                            <a:srgbClr val="000000"/>
                          </a:solidFill>
                          <a:effectLst/>
                          <a:latin typeface="Calibri" panose="020F0502020204030204" pitchFamily="34" charset="0"/>
                        </a:rPr>
                        <a:t>0</a:t>
                      </a:r>
                      <a:endParaRPr lang="es-MX" dirty="0">
                        <a:effectLst/>
                      </a:endParaRPr>
                    </a:p>
                  </a:txBody>
                  <a:tcPr marL="95250" marR="95250" marT="47625" marB="47625"/>
                </a:tc>
                <a:extLst>
                  <a:ext uri="{0D108BD9-81ED-4DB2-BD59-A6C34878D82A}">
                    <a16:rowId xmlns:a16="http://schemas.microsoft.com/office/drawing/2014/main" val="205694925"/>
                  </a:ext>
                </a:extLst>
              </a:tr>
            </a:tbl>
          </a:graphicData>
        </a:graphic>
      </p:graphicFrame>
    </p:spTree>
    <p:extLst>
      <p:ext uri="{BB962C8B-B14F-4D97-AF65-F5344CB8AC3E}">
        <p14:creationId xmlns:p14="http://schemas.microsoft.com/office/powerpoint/2010/main" val="3967369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9119" y="116205"/>
            <a:ext cx="10353761" cy="1326321"/>
          </a:xfrm>
        </p:spPr>
        <p:txBody>
          <a:bodyPr/>
          <a:lstStyle/>
          <a:p>
            <a:r>
              <a:rPr lang="es-MX" dirty="0"/>
              <a:t>Reporte de roles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367828716"/>
              </p:ext>
            </p:extLst>
          </p:nvPr>
        </p:nvGraphicFramePr>
        <p:xfrm>
          <a:off x="781878" y="1336675"/>
          <a:ext cx="9980715" cy="5405120"/>
        </p:xfrm>
        <a:graphic>
          <a:graphicData uri="http://schemas.openxmlformats.org/drawingml/2006/table">
            <a:tbl>
              <a:tblPr firstRow="1" bandRow="1">
                <a:tableStyleId>{073A0DAA-6AF3-43AB-8588-CEC1D06C72B9}</a:tableStyleId>
              </a:tblPr>
              <a:tblGrid>
                <a:gridCol w="3364453">
                  <a:extLst>
                    <a:ext uri="{9D8B030D-6E8A-4147-A177-3AD203B41FA5}">
                      <a16:colId xmlns:a16="http://schemas.microsoft.com/office/drawing/2014/main" val="3862372714"/>
                    </a:ext>
                  </a:extLst>
                </a:gridCol>
                <a:gridCol w="3308131">
                  <a:extLst>
                    <a:ext uri="{9D8B030D-6E8A-4147-A177-3AD203B41FA5}">
                      <a16:colId xmlns:a16="http://schemas.microsoft.com/office/drawing/2014/main" val="2685032315"/>
                    </a:ext>
                  </a:extLst>
                </a:gridCol>
                <a:gridCol w="3308131">
                  <a:extLst>
                    <a:ext uri="{9D8B030D-6E8A-4147-A177-3AD203B41FA5}">
                      <a16:colId xmlns:a16="http://schemas.microsoft.com/office/drawing/2014/main" val="492357443"/>
                    </a:ext>
                  </a:extLst>
                </a:gridCol>
              </a:tblGrid>
              <a:tr h="370840">
                <a:tc>
                  <a:txBody>
                    <a:bodyPr/>
                    <a:lstStyle/>
                    <a:p>
                      <a:r>
                        <a:rPr lang="es-MX" dirty="0"/>
                        <a:t>Rol</a:t>
                      </a:r>
                    </a:p>
                  </a:txBody>
                  <a:tcPr/>
                </a:tc>
                <a:tc>
                  <a:txBody>
                    <a:bodyPr/>
                    <a:lstStyle/>
                    <a:p>
                      <a:r>
                        <a:rPr lang="es-MX" dirty="0"/>
                        <a:t>Responsable</a:t>
                      </a:r>
                    </a:p>
                  </a:txBody>
                  <a:tcPr/>
                </a:tc>
                <a:tc>
                  <a:txBody>
                    <a:bodyPr/>
                    <a:lstStyle/>
                    <a:p>
                      <a:r>
                        <a:rPr lang="es-MX" dirty="0"/>
                        <a:t>Actividades</a:t>
                      </a:r>
                    </a:p>
                  </a:txBody>
                  <a:tcPr/>
                </a:tc>
                <a:extLst>
                  <a:ext uri="{0D108BD9-81ED-4DB2-BD59-A6C34878D82A}">
                    <a16:rowId xmlns:a16="http://schemas.microsoft.com/office/drawing/2014/main" val="2056352569"/>
                  </a:ext>
                </a:extLst>
              </a:tr>
              <a:tr h="370840">
                <a:tc>
                  <a:txBody>
                    <a:bodyPr/>
                    <a:lstStyle/>
                    <a:p>
                      <a:r>
                        <a:rPr lang="es-MX" dirty="0"/>
                        <a:t>Líder</a:t>
                      </a:r>
                    </a:p>
                  </a:txBody>
                  <a:tcPr/>
                </a:tc>
                <a:tc>
                  <a:txBody>
                    <a:bodyPr/>
                    <a:lstStyle/>
                    <a:p>
                      <a:r>
                        <a:rPr lang="es-MX" dirty="0"/>
                        <a:t>ATH</a:t>
                      </a:r>
                    </a:p>
                  </a:txBody>
                  <a:tcPr/>
                </a:tc>
                <a:tc>
                  <a:txBody>
                    <a:bodyPr/>
                    <a:lstStyle/>
                    <a:p>
                      <a:r>
                        <a:rPr lang="es-MX" dirty="0"/>
                        <a:t>Llevar control de las reuniones de avance</a:t>
                      </a:r>
                    </a:p>
                  </a:txBody>
                  <a:tcPr/>
                </a:tc>
                <a:extLst>
                  <a:ext uri="{0D108BD9-81ED-4DB2-BD59-A6C34878D82A}">
                    <a16:rowId xmlns:a16="http://schemas.microsoft.com/office/drawing/2014/main" val="1604730407"/>
                  </a:ext>
                </a:extLst>
              </a:tr>
              <a:tr h="370840">
                <a:tc>
                  <a:txBody>
                    <a:bodyPr/>
                    <a:lstStyle/>
                    <a:p>
                      <a:r>
                        <a:rPr lang="es-MX" dirty="0"/>
                        <a:t>Planeación</a:t>
                      </a:r>
                    </a:p>
                  </a:txBody>
                  <a:tcPr/>
                </a:tc>
                <a:tc>
                  <a:txBody>
                    <a:bodyPr/>
                    <a:lstStyle/>
                    <a:p>
                      <a:r>
                        <a:rPr lang="es-MX" dirty="0"/>
                        <a:t>ATH</a:t>
                      </a:r>
                    </a:p>
                  </a:txBody>
                  <a:tcPr/>
                </a:tc>
                <a:tc>
                  <a:txBody>
                    <a:bodyPr/>
                    <a:lstStyle/>
                    <a:p>
                      <a:r>
                        <a:rPr lang="es-MX" dirty="0"/>
                        <a:t>Configuración de la herramienta </a:t>
                      </a:r>
                      <a:r>
                        <a:rPr lang="es-MX" dirty="0" err="1"/>
                        <a:t>Team</a:t>
                      </a:r>
                      <a:r>
                        <a:rPr lang="es-MX" dirty="0"/>
                        <a:t> </a:t>
                      </a:r>
                      <a:r>
                        <a:rPr lang="es-MX" dirty="0" err="1"/>
                        <a:t>DashBoard</a:t>
                      </a:r>
                      <a:endParaRPr lang="es-MX" dirty="0"/>
                    </a:p>
                  </a:txBody>
                  <a:tcPr/>
                </a:tc>
                <a:extLst>
                  <a:ext uri="{0D108BD9-81ED-4DB2-BD59-A6C34878D82A}">
                    <a16:rowId xmlns:a16="http://schemas.microsoft.com/office/drawing/2014/main" val="4222017963"/>
                  </a:ext>
                </a:extLst>
              </a:tr>
              <a:tr h="370840">
                <a:tc>
                  <a:txBody>
                    <a:bodyPr/>
                    <a:lstStyle/>
                    <a:p>
                      <a:r>
                        <a:rPr lang="es-MX" dirty="0"/>
                        <a:t>Planeación</a:t>
                      </a:r>
                    </a:p>
                  </a:txBody>
                  <a:tcPr/>
                </a:tc>
                <a:tc>
                  <a:txBody>
                    <a:bodyPr/>
                    <a:lstStyle/>
                    <a:p>
                      <a:r>
                        <a:rPr lang="es-MX" dirty="0"/>
                        <a:t>ATH</a:t>
                      </a:r>
                    </a:p>
                  </a:txBody>
                  <a:tcPr/>
                </a:tc>
                <a:tc>
                  <a:txBody>
                    <a:bodyPr/>
                    <a:lstStyle/>
                    <a:p>
                      <a:r>
                        <a:rPr lang="es-MX" dirty="0"/>
                        <a:t>Recopilación de documentación para el lanzamiento 1</a:t>
                      </a:r>
                    </a:p>
                  </a:txBody>
                  <a:tcPr/>
                </a:tc>
                <a:extLst>
                  <a:ext uri="{0D108BD9-81ED-4DB2-BD59-A6C34878D82A}">
                    <a16:rowId xmlns:a16="http://schemas.microsoft.com/office/drawing/2014/main" val="42225934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Planeación</a:t>
                      </a:r>
                    </a:p>
                    <a:p>
                      <a:endParaRPr lang="es-MX" dirty="0"/>
                    </a:p>
                  </a:txBody>
                  <a:tcPr/>
                </a:tc>
                <a:tc>
                  <a:txBody>
                    <a:bodyPr/>
                    <a:lstStyle/>
                    <a:p>
                      <a:r>
                        <a:rPr lang="es-MX" dirty="0"/>
                        <a:t>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Revisión de lanzamiento </a:t>
                      </a:r>
                    </a:p>
                    <a:p>
                      <a:endParaRPr lang="es-MX" dirty="0"/>
                    </a:p>
                  </a:txBody>
                  <a:tcPr/>
                </a:tc>
                <a:extLst>
                  <a:ext uri="{0D108BD9-81ED-4DB2-BD59-A6C34878D82A}">
                    <a16:rowId xmlns:a16="http://schemas.microsoft.com/office/drawing/2014/main" val="588285435"/>
                  </a:ext>
                </a:extLst>
              </a:tr>
              <a:tr h="370840">
                <a:tc>
                  <a:txBody>
                    <a:bodyPr/>
                    <a:lstStyle/>
                    <a:p>
                      <a:r>
                        <a:rPr lang="es-MX" dirty="0"/>
                        <a:t>Soporte</a:t>
                      </a:r>
                    </a:p>
                  </a:txBody>
                  <a:tcPr/>
                </a:tc>
                <a:tc>
                  <a:txBody>
                    <a:bodyPr/>
                    <a:lstStyle/>
                    <a:p>
                      <a:r>
                        <a:rPr lang="es-MX" dirty="0"/>
                        <a:t>JKMH</a:t>
                      </a:r>
                    </a:p>
                  </a:txBody>
                  <a:tcPr/>
                </a:tc>
                <a:tc>
                  <a:txBody>
                    <a:bodyPr/>
                    <a:lstStyle/>
                    <a:p>
                      <a:r>
                        <a:rPr lang="es-MX" dirty="0"/>
                        <a:t>Creación de repositorio</a:t>
                      </a:r>
                    </a:p>
                  </a:txBody>
                  <a:tcPr/>
                </a:tc>
                <a:extLst>
                  <a:ext uri="{0D108BD9-81ED-4DB2-BD59-A6C34878D82A}">
                    <a16:rowId xmlns:a16="http://schemas.microsoft.com/office/drawing/2014/main" val="3862556047"/>
                  </a:ext>
                </a:extLst>
              </a:tr>
              <a:tr h="370840">
                <a:tc>
                  <a:txBody>
                    <a:bodyPr/>
                    <a:lstStyle/>
                    <a:p>
                      <a:r>
                        <a:rPr lang="es-MX" dirty="0"/>
                        <a:t>Diseño</a:t>
                      </a:r>
                    </a:p>
                  </a:txBody>
                  <a:tcPr/>
                </a:tc>
                <a:tc>
                  <a:txBody>
                    <a:bodyPr/>
                    <a:lstStyle/>
                    <a:p>
                      <a:r>
                        <a:rPr lang="es-MX" dirty="0"/>
                        <a:t>LGAR</a:t>
                      </a:r>
                    </a:p>
                  </a:txBody>
                  <a:tcPr/>
                </a:tc>
                <a:tc>
                  <a:txBody>
                    <a:bodyPr/>
                    <a:lstStyle/>
                    <a:p>
                      <a:r>
                        <a:rPr lang="es-MX" dirty="0"/>
                        <a:t>Supervisar los diseños de cada requerimiento</a:t>
                      </a:r>
                    </a:p>
                  </a:txBody>
                  <a:tcPr/>
                </a:tc>
                <a:extLst>
                  <a:ext uri="{0D108BD9-81ED-4DB2-BD59-A6C34878D82A}">
                    <a16:rowId xmlns:a16="http://schemas.microsoft.com/office/drawing/2014/main" val="1854401932"/>
                  </a:ext>
                </a:extLst>
              </a:tr>
              <a:tr h="370840">
                <a:tc>
                  <a:txBody>
                    <a:bodyPr/>
                    <a:lstStyle/>
                    <a:p>
                      <a:r>
                        <a:rPr lang="es-MX" dirty="0"/>
                        <a:t>Implementación</a:t>
                      </a:r>
                    </a:p>
                  </a:txBody>
                  <a:tcPr/>
                </a:tc>
                <a:tc>
                  <a:txBody>
                    <a:bodyPr/>
                    <a:lstStyle/>
                    <a:p>
                      <a:r>
                        <a:rPr lang="es-MX" dirty="0"/>
                        <a:t>LGAR</a:t>
                      </a:r>
                    </a:p>
                  </a:txBody>
                  <a:tcPr/>
                </a:tc>
                <a:tc>
                  <a:txBody>
                    <a:bodyPr/>
                    <a:lstStyle/>
                    <a:p>
                      <a:r>
                        <a:rPr lang="es-MX" dirty="0"/>
                        <a:t>Revisión del código que se implemento en cada componente para una correcta conexión </a:t>
                      </a:r>
                    </a:p>
                  </a:txBody>
                  <a:tcPr/>
                </a:tc>
                <a:extLst>
                  <a:ext uri="{0D108BD9-81ED-4DB2-BD59-A6C34878D82A}">
                    <a16:rowId xmlns:a16="http://schemas.microsoft.com/office/drawing/2014/main" val="1730871035"/>
                  </a:ext>
                </a:extLst>
              </a:tr>
            </a:tbl>
          </a:graphicData>
        </a:graphic>
      </p:graphicFrame>
    </p:spTree>
    <p:extLst>
      <p:ext uri="{BB962C8B-B14F-4D97-AF65-F5344CB8AC3E}">
        <p14:creationId xmlns:p14="http://schemas.microsoft.com/office/powerpoint/2010/main" val="65358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F3F136DD-C2D0-4CEC-8831-6648B57E6A5D}"/>
              </a:ext>
            </a:extLst>
          </p:cNvPr>
          <p:cNvGraphicFramePr>
            <a:graphicFrameLocks noGrp="1"/>
          </p:cNvGraphicFramePr>
          <p:nvPr>
            <p:extLst>
              <p:ext uri="{D42A27DB-BD31-4B8C-83A1-F6EECF244321}">
                <p14:modId xmlns:p14="http://schemas.microsoft.com/office/powerpoint/2010/main" val="4281342884"/>
              </p:ext>
            </p:extLst>
          </p:nvPr>
        </p:nvGraphicFramePr>
        <p:xfrm>
          <a:off x="1196008" y="314877"/>
          <a:ext cx="10271236" cy="5433060"/>
        </p:xfrm>
        <a:graphic>
          <a:graphicData uri="http://schemas.openxmlformats.org/drawingml/2006/table">
            <a:tbl>
              <a:tblPr firstRow="1" bandRow="1">
                <a:tableStyleId>{073A0DAA-6AF3-43AB-8588-CEC1D06C72B9}</a:tableStyleId>
              </a:tblPr>
              <a:tblGrid>
                <a:gridCol w="2567809">
                  <a:extLst>
                    <a:ext uri="{9D8B030D-6E8A-4147-A177-3AD203B41FA5}">
                      <a16:colId xmlns:a16="http://schemas.microsoft.com/office/drawing/2014/main" val="2139225714"/>
                    </a:ext>
                  </a:extLst>
                </a:gridCol>
                <a:gridCol w="2567809">
                  <a:extLst>
                    <a:ext uri="{9D8B030D-6E8A-4147-A177-3AD203B41FA5}">
                      <a16:colId xmlns:a16="http://schemas.microsoft.com/office/drawing/2014/main" val="3968743457"/>
                    </a:ext>
                  </a:extLst>
                </a:gridCol>
                <a:gridCol w="2567809">
                  <a:extLst>
                    <a:ext uri="{9D8B030D-6E8A-4147-A177-3AD203B41FA5}">
                      <a16:colId xmlns:a16="http://schemas.microsoft.com/office/drawing/2014/main" val="4294642482"/>
                    </a:ext>
                  </a:extLst>
                </a:gridCol>
                <a:gridCol w="2567809">
                  <a:extLst>
                    <a:ext uri="{9D8B030D-6E8A-4147-A177-3AD203B41FA5}">
                      <a16:colId xmlns:a16="http://schemas.microsoft.com/office/drawing/2014/main" val="3239882255"/>
                    </a:ext>
                  </a:extLst>
                </a:gridCol>
              </a:tblGrid>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648585040"/>
                  </a:ext>
                </a:extLst>
              </a:tr>
              <a:tr h="370840">
                <a:tc>
                  <a:txBody>
                    <a:bodyPr/>
                    <a:lstStyle/>
                    <a:p>
                      <a:r>
                        <a:rPr lang="es-MX" dirty="0"/>
                        <a:t>Requerimiento de Negocio</a:t>
                      </a:r>
                    </a:p>
                  </a:txBody>
                  <a:tcPr/>
                </a:tc>
                <a:tc>
                  <a:txBody>
                    <a:bodyPr/>
                    <a:lstStyle/>
                    <a:p>
                      <a:r>
                        <a:rPr lang="es-MX" dirty="0"/>
                        <a:t>1 </a:t>
                      </a:r>
                      <a:r>
                        <a:rPr lang="es-MX" dirty="0" err="1"/>
                        <a:t>Pag</a:t>
                      </a:r>
                      <a:endParaRPr lang="es-MX" dirty="0"/>
                    </a:p>
                  </a:txBody>
                  <a:tcPr/>
                </a:tc>
                <a:tc>
                  <a:txBody>
                    <a:bodyPr/>
                    <a:lstStyle/>
                    <a:p>
                      <a:r>
                        <a:rPr lang="es-MX" dirty="0"/>
                        <a:t>1</a:t>
                      </a:r>
                    </a:p>
                  </a:txBody>
                  <a:tcPr/>
                </a:tc>
                <a:tc>
                  <a:txBody>
                    <a:bodyPr/>
                    <a:lstStyle/>
                    <a:p>
                      <a:r>
                        <a:rPr lang="es-MX" dirty="0"/>
                        <a:t>1</a:t>
                      </a:r>
                    </a:p>
                  </a:txBody>
                  <a:tcPr/>
                </a:tc>
                <a:extLst>
                  <a:ext uri="{0D108BD9-81ED-4DB2-BD59-A6C34878D82A}">
                    <a16:rowId xmlns:a16="http://schemas.microsoft.com/office/drawing/2014/main" val="2869628426"/>
                  </a:ext>
                </a:extLst>
              </a:tr>
              <a:tr h="370840">
                <a:tc>
                  <a:txBody>
                    <a:bodyPr/>
                    <a:lstStyle/>
                    <a:p>
                      <a:r>
                        <a:rPr lang="es-MX" dirty="0"/>
                        <a:t>Casos de Uso Solicitud</a:t>
                      </a:r>
                      <a:r>
                        <a:rPr lang="es-MX" baseline="0" dirty="0"/>
                        <a:t> de Titulación</a:t>
                      </a:r>
                      <a:endParaRPr lang="es-MX" dirty="0"/>
                    </a:p>
                  </a:txBody>
                  <a:tcPr/>
                </a:tc>
                <a:tc>
                  <a:txBody>
                    <a:bodyPr/>
                    <a:lstStyle/>
                    <a:p>
                      <a:r>
                        <a:rPr lang="es-MX" dirty="0"/>
                        <a:t>5 </a:t>
                      </a:r>
                      <a:r>
                        <a:rPr lang="es-MX" dirty="0" err="1"/>
                        <a:t>Pag</a:t>
                      </a:r>
                      <a:endParaRPr lang="es-MX" dirty="0"/>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1933889898"/>
                  </a:ext>
                </a:extLst>
              </a:tr>
              <a:tr h="370840">
                <a:tc>
                  <a:txBody>
                    <a:bodyPr/>
                    <a:lstStyle/>
                    <a:p>
                      <a:r>
                        <a:rPr lang="es-MX" dirty="0"/>
                        <a:t>Diseño</a:t>
                      </a:r>
                      <a:r>
                        <a:rPr lang="es-MX" baseline="0" dirty="0"/>
                        <a:t> Solicitud de Titulación</a:t>
                      </a:r>
                      <a:endParaRPr lang="es-MX" dirty="0"/>
                    </a:p>
                  </a:txBody>
                  <a:tcPr/>
                </a:tc>
                <a:tc>
                  <a:txBody>
                    <a:bodyPr/>
                    <a:lstStyle/>
                    <a:p>
                      <a:r>
                        <a:rPr lang="es-MX" dirty="0"/>
                        <a:t>9 </a:t>
                      </a:r>
                      <a:r>
                        <a:rPr lang="es-MX" dirty="0" err="1"/>
                        <a:t>Pag</a:t>
                      </a:r>
                      <a:endParaRPr lang="es-MX" dirty="0"/>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2847824410"/>
                  </a:ext>
                </a:extLst>
              </a:tr>
              <a:tr h="370840">
                <a:tc>
                  <a:txBody>
                    <a:bodyPr/>
                    <a:lstStyle/>
                    <a:p>
                      <a:r>
                        <a:rPr lang="es-MX" dirty="0"/>
                        <a:t>Documento SRS</a:t>
                      </a:r>
                    </a:p>
                  </a:txBody>
                  <a:tcPr/>
                </a:tc>
                <a:tc>
                  <a:txBody>
                    <a:bodyPr/>
                    <a:lstStyle/>
                    <a:p>
                      <a:r>
                        <a:rPr lang="es-MX" dirty="0"/>
                        <a:t>30 </a:t>
                      </a:r>
                      <a:r>
                        <a:rPr lang="es-MX" dirty="0" err="1"/>
                        <a:t>Pag</a:t>
                      </a:r>
                      <a:endParaRPr lang="es-MX" dirty="0"/>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321292412"/>
                  </a:ext>
                </a:extLst>
              </a:tr>
              <a:tr h="370840">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Casos de uso Gestión de Cuentas</a:t>
                      </a:r>
                      <a:endParaRPr lang="es-MX" b="0" dirty="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tx1"/>
                          </a:solidFill>
                          <a:effectLst/>
                          <a:latin typeface="Calibri" panose="020F0502020204030204" pitchFamily="34" charset="0"/>
                        </a:rPr>
                        <a:t>7 pag</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tx1"/>
                          </a:solidFill>
                          <a:effectLst/>
                          <a:latin typeface="Calibri" panose="020F0502020204030204" pitchFamily="34" charset="0"/>
                        </a:rPr>
                        <a:t>0</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0 </a:t>
                      </a:r>
                      <a:endParaRPr lang="es-MX" b="0" dirty="0">
                        <a:solidFill>
                          <a:schemeClr val="tx1"/>
                        </a:solidFill>
                        <a:effectLst/>
                      </a:endParaRPr>
                    </a:p>
                  </a:txBody>
                  <a:tcPr marL="95250" marR="95250" marT="47625" marB="47625"/>
                </a:tc>
                <a:extLst>
                  <a:ext uri="{0D108BD9-81ED-4DB2-BD59-A6C34878D82A}">
                    <a16:rowId xmlns:a16="http://schemas.microsoft.com/office/drawing/2014/main" val="1348944561"/>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SRS</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11 pag</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a:t>
                      </a:r>
                      <a:endParaRPr lang="es-MX">
                        <a:effectLst/>
                      </a:endParaRPr>
                    </a:p>
                  </a:txBody>
                  <a:tcPr marL="95250" marR="95250" marT="47625" marB="47625"/>
                </a:tc>
                <a:extLst>
                  <a:ext uri="{0D108BD9-81ED-4DB2-BD59-A6C34878D82A}">
                    <a16:rowId xmlns:a16="http://schemas.microsoft.com/office/drawing/2014/main" val="693672222"/>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Diseño </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10 pag</a:t>
                      </a:r>
                      <a:endParaRPr lang="es-MX">
                        <a:effectLst/>
                      </a:endParaRPr>
                    </a:p>
                  </a:txBody>
                  <a:tcPr marL="95250" marR="95250" marT="47625" marB="47625"/>
                </a:tc>
                <a:tc>
                  <a:txBody>
                    <a:bodyPr/>
                    <a:lstStyle/>
                    <a:p>
                      <a:pPr fontAlgn="t"/>
                      <a:r>
                        <a:rPr lang="es-MX">
                          <a:effectLst/>
                        </a:rPr>
                        <a:t> </a:t>
                      </a:r>
                    </a:p>
                  </a:txBody>
                  <a:tcPr marL="95250" marR="95250" marT="47625" marB="47625"/>
                </a:tc>
                <a:tc>
                  <a:txBody>
                    <a:bodyPr/>
                    <a:lstStyle/>
                    <a:p>
                      <a:pPr fontAlgn="t"/>
                      <a:r>
                        <a:rPr lang="es-MX" dirty="0">
                          <a:effectLst/>
                        </a:rPr>
                        <a:t> </a:t>
                      </a:r>
                    </a:p>
                  </a:txBody>
                  <a:tcPr marL="95250" marR="95250" marT="47625" marB="47625"/>
                </a:tc>
                <a:extLst>
                  <a:ext uri="{0D108BD9-81ED-4DB2-BD59-A6C34878D82A}">
                    <a16:rowId xmlns:a16="http://schemas.microsoft.com/office/drawing/2014/main" val="1645691874"/>
                  </a:ext>
                </a:extLst>
              </a:tr>
              <a:tr h="370840">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Casos de uso de registro de proyecto</a:t>
                      </a:r>
                      <a:endParaRPr lang="es-MX" b="0" dirty="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tx1"/>
                          </a:solidFill>
                          <a:effectLst/>
                          <a:latin typeface="Calibri" panose="020F0502020204030204" pitchFamily="34" charset="0"/>
                        </a:rPr>
                        <a:t>2 pág.</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tx1"/>
                          </a:solidFill>
                          <a:effectLst/>
                          <a:latin typeface="Calibri" panose="020F0502020204030204" pitchFamily="34" charset="0"/>
                        </a:rPr>
                        <a:t>1</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0.5</a:t>
                      </a:r>
                      <a:endParaRPr lang="es-MX" b="0" dirty="0">
                        <a:solidFill>
                          <a:schemeClr val="tx1"/>
                        </a:solidFill>
                        <a:effectLst/>
                      </a:endParaRPr>
                    </a:p>
                  </a:txBody>
                  <a:tcPr marL="95250" marR="95250" marT="47625" marB="47625"/>
                </a:tc>
                <a:extLst>
                  <a:ext uri="{0D108BD9-81ED-4DB2-BD59-A6C34878D82A}">
                    <a16:rowId xmlns:a16="http://schemas.microsoft.com/office/drawing/2014/main" val="1919046312"/>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diseño</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5 pág.</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2</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0.2</a:t>
                      </a:r>
                      <a:endParaRPr lang="es-MX">
                        <a:effectLst/>
                      </a:endParaRPr>
                    </a:p>
                  </a:txBody>
                  <a:tcPr marL="95250" marR="95250" marT="47625" marB="47625"/>
                </a:tc>
                <a:extLst>
                  <a:ext uri="{0D108BD9-81ED-4DB2-BD59-A6C34878D82A}">
                    <a16:rowId xmlns:a16="http://schemas.microsoft.com/office/drawing/2014/main" val="125130786"/>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SRS</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3 pág.</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a:t>
                      </a:r>
                      <a:endParaRPr lang="es-MX">
                        <a:effectLst/>
                      </a:endParaRPr>
                    </a:p>
                  </a:txBody>
                  <a:tcPr marL="95250" marR="95250" marT="47625" marB="47625"/>
                </a:tc>
                <a:tc>
                  <a:txBody>
                    <a:bodyPr/>
                    <a:lstStyle/>
                    <a:p>
                      <a:pPr rtl="0" fontAlgn="t">
                        <a:spcBef>
                          <a:spcPts val="0"/>
                        </a:spcBef>
                        <a:spcAft>
                          <a:spcPts val="0"/>
                        </a:spcAft>
                      </a:pPr>
                      <a:r>
                        <a:rPr lang="es-MX" sz="1800" b="0" i="0" u="none" strike="noStrike" dirty="0">
                          <a:solidFill>
                            <a:srgbClr val="000000"/>
                          </a:solidFill>
                          <a:effectLst/>
                          <a:latin typeface="Calibri" panose="020F0502020204030204" pitchFamily="34" charset="0"/>
                        </a:rPr>
                        <a:t>0</a:t>
                      </a:r>
                      <a:endParaRPr lang="es-MX" dirty="0">
                        <a:effectLst/>
                      </a:endParaRPr>
                    </a:p>
                  </a:txBody>
                  <a:tcPr marL="95250" marR="95250" marT="47625" marB="47625"/>
                </a:tc>
                <a:extLst>
                  <a:ext uri="{0D108BD9-81ED-4DB2-BD59-A6C34878D82A}">
                    <a16:rowId xmlns:a16="http://schemas.microsoft.com/office/drawing/2014/main" val="2249888899"/>
                  </a:ext>
                </a:extLst>
              </a:tr>
            </a:tbl>
          </a:graphicData>
        </a:graphic>
      </p:graphicFrame>
    </p:spTree>
    <p:extLst>
      <p:ext uri="{BB962C8B-B14F-4D97-AF65-F5344CB8AC3E}">
        <p14:creationId xmlns:p14="http://schemas.microsoft.com/office/powerpoint/2010/main" val="133087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0034DC10-ADC2-441E-8659-949C3AA6BC1A}"/>
              </a:ext>
            </a:extLst>
          </p:cNvPr>
          <p:cNvGraphicFramePr>
            <a:graphicFrameLocks noGrp="1"/>
          </p:cNvGraphicFramePr>
          <p:nvPr>
            <p:extLst>
              <p:ext uri="{D42A27DB-BD31-4B8C-83A1-F6EECF244321}">
                <p14:modId xmlns:p14="http://schemas.microsoft.com/office/powerpoint/2010/main" val="4034818231"/>
              </p:ext>
            </p:extLst>
          </p:nvPr>
        </p:nvGraphicFramePr>
        <p:xfrm>
          <a:off x="1105642" y="301625"/>
          <a:ext cx="9980715" cy="1854200"/>
        </p:xfrm>
        <a:graphic>
          <a:graphicData uri="http://schemas.openxmlformats.org/drawingml/2006/table">
            <a:tbl>
              <a:tblPr firstRow="1" bandRow="1">
                <a:tableStyleId>{073A0DAA-6AF3-43AB-8588-CEC1D06C72B9}</a:tableStyleId>
              </a:tblPr>
              <a:tblGrid>
                <a:gridCol w="3364453">
                  <a:extLst>
                    <a:ext uri="{9D8B030D-6E8A-4147-A177-3AD203B41FA5}">
                      <a16:colId xmlns:a16="http://schemas.microsoft.com/office/drawing/2014/main" val="3089509893"/>
                    </a:ext>
                  </a:extLst>
                </a:gridCol>
                <a:gridCol w="3308131">
                  <a:extLst>
                    <a:ext uri="{9D8B030D-6E8A-4147-A177-3AD203B41FA5}">
                      <a16:colId xmlns:a16="http://schemas.microsoft.com/office/drawing/2014/main" val="324172049"/>
                    </a:ext>
                  </a:extLst>
                </a:gridCol>
                <a:gridCol w="3308131">
                  <a:extLst>
                    <a:ext uri="{9D8B030D-6E8A-4147-A177-3AD203B41FA5}">
                      <a16:colId xmlns:a16="http://schemas.microsoft.com/office/drawing/2014/main" val="3649864022"/>
                    </a:ext>
                  </a:extLst>
                </a:gridCol>
              </a:tblGrid>
              <a:tr h="370840">
                <a:tc>
                  <a:txBody>
                    <a:bodyPr/>
                    <a:lstStyle/>
                    <a:p>
                      <a:pPr rtl="0" fontAlgn="t">
                        <a:spcBef>
                          <a:spcPts val="0"/>
                        </a:spcBef>
                        <a:spcAft>
                          <a:spcPts val="0"/>
                        </a:spcAft>
                      </a:pPr>
                      <a:endParaRPr lang="es-MX" dirty="0">
                        <a:effectLst/>
                      </a:endParaRPr>
                    </a:p>
                  </a:txBody>
                  <a:tcPr marL="95250" marR="95250" marT="47625" marB="47625"/>
                </a:tc>
                <a:tc>
                  <a:txBody>
                    <a:bodyPr/>
                    <a:lstStyle/>
                    <a:p>
                      <a:pPr rtl="0" fontAlgn="t">
                        <a:spcBef>
                          <a:spcPts val="0"/>
                        </a:spcBef>
                        <a:spcAft>
                          <a:spcPts val="0"/>
                        </a:spcAft>
                      </a:pPr>
                      <a:endParaRPr lang="es-MX" dirty="0">
                        <a:effectLst/>
                      </a:endParaRPr>
                    </a:p>
                  </a:txBody>
                  <a:tcPr marL="95250" marR="95250" marT="47625" marB="47625"/>
                </a:tc>
                <a:tc>
                  <a:txBody>
                    <a:bodyPr/>
                    <a:lstStyle/>
                    <a:p>
                      <a:pPr fontAlgn="t"/>
                      <a:r>
                        <a:rPr lang="es-MX" dirty="0">
                          <a:effectLst/>
                        </a:rPr>
                        <a:t> </a:t>
                      </a:r>
                    </a:p>
                  </a:txBody>
                  <a:tcPr marL="95250" marR="95250" marT="47625" marB="47625"/>
                </a:tc>
                <a:extLst>
                  <a:ext uri="{0D108BD9-81ED-4DB2-BD59-A6C34878D82A}">
                    <a16:rowId xmlns:a16="http://schemas.microsoft.com/office/drawing/2014/main" val="84921825"/>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Gerente de procesos</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HBCR</a:t>
                      </a:r>
                      <a:endParaRPr lang="es-MX">
                        <a:effectLst/>
                      </a:endParaRPr>
                    </a:p>
                  </a:txBody>
                  <a:tcPr marL="95250" marR="95250" marT="47625" marB="47625"/>
                </a:tc>
                <a:tc>
                  <a:txBody>
                    <a:bodyPr/>
                    <a:lstStyle/>
                    <a:p>
                      <a:pPr fontAlgn="t"/>
                      <a:r>
                        <a:rPr lang="es-MX" dirty="0">
                          <a:effectLst/>
                        </a:rPr>
                        <a:t> </a:t>
                      </a:r>
                    </a:p>
                  </a:txBody>
                  <a:tcPr marL="95250" marR="95250" marT="47625" marB="47625"/>
                </a:tc>
                <a:extLst>
                  <a:ext uri="{0D108BD9-81ED-4DB2-BD59-A6C34878D82A}">
                    <a16:rowId xmlns:a16="http://schemas.microsoft.com/office/drawing/2014/main" val="2566175654"/>
                  </a:ext>
                </a:extLst>
              </a:tr>
              <a:tr h="370840">
                <a:tc>
                  <a:txBody>
                    <a:bodyPr/>
                    <a:lstStyle/>
                    <a:p>
                      <a:r>
                        <a:rPr lang="es-MX" dirty="0"/>
                        <a:t>Gerente de implementación</a:t>
                      </a:r>
                    </a:p>
                  </a:txBody>
                  <a:tcPr/>
                </a:tc>
                <a:tc>
                  <a:txBody>
                    <a:bodyPr/>
                    <a:lstStyle/>
                    <a:p>
                      <a:r>
                        <a:rPr lang="es-MX" dirty="0"/>
                        <a:t>HBCR</a:t>
                      </a:r>
                    </a:p>
                  </a:txBody>
                  <a:tcPr/>
                </a:tc>
                <a:tc>
                  <a:txBody>
                    <a:bodyPr/>
                    <a:lstStyle/>
                    <a:p>
                      <a:endParaRPr lang="es-MX" dirty="0"/>
                    </a:p>
                  </a:txBody>
                  <a:tcPr/>
                </a:tc>
                <a:extLst>
                  <a:ext uri="{0D108BD9-81ED-4DB2-BD59-A6C34878D82A}">
                    <a16:rowId xmlns:a16="http://schemas.microsoft.com/office/drawing/2014/main" val="4273637119"/>
                  </a:ext>
                </a:extLst>
              </a:tr>
              <a:tr h="370840">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Gerente de Calidad</a:t>
                      </a:r>
                      <a:endParaRPr lang="es-MX" b="0" dirty="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tx1"/>
                          </a:solidFill>
                          <a:effectLst/>
                          <a:latin typeface="Calibri" panose="020F0502020204030204" pitchFamily="34" charset="0"/>
                        </a:rPr>
                        <a:t>ACC</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Revisión de requerimientos </a:t>
                      </a:r>
                      <a:endParaRPr lang="es-MX" b="0" dirty="0">
                        <a:solidFill>
                          <a:schemeClr val="tx1"/>
                        </a:solidFill>
                        <a:effectLst/>
                      </a:endParaRPr>
                    </a:p>
                  </a:txBody>
                  <a:tcPr marL="95250" marR="95250" marT="47625" marB="47625"/>
                </a:tc>
                <a:extLst>
                  <a:ext uri="{0D108BD9-81ED-4DB2-BD59-A6C34878D82A}">
                    <a16:rowId xmlns:a16="http://schemas.microsoft.com/office/drawing/2014/main" val="2208864019"/>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Gerente de pruebas</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ACC</a:t>
                      </a:r>
                      <a:endParaRPr lang="es-MX">
                        <a:effectLst/>
                      </a:endParaRPr>
                    </a:p>
                  </a:txBody>
                  <a:tcPr marL="95250" marR="95250" marT="47625" marB="47625"/>
                </a:tc>
                <a:tc>
                  <a:txBody>
                    <a:bodyPr/>
                    <a:lstStyle/>
                    <a:p>
                      <a:pPr rtl="0" fontAlgn="t">
                        <a:spcBef>
                          <a:spcPts val="0"/>
                        </a:spcBef>
                        <a:spcAft>
                          <a:spcPts val="0"/>
                        </a:spcAft>
                      </a:pPr>
                      <a:r>
                        <a:rPr lang="es-MX" sz="1800" b="0" i="0" u="none" strike="noStrike" dirty="0">
                          <a:solidFill>
                            <a:srgbClr val="000000"/>
                          </a:solidFill>
                          <a:effectLst/>
                          <a:latin typeface="Calibri" panose="020F0502020204030204" pitchFamily="34" charset="0"/>
                        </a:rPr>
                        <a:t>Revisión de diseño</a:t>
                      </a:r>
                      <a:endParaRPr lang="es-MX" dirty="0">
                        <a:effectLst/>
                      </a:endParaRPr>
                    </a:p>
                  </a:txBody>
                  <a:tcPr marL="95250" marR="95250" marT="47625" marB="47625"/>
                </a:tc>
                <a:extLst>
                  <a:ext uri="{0D108BD9-81ED-4DB2-BD59-A6C34878D82A}">
                    <a16:rowId xmlns:a16="http://schemas.microsoft.com/office/drawing/2014/main" val="3880591280"/>
                  </a:ext>
                </a:extLst>
              </a:tr>
            </a:tbl>
          </a:graphicData>
        </a:graphic>
      </p:graphicFrame>
    </p:spTree>
    <p:extLst>
      <p:ext uri="{BB962C8B-B14F-4D97-AF65-F5344CB8AC3E}">
        <p14:creationId xmlns:p14="http://schemas.microsoft.com/office/powerpoint/2010/main" val="373470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Panorama de proyecto</a:t>
            </a:r>
          </a:p>
        </p:txBody>
      </p:sp>
      <p:sp>
        <p:nvSpPr>
          <p:cNvPr id="3" name="Marcador de contenido 2"/>
          <p:cNvSpPr>
            <a:spLocks noGrp="1"/>
          </p:cNvSpPr>
          <p:nvPr>
            <p:ph idx="1"/>
          </p:nvPr>
        </p:nvSpPr>
        <p:spPr/>
        <p:txBody>
          <a:bodyPr/>
          <a:lstStyle/>
          <a:p>
            <a:r>
              <a:rPr lang="es-MX" dirty="0"/>
              <a:t>El proyecto Gestión de Titulación Integral tiene como fin apoyar al Departamento Académico en la gestión del proceso de titulación, mediante un sistema web que sea capaz de administrar la documentación en todas las fases del proceso, facilitando y delimitando las actividades de los roles involucrados.</a:t>
            </a:r>
          </a:p>
          <a:p>
            <a:endParaRPr lang="es-MX" dirty="0"/>
          </a:p>
        </p:txBody>
      </p:sp>
    </p:spTree>
    <p:extLst>
      <p:ext uri="{BB962C8B-B14F-4D97-AF65-F5344CB8AC3E}">
        <p14:creationId xmlns:p14="http://schemas.microsoft.com/office/powerpoint/2010/main" val="147821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Seguimiento de plan</a:t>
            </a:r>
          </a:p>
        </p:txBody>
      </p:sp>
      <p:graphicFrame>
        <p:nvGraphicFramePr>
          <p:cNvPr id="12" name="Marcador de contenido 11"/>
          <p:cNvGraphicFramePr>
            <a:graphicFrameLocks noGrp="1"/>
          </p:cNvGraphicFramePr>
          <p:nvPr>
            <p:ph idx="1"/>
            <p:extLst>
              <p:ext uri="{D42A27DB-BD31-4B8C-83A1-F6EECF244321}">
                <p14:modId xmlns:p14="http://schemas.microsoft.com/office/powerpoint/2010/main" val="2412044079"/>
              </p:ext>
            </p:extLst>
          </p:nvPr>
        </p:nvGraphicFramePr>
        <p:xfrm>
          <a:off x="914400" y="2095500"/>
          <a:ext cx="10353678" cy="4399280"/>
        </p:xfrm>
        <a:graphic>
          <a:graphicData uri="http://schemas.openxmlformats.org/drawingml/2006/table">
            <a:tbl>
              <a:tblPr firstRow="1" bandRow="1">
                <a:tableStyleId>{073A0DAA-6AF3-43AB-8588-CEC1D06C72B9}</a:tableStyleId>
              </a:tblPr>
              <a:tblGrid>
                <a:gridCol w="1725613">
                  <a:extLst>
                    <a:ext uri="{9D8B030D-6E8A-4147-A177-3AD203B41FA5}">
                      <a16:colId xmlns:a16="http://schemas.microsoft.com/office/drawing/2014/main" val="532687842"/>
                    </a:ext>
                  </a:extLst>
                </a:gridCol>
                <a:gridCol w="1725613">
                  <a:extLst>
                    <a:ext uri="{9D8B030D-6E8A-4147-A177-3AD203B41FA5}">
                      <a16:colId xmlns:a16="http://schemas.microsoft.com/office/drawing/2014/main" val="1773548701"/>
                    </a:ext>
                  </a:extLst>
                </a:gridCol>
                <a:gridCol w="1725613">
                  <a:extLst>
                    <a:ext uri="{9D8B030D-6E8A-4147-A177-3AD203B41FA5}">
                      <a16:colId xmlns:a16="http://schemas.microsoft.com/office/drawing/2014/main" val="1546244177"/>
                    </a:ext>
                  </a:extLst>
                </a:gridCol>
                <a:gridCol w="1725613">
                  <a:extLst>
                    <a:ext uri="{9D8B030D-6E8A-4147-A177-3AD203B41FA5}">
                      <a16:colId xmlns:a16="http://schemas.microsoft.com/office/drawing/2014/main" val="622722332"/>
                    </a:ext>
                  </a:extLst>
                </a:gridCol>
                <a:gridCol w="1725613">
                  <a:extLst>
                    <a:ext uri="{9D8B030D-6E8A-4147-A177-3AD203B41FA5}">
                      <a16:colId xmlns:a16="http://schemas.microsoft.com/office/drawing/2014/main" val="3606229954"/>
                    </a:ext>
                  </a:extLst>
                </a:gridCol>
                <a:gridCol w="1725613">
                  <a:extLst>
                    <a:ext uri="{9D8B030D-6E8A-4147-A177-3AD203B41FA5}">
                      <a16:colId xmlns:a16="http://schemas.microsoft.com/office/drawing/2014/main" val="2786152766"/>
                    </a:ext>
                  </a:extLst>
                </a:gridCol>
              </a:tblGrid>
              <a:tr h="370840">
                <a:tc>
                  <a:txBody>
                    <a:bodyPr/>
                    <a:lstStyle/>
                    <a:p>
                      <a:r>
                        <a:rPr lang="es-MX" dirty="0"/>
                        <a:t>Tarea</a:t>
                      </a:r>
                    </a:p>
                  </a:txBody>
                  <a:tcPr marL="90032" marR="90032"/>
                </a:tc>
                <a:tc>
                  <a:txBody>
                    <a:bodyPr/>
                    <a:lstStyle/>
                    <a:p>
                      <a:r>
                        <a:rPr lang="es-MX" dirty="0"/>
                        <a:t>Tiempo planeado</a:t>
                      </a:r>
                    </a:p>
                  </a:txBody>
                  <a:tcPr marL="90032" marR="90032"/>
                </a:tc>
                <a:tc>
                  <a:txBody>
                    <a:bodyPr/>
                    <a:lstStyle/>
                    <a:p>
                      <a:r>
                        <a:rPr lang="es-MX" dirty="0"/>
                        <a:t>Tiempo real</a:t>
                      </a:r>
                    </a:p>
                  </a:txBody>
                  <a:tcPr marL="90032" marR="90032"/>
                </a:tc>
                <a:tc>
                  <a:txBody>
                    <a:bodyPr/>
                    <a:lstStyle/>
                    <a:p>
                      <a:r>
                        <a:rPr lang="es-MX" dirty="0"/>
                        <a:t>Fech</a:t>
                      </a:r>
                      <a:r>
                        <a:rPr lang="es-MX" baseline="0" dirty="0"/>
                        <a:t>a planeada</a:t>
                      </a:r>
                      <a:endParaRPr lang="es-MX" dirty="0"/>
                    </a:p>
                  </a:txBody>
                  <a:tcPr marL="90032" marR="90032"/>
                </a:tc>
                <a:tc>
                  <a:txBody>
                    <a:bodyPr/>
                    <a:lstStyle/>
                    <a:p>
                      <a:r>
                        <a:rPr lang="es-MX" dirty="0"/>
                        <a:t>Fecha real</a:t>
                      </a:r>
                    </a:p>
                  </a:txBody>
                  <a:tcPr marL="90032" marR="90032"/>
                </a:tc>
                <a:tc>
                  <a:txBody>
                    <a:bodyPr/>
                    <a:lstStyle/>
                    <a:p>
                      <a:r>
                        <a:rPr lang="es-MX" dirty="0"/>
                        <a:t>Responsables</a:t>
                      </a:r>
                    </a:p>
                  </a:txBody>
                  <a:tcPr marL="90032" marR="90032"/>
                </a:tc>
                <a:extLst>
                  <a:ext uri="{0D108BD9-81ED-4DB2-BD59-A6C34878D82A}">
                    <a16:rowId xmlns:a16="http://schemas.microsoft.com/office/drawing/2014/main" val="521046182"/>
                  </a:ext>
                </a:extLst>
              </a:tr>
              <a:tr h="370840">
                <a:tc>
                  <a:txBody>
                    <a:bodyPr/>
                    <a:lstStyle/>
                    <a:p>
                      <a:r>
                        <a:rPr lang="en-US" dirty="0"/>
                        <a:t>Login</a:t>
                      </a:r>
                      <a:endParaRPr lang="es-MX" dirty="0"/>
                    </a:p>
                  </a:txBody>
                  <a:tcPr marL="90032" marR="90032"/>
                </a:tc>
                <a:tc>
                  <a:txBody>
                    <a:bodyPr/>
                    <a:lstStyle/>
                    <a:p>
                      <a:r>
                        <a:rPr lang="en-US" dirty="0"/>
                        <a:t>19</a:t>
                      </a:r>
                      <a:r>
                        <a:rPr lang="es-MX" dirty="0"/>
                        <a:t>:</a:t>
                      </a:r>
                      <a:r>
                        <a:rPr lang="en-US" dirty="0"/>
                        <a:t>30</a:t>
                      </a:r>
                      <a:endParaRPr lang="es-MX" dirty="0"/>
                    </a:p>
                  </a:txBody>
                  <a:tcPr marL="90032" marR="90032"/>
                </a:tc>
                <a:tc>
                  <a:txBody>
                    <a:bodyPr/>
                    <a:lstStyle/>
                    <a:p>
                      <a:r>
                        <a:rPr lang="es-MX" dirty="0"/>
                        <a:t>19:17</a:t>
                      </a:r>
                    </a:p>
                  </a:txBody>
                  <a:tcPr marL="90032" marR="90032"/>
                </a:tc>
                <a:tc>
                  <a:txBody>
                    <a:bodyPr/>
                    <a:lstStyle/>
                    <a:p>
                      <a:r>
                        <a:rPr lang="es-MX" dirty="0"/>
                        <a:t>28/12/19</a:t>
                      </a:r>
                    </a:p>
                  </a:txBody>
                  <a:tcPr marL="90032" marR="90032"/>
                </a:tc>
                <a:tc>
                  <a:txBody>
                    <a:bodyPr/>
                    <a:lstStyle/>
                    <a:p>
                      <a:r>
                        <a:rPr lang="es-MX" dirty="0"/>
                        <a:t>09/12/19</a:t>
                      </a:r>
                    </a:p>
                  </a:txBody>
                  <a:tcPr marL="90032" marR="90032"/>
                </a:tc>
                <a:tc>
                  <a:txBody>
                    <a:bodyPr/>
                    <a:lstStyle/>
                    <a:p>
                      <a:r>
                        <a:rPr lang="es-MX" dirty="0"/>
                        <a:t>ATH, LGAR</a:t>
                      </a:r>
                    </a:p>
                  </a:txBody>
                  <a:tcPr marL="90032" marR="90032"/>
                </a:tc>
                <a:extLst>
                  <a:ext uri="{0D108BD9-81ED-4DB2-BD59-A6C34878D82A}">
                    <a16:rowId xmlns:a16="http://schemas.microsoft.com/office/drawing/2014/main" val="3179055833"/>
                  </a:ext>
                </a:extLst>
              </a:tr>
              <a:tr h="370840">
                <a:tc>
                  <a:txBody>
                    <a:bodyPr/>
                    <a:lstStyle/>
                    <a:p>
                      <a:r>
                        <a:rPr lang="es-MX" dirty="0"/>
                        <a:t>Revisión de Lanzamiento</a:t>
                      </a:r>
                    </a:p>
                  </a:txBody>
                  <a:tcPr marL="90032" marR="90032"/>
                </a:tc>
                <a:tc>
                  <a:txBody>
                    <a:bodyPr/>
                    <a:lstStyle/>
                    <a:p>
                      <a:r>
                        <a:rPr lang="en-US" dirty="0"/>
                        <a:t>N/A</a:t>
                      </a:r>
                      <a:endParaRPr lang="es-MX" dirty="0"/>
                    </a:p>
                  </a:txBody>
                  <a:tcPr marL="90032" marR="90032"/>
                </a:tc>
                <a:tc>
                  <a:txBody>
                    <a:bodyPr/>
                    <a:lstStyle/>
                    <a:p>
                      <a:r>
                        <a:rPr lang="en-US" dirty="0"/>
                        <a:t>1</a:t>
                      </a:r>
                      <a:r>
                        <a:rPr lang="es-MX" dirty="0"/>
                        <a:t>:</a:t>
                      </a:r>
                      <a:r>
                        <a:rPr lang="en-US" dirty="0"/>
                        <a:t>04</a:t>
                      </a:r>
                      <a:endParaRPr lang="es-MX" dirty="0"/>
                    </a:p>
                  </a:txBody>
                  <a:tcPr marL="90032" marR="90032"/>
                </a:tc>
                <a:tc>
                  <a:txBody>
                    <a:bodyPr/>
                    <a:lstStyle/>
                    <a:p>
                      <a:endParaRPr lang="es-MX" dirty="0"/>
                    </a:p>
                  </a:txBody>
                  <a:tcPr marL="90032" marR="90032"/>
                </a:tc>
                <a:tc>
                  <a:txBody>
                    <a:bodyPr/>
                    <a:lstStyle/>
                    <a:p>
                      <a:r>
                        <a:rPr lang="es-MX" dirty="0"/>
                        <a:t>11/11/19</a:t>
                      </a:r>
                    </a:p>
                  </a:txBody>
                  <a:tcPr marL="90032" marR="90032"/>
                </a:tc>
                <a:tc>
                  <a:txBody>
                    <a:bodyPr/>
                    <a:lstStyle/>
                    <a:p>
                      <a:r>
                        <a:rPr lang="es-MX" dirty="0"/>
                        <a:t>ATH</a:t>
                      </a:r>
                    </a:p>
                  </a:txBody>
                  <a:tcPr marL="90032" marR="90032"/>
                </a:tc>
                <a:extLst>
                  <a:ext uri="{0D108BD9-81ED-4DB2-BD59-A6C34878D82A}">
                    <a16:rowId xmlns:a16="http://schemas.microsoft.com/office/drawing/2014/main" val="1182791131"/>
                  </a:ext>
                </a:extLst>
              </a:tr>
              <a:tr h="370840">
                <a:tc gridSpan="6">
                  <a:txBody>
                    <a:bodyPr/>
                    <a:lstStyle/>
                    <a:p>
                      <a:r>
                        <a:rPr lang="es-MX" dirty="0"/>
                        <a:t>Requerimiento de negocio</a:t>
                      </a:r>
                    </a:p>
                  </a:txBody>
                  <a:tcPr marL="90032" marR="90032"/>
                </a:tc>
                <a:tc hMerge="1">
                  <a:txBody>
                    <a:bodyPr/>
                    <a:lstStyle/>
                    <a:p>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extLst>
                  <a:ext uri="{0D108BD9-81ED-4DB2-BD59-A6C34878D82A}">
                    <a16:rowId xmlns:a16="http://schemas.microsoft.com/office/drawing/2014/main" val="2487147960"/>
                  </a:ext>
                </a:extLst>
              </a:tr>
              <a:tr h="370840">
                <a:tc>
                  <a:txBody>
                    <a:bodyPr/>
                    <a:lstStyle/>
                    <a:p>
                      <a:r>
                        <a:rPr lang="es-MX" dirty="0"/>
                        <a:t>Generar Requerimiento de negocio</a:t>
                      </a:r>
                    </a:p>
                  </a:txBody>
                  <a:tcPr marL="90032" marR="90032"/>
                </a:tc>
                <a:tc>
                  <a:txBody>
                    <a:bodyPr/>
                    <a:lstStyle/>
                    <a:p>
                      <a:r>
                        <a:rPr lang="es-MX" dirty="0"/>
                        <a:t>1:30</a:t>
                      </a:r>
                    </a:p>
                  </a:txBody>
                  <a:tcPr marL="90032" marR="90032"/>
                </a:tc>
                <a:tc>
                  <a:txBody>
                    <a:bodyPr/>
                    <a:lstStyle/>
                    <a:p>
                      <a:r>
                        <a:rPr lang="es-MX" dirty="0"/>
                        <a:t>1:02</a:t>
                      </a:r>
                    </a:p>
                  </a:txBody>
                  <a:tcPr marL="90032" marR="90032"/>
                </a:tc>
                <a:tc>
                  <a:txBody>
                    <a:bodyPr/>
                    <a:lstStyle/>
                    <a:p>
                      <a:r>
                        <a:rPr lang="es-MX" dirty="0"/>
                        <a:t>9/11/19</a:t>
                      </a:r>
                    </a:p>
                  </a:txBody>
                  <a:tcPr marL="90032" marR="90032"/>
                </a:tc>
                <a:tc>
                  <a:txBody>
                    <a:bodyPr/>
                    <a:lstStyle/>
                    <a:p>
                      <a:r>
                        <a:rPr lang="es-MX" dirty="0"/>
                        <a:t>4/11/19</a:t>
                      </a:r>
                    </a:p>
                  </a:txBody>
                  <a:tcPr marL="90032" marR="90032"/>
                </a:tc>
                <a:tc>
                  <a:txBody>
                    <a:bodyPr/>
                    <a:lstStyle/>
                    <a:p>
                      <a:r>
                        <a:rPr lang="es-MX" dirty="0"/>
                        <a:t>JKMH</a:t>
                      </a:r>
                    </a:p>
                    <a:p>
                      <a:r>
                        <a:rPr lang="es-MX" dirty="0"/>
                        <a:t>ATH</a:t>
                      </a:r>
                    </a:p>
                  </a:txBody>
                  <a:tcPr marL="90032" marR="90032"/>
                </a:tc>
                <a:extLst>
                  <a:ext uri="{0D108BD9-81ED-4DB2-BD59-A6C34878D82A}">
                    <a16:rowId xmlns:a16="http://schemas.microsoft.com/office/drawing/2014/main" val="1111909430"/>
                  </a:ext>
                </a:extLst>
              </a:tr>
              <a:tr h="370840">
                <a:tc>
                  <a:txBody>
                    <a:bodyPr/>
                    <a:lstStyle/>
                    <a:p>
                      <a:r>
                        <a:rPr lang="es-MX" dirty="0"/>
                        <a:t>Revisión de requerimientos de negocio</a:t>
                      </a:r>
                    </a:p>
                  </a:txBody>
                  <a:tcPr marL="90032" marR="90032"/>
                </a:tc>
                <a:tc>
                  <a:txBody>
                    <a:bodyPr/>
                    <a:lstStyle/>
                    <a:p>
                      <a:r>
                        <a:rPr lang="es-MX" dirty="0"/>
                        <a:t>1:00</a:t>
                      </a:r>
                    </a:p>
                  </a:txBody>
                  <a:tcPr marL="90032" marR="90032"/>
                </a:tc>
                <a:tc>
                  <a:txBody>
                    <a:bodyPr/>
                    <a:lstStyle/>
                    <a:p>
                      <a:r>
                        <a:rPr lang="es-MX" dirty="0"/>
                        <a:t>00:16</a:t>
                      </a:r>
                    </a:p>
                  </a:txBody>
                  <a:tcPr marL="90032" marR="900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9/11/19</a:t>
                      </a:r>
                    </a:p>
                  </a:txBody>
                  <a:tcPr marL="90032" marR="900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6/11/19</a:t>
                      </a:r>
                    </a:p>
                  </a:txBody>
                  <a:tcPr marL="90032" marR="90032"/>
                </a:tc>
                <a:tc>
                  <a:txBody>
                    <a:bodyPr/>
                    <a:lstStyle/>
                    <a:p>
                      <a:r>
                        <a:rPr lang="es-MX" dirty="0"/>
                        <a:t>JKMH</a:t>
                      </a:r>
                    </a:p>
                    <a:p>
                      <a:r>
                        <a:rPr lang="es-MX" dirty="0"/>
                        <a:t>ATH</a:t>
                      </a:r>
                    </a:p>
                    <a:p>
                      <a:r>
                        <a:rPr lang="es-MX" dirty="0"/>
                        <a:t>HBCR</a:t>
                      </a:r>
                    </a:p>
                    <a:p>
                      <a:r>
                        <a:rPr lang="es-MX" dirty="0"/>
                        <a:t>LGAA</a:t>
                      </a:r>
                    </a:p>
                    <a:p>
                      <a:r>
                        <a:rPr lang="es-MX" dirty="0"/>
                        <a:t>ACC</a:t>
                      </a:r>
                    </a:p>
                  </a:txBody>
                  <a:tcPr marL="90032" marR="90032"/>
                </a:tc>
                <a:extLst>
                  <a:ext uri="{0D108BD9-81ED-4DB2-BD59-A6C34878D82A}">
                    <a16:rowId xmlns:a16="http://schemas.microsoft.com/office/drawing/2014/main" val="1185397183"/>
                  </a:ext>
                </a:extLst>
              </a:tr>
            </a:tbl>
          </a:graphicData>
        </a:graphic>
      </p:graphicFrame>
    </p:spTree>
    <p:extLst>
      <p:ext uri="{BB962C8B-B14F-4D97-AF65-F5344CB8AC3E}">
        <p14:creationId xmlns:p14="http://schemas.microsoft.com/office/powerpoint/2010/main" val="389780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DC5EAA29-3437-4B22-B88E-F2D6525A50FE}"/>
              </a:ext>
            </a:extLst>
          </p:cNvPr>
          <p:cNvGraphicFramePr>
            <a:graphicFrameLocks noGrp="1"/>
          </p:cNvGraphicFramePr>
          <p:nvPr>
            <p:extLst>
              <p:ext uri="{D42A27DB-BD31-4B8C-83A1-F6EECF244321}">
                <p14:modId xmlns:p14="http://schemas.microsoft.com/office/powerpoint/2010/main" val="981268634"/>
              </p:ext>
            </p:extLst>
          </p:nvPr>
        </p:nvGraphicFramePr>
        <p:xfrm>
          <a:off x="838200" y="169104"/>
          <a:ext cx="10515600" cy="5400040"/>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1408181439"/>
                    </a:ext>
                  </a:extLst>
                </a:gridCol>
                <a:gridCol w="1752600">
                  <a:extLst>
                    <a:ext uri="{9D8B030D-6E8A-4147-A177-3AD203B41FA5}">
                      <a16:colId xmlns:a16="http://schemas.microsoft.com/office/drawing/2014/main" val="3274782768"/>
                    </a:ext>
                  </a:extLst>
                </a:gridCol>
                <a:gridCol w="1752600">
                  <a:extLst>
                    <a:ext uri="{9D8B030D-6E8A-4147-A177-3AD203B41FA5}">
                      <a16:colId xmlns:a16="http://schemas.microsoft.com/office/drawing/2014/main" val="377278358"/>
                    </a:ext>
                  </a:extLst>
                </a:gridCol>
                <a:gridCol w="1752600">
                  <a:extLst>
                    <a:ext uri="{9D8B030D-6E8A-4147-A177-3AD203B41FA5}">
                      <a16:colId xmlns:a16="http://schemas.microsoft.com/office/drawing/2014/main" val="504102872"/>
                    </a:ext>
                  </a:extLst>
                </a:gridCol>
                <a:gridCol w="1752600">
                  <a:extLst>
                    <a:ext uri="{9D8B030D-6E8A-4147-A177-3AD203B41FA5}">
                      <a16:colId xmlns:a16="http://schemas.microsoft.com/office/drawing/2014/main" val="3409423736"/>
                    </a:ext>
                  </a:extLst>
                </a:gridCol>
                <a:gridCol w="1752600">
                  <a:extLst>
                    <a:ext uri="{9D8B030D-6E8A-4147-A177-3AD203B41FA5}">
                      <a16:colId xmlns:a16="http://schemas.microsoft.com/office/drawing/2014/main" val="3934469633"/>
                    </a:ext>
                  </a:extLst>
                </a:gridCol>
              </a:tblGrid>
              <a:tr h="370840">
                <a:tc gridSpan="6">
                  <a:txBody>
                    <a:bodyPr/>
                    <a:lstStyle/>
                    <a:p>
                      <a:r>
                        <a:rPr lang="es-MX" dirty="0"/>
                        <a:t>Gestión de cuentas</a:t>
                      </a:r>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extLst>
                  <a:ext uri="{0D108BD9-81ED-4DB2-BD59-A6C34878D82A}">
                    <a16:rowId xmlns:a16="http://schemas.microsoft.com/office/drawing/2014/main" val="1513691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Requerimiento de Usuario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5:00</a:t>
                      </a:r>
                    </a:p>
                  </a:txBody>
                  <a:tcPr/>
                </a:tc>
                <a:tc>
                  <a:txBody>
                    <a:bodyPr/>
                    <a:lstStyle/>
                    <a:p>
                      <a:r>
                        <a:rPr lang="es-MX" dirty="0"/>
                        <a:t>5:13</a:t>
                      </a:r>
                    </a:p>
                  </a:txBody>
                  <a:tcPr/>
                </a:tc>
                <a:tc>
                  <a:txBody>
                    <a:bodyPr/>
                    <a:lstStyle/>
                    <a:p>
                      <a:r>
                        <a:rPr lang="es-MX" dirty="0"/>
                        <a:t>16/11/19</a:t>
                      </a:r>
                    </a:p>
                  </a:txBody>
                  <a:tcPr/>
                </a:tc>
                <a:tc>
                  <a:txBody>
                    <a:bodyPr/>
                    <a:lstStyle/>
                    <a:p>
                      <a:r>
                        <a:rPr lang="es-MX" dirty="0"/>
                        <a:t>13/11/19</a:t>
                      </a:r>
                    </a:p>
                  </a:txBody>
                  <a:tcPr/>
                </a:tc>
                <a:tc>
                  <a:txBody>
                    <a:bodyPr/>
                    <a:lstStyle/>
                    <a:p>
                      <a:r>
                        <a:rPr lang="es-MX" dirty="0"/>
                        <a:t>JKMH</a:t>
                      </a:r>
                    </a:p>
                    <a:p>
                      <a:r>
                        <a:rPr lang="es-MX" dirty="0"/>
                        <a:t>HBCR</a:t>
                      </a:r>
                    </a:p>
                  </a:txBody>
                  <a:tcPr/>
                </a:tc>
                <a:extLst>
                  <a:ext uri="{0D108BD9-81ED-4DB2-BD59-A6C34878D82A}">
                    <a16:rowId xmlns:a16="http://schemas.microsoft.com/office/drawing/2014/main" val="2339716015"/>
                  </a:ext>
                </a:extLst>
              </a:tr>
              <a:tr h="370840">
                <a:tc>
                  <a:txBody>
                    <a:bodyPr/>
                    <a:lstStyle/>
                    <a:p>
                      <a:r>
                        <a:rPr lang="es-MX" dirty="0"/>
                        <a:t>Requerimientos funcionales, no funcionales</a:t>
                      </a:r>
                    </a:p>
                  </a:txBody>
                  <a:tcPr/>
                </a:tc>
                <a:tc>
                  <a:txBody>
                    <a:bodyPr/>
                    <a:lstStyle/>
                    <a:p>
                      <a:r>
                        <a:rPr lang="es-MX" dirty="0"/>
                        <a:t>5:00</a:t>
                      </a:r>
                    </a:p>
                  </a:txBody>
                  <a:tcPr/>
                </a:tc>
                <a:tc>
                  <a:txBody>
                    <a:bodyPr/>
                    <a:lstStyle/>
                    <a:p>
                      <a:r>
                        <a:rPr lang="es-MX" dirty="0"/>
                        <a:t>7:39</a:t>
                      </a:r>
                    </a:p>
                  </a:txBody>
                  <a:tcPr/>
                </a:tc>
                <a:tc>
                  <a:txBody>
                    <a:bodyPr/>
                    <a:lstStyle/>
                    <a:p>
                      <a:r>
                        <a:rPr lang="es-MX" dirty="0"/>
                        <a:t>23/11/19</a:t>
                      </a:r>
                    </a:p>
                  </a:txBody>
                  <a:tcPr/>
                </a:tc>
                <a:tc>
                  <a:txBody>
                    <a:bodyPr/>
                    <a:lstStyle/>
                    <a:p>
                      <a:r>
                        <a:rPr lang="es-MX" dirty="0"/>
                        <a:t>19/11/19</a:t>
                      </a:r>
                    </a:p>
                  </a:txBody>
                  <a:tcPr/>
                </a:tc>
                <a:tc>
                  <a:txBody>
                    <a:bodyPr/>
                    <a:lstStyle/>
                    <a:p>
                      <a:r>
                        <a:rPr lang="es-MX" dirty="0"/>
                        <a:t>JKMH</a:t>
                      </a:r>
                    </a:p>
                    <a:p>
                      <a:r>
                        <a:rPr lang="es-MX" dirty="0"/>
                        <a:t>HBCR</a:t>
                      </a:r>
                    </a:p>
                  </a:txBody>
                  <a:tcPr/>
                </a:tc>
                <a:extLst>
                  <a:ext uri="{0D108BD9-81ED-4DB2-BD59-A6C34878D82A}">
                    <a16:rowId xmlns:a16="http://schemas.microsoft.com/office/drawing/2014/main" val="3978884736"/>
                  </a:ext>
                </a:extLst>
              </a:tr>
              <a:tr h="370840">
                <a:tc>
                  <a:txBody>
                    <a:bodyPr/>
                    <a:lstStyle/>
                    <a:p>
                      <a:r>
                        <a:rPr lang="es-MX" dirty="0"/>
                        <a:t>Revisión de requerimientos</a:t>
                      </a:r>
                    </a:p>
                  </a:txBody>
                  <a:tcPr/>
                </a:tc>
                <a:tc>
                  <a:txBody>
                    <a:bodyPr/>
                    <a:lstStyle/>
                    <a:p>
                      <a:r>
                        <a:rPr lang="es-MX" dirty="0"/>
                        <a:t>2:30</a:t>
                      </a:r>
                    </a:p>
                  </a:txBody>
                  <a:tcPr/>
                </a:tc>
                <a:tc>
                  <a:txBody>
                    <a:bodyPr/>
                    <a:lstStyle/>
                    <a:p>
                      <a:r>
                        <a:rPr lang="es-MX" dirty="0"/>
                        <a:t>0:08</a:t>
                      </a:r>
                    </a:p>
                  </a:txBody>
                  <a:tcPr/>
                </a:tc>
                <a:tc>
                  <a:txBody>
                    <a:bodyPr/>
                    <a:lstStyle/>
                    <a:p>
                      <a:r>
                        <a:rPr lang="es-MX" dirty="0"/>
                        <a:t>23/11/19</a:t>
                      </a:r>
                    </a:p>
                  </a:txBody>
                  <a:tcPr/>
                </a:tc>
                <a:tc>
                  <a:txBody>
                    <a:bodyPr/>
                    <a:lstStyle/>
                    <a:p>
                      <a:r>
                        <a:rPr lang="es-MX" dirty="0"/>
                        <a:t>19/11/19</a:t>
                      </a:r>
                    </a:p>
                  </a:txBody>
                  <a:tcPr/>
                </a:tc>
                <a:tc>
                  <a:txBody>
                    <a:bodyPr/>
                    <a:lstStyle/>
                    <a:p>
                      <a:r>
                        <a:rPr lang="es-MX" dirty="0"/>
                        <a:t>JKMH</a:t>
                      </a:r>
                    </a:p>
                    <a:p>
                      <a:r>
                        <a:rPr lang="es-MX" dirty="0"/>
                        <a:t>HBCR</a:t>
                      </a:r>
                    </a:p>
                  </a:txBody>
                  <a:tcPr/>
                </a:tc>
                <a:extLst>
                  <a:ext uri="{0D108BD9-81ED-4DB2-BD59-A6C34878D82A}">
                    <a16:rowId xmlns:a16="http://schemas.microsoft.com/office/drawing/2014/main" val="3208969515"/>
                  </a:ext>
                </a:extLst>
              </a:tr>
              <a:tr h="370840">
                <a:tc>
                  <a:txBody>
                    <a:bodyPr/>
                    <a:lstStyle/>
                    <a:p>
                      <a:r>
                        <a:rPr lang="es-MX" dirty="0"/>
                        <a:t>Diseño</a:t>
                      </a:r>
                    </a:p>
                  </a:txBody>
                  <a:tcPr/>
                </a:tc>
                <a:tc>
                  <a:txBody>
                    <a:bodyPr/>
                    <a:lstStyle/>
                    <a:p>
                      <a:r>
                        <a:rPr lang="es-MX" dirty="0"/>
                        <a:t>8:00</a:t>
                      </a:r>
                    </a:p>
                  </a:txBody>
                  <a:tcPr/>
                </a:tc>
                <a:tc>
                  <a:txBody>
                    <a:bodyPr/>
                    <a:lstStyle/>
                    <a:p>
                      <a:r>
                        <a:rPr lang="es-MX" dirty="0"/>
                        <a:t>4:08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7/12/19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26/11/19</a:t>
                      </a:r>
                    </a:p>
                  </a:txBody>
                  <a:tcPr/>
                </a:tc>
                <a:tc>
                  <a:txBody>
                    <a:bodyPr/>
                    <a:lstStyle/>
                    <a:p>
                      <a:r>
                        <a:rPr lang="es-MX" dirty="0"/>
                        <a:t>JKMH</a:t>
                      </a:r>
                    </a:p>
                    <a:p>
                      <a:r>
                        <a:rPr lang="es-MX" dirty="0"/>
                        <a:t>HBCR</a:t>
                      </a:r>
                    </a:p>
                  </a:txBody>
                  <a:tcPr/>
                </a:tc>
                <a:extLst>
                  <a:ext uri="{0D108BD9-81ED-4DB2-BD59-A6C34878D82A}">
                    <a16:rowId xmlns:a16="http://schemas.microsoft.com/office/drawing/2014/main" val="243167643"/>
                  </a:ext>
                </a:extLst>
              </a:tr>
              <a:tr h="370840">
                <a:tc>
                  <a:txBody>
                    <a:bodyPr/>
                    <a:lstStyle/>
                    <a:p>
                      <a:r>
                        <a:rPr lang="es-MX" dirty="0"/>
                        <a:t>Revisión de diseño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3:00</a:t>
                      </a:r>
                    </a:p>
                  </a:txBody>
                  <a:tcPr/>
                </a:tc>
                <a:tc>
                  <a:txBody>
                    <a:bodyPr/>
                    <a:lstStyle/>
                    <a:p>
                      <a:r>
                        <a:rPr lang="es-MX" dirty="0"/>
                        <a:t>0:23</a:t>
                      </a:r>
                    </a:p>
                  </a:txBody>
                  <a:tcPr/>
                </a:tc>
                <a:tc>
                  <a:txBody>
                    <a:bodyPr/>
                    <a:lstStyle/>
                    <a:p>
                      <a:r>
                        <a:rPr lang="es-MX" dirty="0"/>
                        <a:t>14/12/19</a:t>
                      </a:r>
                    </a:p>
                  </a:txBody>
                  <a:tcPr/>
                </a:tc>
                <a:tc>
                  <a:txBody>
                    <a:bodyPr/>
                    <a:lstStyle/>
                    <a:p>
                      <a:r>
                        <a:rPr lang="es-MX" dirty="0"/>
                        <a:t>2/12/19</a:t>
                      </a:r>
                    </a:p>
                  </a:txBody>
                  <a:tcPr/>
                </a:tc>
                <a:tc>
                  <a:txBody>
                    <a:bodyPr/>
                    <a:lstStyle/>
                    <a:p>
                      <a:r>
                        <a:rPr lang="es-MX" dirty="0"/>
                        <a:t>JKMH</a:t>
                      </a:r>
                    </a:p>
                    <a:p>
                      <a:r>
                        <a:rPr lang="es-MX" dirty="0"/>
                        <a:t>HBCR</a:t>
                      </a:r>
                    </a:p>
                  </a:txBody>
                  <a:tcPr/>
                </a:tc>
                <a:extLst>
                  <a:ext uri="{0D108BD9-81ED-4DB2-BD59-A6C34878D82A}">
                    <a16:rowId xmlns:a16="http://schemas.microsoft.com/office/drawing/2014/main" val="2837793010"/>
                  </a:ext>
                </a:extLst>
              </a:tr>
              <a:tr h="370840">
                <a:tc>
                  <a:txBody>
                    <a:bodyPr/>
                    <a:lstStyle/>
                    <a:p>
                      <a:r>
                        <a:rPr lang="es-MX" dirty="0"/>
                        <a:t>Implementación</a:t>
                      </a:r>
                    </a:p>
                  </a:txBody>
                  <a:tcPr/>
                </a:tc>
                <a:tc>
                  <a:txBody>
                    <a:bodyPr/>
                    <a:lstStyle/>
                    <a:p>
                      <a:r>
                        <a:rPr lang="es-MX" dirty="0"/>
                        <a:t>12:00</a:t>
                      </a:r>
                    </a:p>
                  </a:txBody>
                  <a:tcPr/>
                </a:tc>
                <a:tc>
                  <a:txBody>
                    <a:bodyPr/>
                    <a:lstStyle/>
                    <a:p>
                      <a:r>
                        <a:rPr lang="es-MX" dirty="0"/>
                        <a:t>0:32</a:t>
                      </a:r>
                    </a:p>
                  </a:txBody>
                  <a:tcPr/>
                </a:tc>
                <a:tc>
                  <a:txBody>
                    <a:bodyPr/>
                    <a:lstStyle/>
                    <a:p>
                      <a:r>
                        <a:rPr lang="es-MX" dirty="0"/>
                        <a:t>4/01/20</a:t>
                      </a:r>
                    </a:p>
                  </a:txBody>
                  <a:tcPr/>
                </a:tc>
                <a:tc>
                  <a:txBody>
                    <a:bodyPr/>
                    <a:lstStyle/>
                    <a:p>
                      <a:r>
                        <a:rPr lang="es-MX" dirty="0"/>
                        <a:t>7/12/19</a:t>
                      </a:r>
                    </a:p>
                  </a:txBody>
                  <a:tcPr/>
                </a:tc>
                <a:tc>
                  <a:txBody>
                    <a:bodyPr/>
                    <a:lstStyle/>
                    <a:p>
                      <a:r>
                        <a:rPr lang="es-MX" dirty="0"/>
                        <a:t>JKMH</a:t>
                      </a:r>
                    </a:p>
                    <a:p>
                      <a:r>
                        <a:rPr lang="es-MX" dirty="0"/>
                        <a:t>HBCR</a:t>
                      </a:r>
                    </a:p>
                  </a:txBody>
                  <a:tcPr/>
                </a:tc>
                <a:extLst>
                  <a:ext uri="{0D108BD9-81ED-4DB2-BD59-A6C34878D82A}">
                    <a16:rowId xmlns:a16="http://schemas.microsoft.com/office/drawing/2014/main" val="4091223428"/>
                  </a:ext>
                </a:extLst>
              </a:tr>
              <a:tr h="370840">
                <a:tc>
                  <a:txBody>
                    <a:bodyPr/>
                    <a:lstStyle/>
                    <a:p>
                      <a:r>
                        <a:rPr lang="es-MX" dirty="0"/>
                        <a:t>Pruebas</a:t>
                      </a:r>
                    </a:p>
                  </a:txBody>
                  <a:tcPr/>
                </a:tc>
                <a:tc>
                  <a:txBody>
                    <a:bodyPr/>
                    <a:lstStyle/>
                    <a:p>
                      <a:r>
                        <a:rPr lang="es-MX" dirty="0"/>
                        <a:t>7:30</a:t>
                      </a:r>
                    </a:p>
                  </a:txBody>
                  <a:tcPr/>
                </a:tc>
                <a:tc>
                  <a:txBody>
                    <a:bodyPr/>
                    <a:lstStyle/>
                    <a:p>
                      <a:r>
                        <a:rPr lang="es-MX" dirty="0"/>
                        <a:t>0:23</a:t>
                      </a:r>
                    </a:p>
                  </a:txBody>
                  <a:tcPr/>
                </a:tc>
                <a:tc>
                  <a:txBody>
                    <a:bodyPr/>
                    <a:lstStyle/>
                    <a:p>
                      <a:r>
                        <a:rPr lang="es-MX" dirty="0"/>
                        <a:t>11/01/20</a:t>
                      </a:r>
                    </a:p>
                  </a:txBody>
                  <a:tcPr/>
                </a:tc>
                <a:tc>
                  <a:txBody>
                    <a:bodyPr/>
                    <a:lstStyle/>
                    <a:p>
                      <a:r>
                        <a:rPr lang="es-MX" dirty="0"/>
                        <a:t>9/12/19</a:t>
                      </a:r>
                    </a:p>
                  </a:txBody>
                  <a:tcPr/>
                </a:tc>
                <a:tc>
                  <a:txBody>
                    <a:bodyPr/>
                    <a:lstStyle/>
                    <a:p>
                      <a:r>
                        <a:rPr lang="es-MX" dirty="0"/>
                        <a:t>JKMH</a:t>
                      </a:r>
                    </a:p>
                    <a:p>
                      <a:r>
                        <a:rPr lang="es-MX" dirty="0"/>
                        <a:t>HBCR</a:t>
                      </a:r>
                    </a:p>
                  </a:txBody>
                  <a:tcPr/>
                </a:tc>
                <a:extLst>
                  <a:ext uri="{0D108BD9-81ED-4DB2-BD59-A6C34878D82A}">
                    <a16:rowId xmlns:a16="http://schemas.microsoft.com/office/drawing/2014/main" val="459405788"/>
                  </a:ext>
                </a:extLst>
              </a:tr>
            </a:tbl>
          </a:graphicData>
        </a:graphic>
      </p:graphicFrame>
    </p:spTree>
    <p:extLst>
      <p:ext uri="{BB962C8B-B14F-4D97-AF65-F5344CB8AC3E}">
        <p14:creationId xmlns:p14="http://schemas.microsoft.com/office/powerpoint/2010/main" val="334238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425F8AD0-37B1-437B-B15F-C3548367D629}"/>
              </a:ext>
            </a:extLst>
          </p:cNvPr>
          <p:cNvGraphicFramePr>
            <a:graphicFrameLocks noGrp="1"/>
          </p:cNvGraphicFramePr>
          <p:nvPr>
            <p:extLst>
              <p:ext uri="{D42A27DB-BD31-4B8C-83A1-F6EECF244321}">
                <p14:modId xmlns:p14="http://schemas.microsoft.com/office/powerpoint/2010/main" val="1492387621"/>
              </p:ext>
            </p:extLst>
          </p:nvPr>
        </p:nvGraphicFramePr>
        <p:xfrm>
          <a:off x="838200" y="182355"/>
          <a:ext cx="10515600" cy="6049010"/>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483816856"/>
                    </a:ext>
                  </a:extLst>
                </a:gridCol>
                <a:gridCol w="1752600">
                  <a:extLst>
                    <a:ext uri="{9D8B030D-6E8A-4147-A177-3AD203B41FA5}">
                      <a16:colId xmlns:a16="http://schemas.microsoft.com/office/drawing/2014/main" val="1277514542"/>
                    </a:ext>
                  </a:extLst>
                </a:gridCol>
                <a:gridCol w="1752600">
                  <a:extLst>
                    <a:ext uri="{9D8B030D-6E8A-4147-A177-3AD203B41FA5}">
                      <a16:colId xmlns:a16="http://schemas.microsoft.com/office/drawing/2014/main" val="2108891405"/>
                    </a:ext>
                  </a:extLst>
                </a:gridCol>
                <a:gridCol w="1752600">
                  <a:extLst>
                    <a:ext uri="{9D8B030D-6E8A-4147-A177-3AD203B41FA5}">
                      <a16:colId xmlns:a16="http://schemas.microsoft.com/office/drawing/2014/main" val="1701160650"/>
                    </a:ext>
                  </a:extLst>
                </a:gridCol>
                <a:gridCol w="1752600">
                  <a:extLst>
                    <a:ext uri="{9D8B030D-6E8A-4147-A177-3AD203B41FA5}">
                      <a16:colId xmlns:a16="http://schemas.microsoft.com/office/drawing/2014/main" val="2464975979"/>
                    </a:ext>
                  </a:extLst>
                </a:gridCol>
                <a:gridCol w="1752600">
                  <a:extLst>
                    <a:ext uri="{9D8B030D-6E8A-4147-A177-3AD203B41FA5}">
                      <a16:colId xmlns:a16="http://schemas.microsoft.com/office/drawing/2014/main" val="3039521839"/>
                    </a:ext>
                  </a:extLst>
                </a:gridCol>
              </a:tblGrid>
              <a:tr h="370840">
                <a:tc gridSpan="6">
                  <a:txBody>
                    <a:bodyPr/>
                    <a:lstStyle/>
                    <a:p>
                      <a:r>
                        <a:rPr lang="es-MX" dirty="0"/>
                        <a:t>Solicitud de titulación</a:t>
                      </a:r>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extLst>
                  <a:ext uri="{0D108BD9-81ED-4DB2-BD59-A6C34878D82A}">
                    <a16:rowId xmlns:a16="http://schemas.microsoft.com/office/drawing/2014/main" val="1707152295"/>
                  </a:ext>
                </a:extLst>
              </a:tr>
              <a:tr h="370840">
                <a:tc>
                  <a:txBody>
                    <a:bodyPr/>
                    <a:lstStyle/>
                    <a:p>
                      <a:r>
                        <a:rPr lang="es-MX" dirty="0"/>
                        <a:t>Revisión de diseño</a:t>
                      </a:r>
                    </a:p>
                  </a:txBody>
                  <a:tcPr/>
                </a:tc>
                <a:tc>
                  <a:txBody>
                    <a:bodyPr/>
                    <a:lstStyle/>
                    <a:p>
                      <a:r>
                        <a:rPr lang="es-MX" dirty="0"/>
                        <a:t>4:00</a:t>
                      </a:r>
                    </a:p>
                  </a:txBody>
                  <a:tcPr/>
                </a:tc>
                <a:tc>
                  <a:txBody>
                    <a:bodyPr/>
                    <a:lstStyle/>
                    <a:p>
                      <a:r>
                        <a:rPr lang="es-MX" dirty="0"/>
                        <a:t>0:17</a:t>
                      </a:r>
                    </a:p>
                  </a:txBody>
                  <a:tcPr/>
                </a:tc>
                <a:tc>
                  <a:txBody>
                    <a:bodyPr/>
                    <a:lstStyle/>
                    <a:p>
                      <a:r>
                        <a:rPr lang="es-MX" dirty="0"/>
                        <a:t>14/12/19</a:t>
                      </a:r>
                    </a:p>
                  </a:txBody>
                  <a:tcPr/>
                </a:tc>
                <a:tc>
                  <a:txBody>
                    <a:bodyPr/>
                    <a:lstStyle/>
                    <a:p>
                      <a:r>
                        <a:rPr lang="es-MX" dirty="0"/>
                        <a:t>7/12/19</a:t>
                      </a:r>
                    </a:p>
                  </a:txBody>
                  <a:tcPr/>
                </a:tc>
                <a:tc>
                  <a:txBody>
                    <a:bodyPr/>
                    <a:lstStyle/>
                    <a:p>
                      <a:r>
                        <a:rPr lang="es-MX" dirty="0"/>
                        <a:t>JKMH</a:t>
                      </a:r>
                    </a:p>
                    <a:p>
                      <a:r>
                        <a:rPr lang="es-MX" dirty="0"/>
                        <a:t>HBCR</a:t>
                      </a:r>
                    </a:p>
                  </a:txBody>
                  <a:tcPr/>
                </a:tc>
                <a:extLst>
                  <a:ext uri="{0D108BD9-81ED-4DB2-BD59-A6C34878D82A}">
                    <a16:rowId xmlns:a16="http://schemas.microsoft.com/office/drawing/2014/main" val="987824751"/>
                  </a:ext>
                </a:extLst>
              </a:tr>
              <a:tr h="370840">
                <a:tc>
                  <a:txBody>
                    <a:bodyPr/>
                    <a:lstStyle/>
                    <a:p>
                      <a:r>
                        <a:rPr lang="es-MX" dirty="0"/>
                        <a:t>Pruebas</a:t>
                      </a:r>
                    </a:p>
                  </a:txBody>
                  <a:tcPr/>
                </a:tc>
                <a:tc>
                  <a:txBody>
                    <a:bodyPr/>
                    <a:lstStyle/>
                    <a:p>
                      <a:r>
                        <a:rPr lang="es-MX" dirty="0"/>
                        <a:t>7:30</a:t>
                      </a:r>
                    </a:p>
                  </a:txBody>
                  <a:tcPr/>
                </a:tc>
                <a:tc>
                  <a:txBody>
                    <a:bodyPr/>
                    <a:lstStyle/>
                    <a:p>
                      <a:r>
                        <a:rPr lang="es-MX" dirty="0"/>
                        <a:t>0:13</a:t>
                      </a:r>
                    </a:p>
                  </a:txBody>
                  <a:tcPr/>
                </a:tc>
                <a:tc>
                  <a:txBody>
                    <a:bodyPr/>
                    <a:lstStyle/>
                    <a:p>
                      <a:r>
                        <a:rPr lang="es-MX" dirty="0"/>
                        <a:t>25/01/20</a:t>
                      </a:r>
                    </a:p>
                  </a:txBody>
                  <a:tcPr/>
                </a:tc>
                <a:tc>
                  <a:txBody>
                    <a:bodyPr/>
                    <a:lstStyle/>
                    <a:p>
                      <a:r>
                        <a:rPr lang="es-MX" dirty="0"/>
                        <a:t>9/12/19</a:t>
                      </a:r>
                    </a:p>
                  </a:txBody>
                  <a:tcPr/>
                </a:tc>
                <a:tc>
                  <a:txBody>
                    <a:bodyPr/>
                    <a:lstStyle/>
                    <a:p>
                      <a:r>
                        <a:rPr lang="es-MX" dirty="0"/>
                        <a:t>JKMH</a:t>
                      </a:r>
                    </a:p>
                    <a:p>
                      <a:r>
                        <a:rPr lang="es-MX" dirty="0"/>
                        <a:t>HBCR</a:t>
                      </a:r>
                    </a:p>
                  </a:txBody>
                  <a:tcPr/>
                </a:tc>
                <a:extLst>
                  <a:ext uri="{0D108BD9-81ED-4DB2-BD59-A6C34878D82A}">
                    <a16:rowId xmlns:a16="http://schemas.microsoft.com/office/drawing/2014/main" val="623673397"/>
                  </a:ext>
                </a:extLst>
              </a:tr>
              <a:tr h="370840">
                <a:tc>
                  <a:txBody>
                    <a:bodyPr/>
                    <a:lstStyle/>
                    <a:p>
                      <a:r>
                        <a:rPr lang="es-MX" dirty="0"/>
                        <a:t>Creación</a:t>
                      </a:r>
                      <a:r>
                        <a:rPr lang="es-MX" baseline="0" dirty="0"/>
                        <a:t> de Modelo de Base de Datos</a:t>
                      </a:r>
                      <a:endParaRPr lang="es-MX" dirty="0"/>
                    </a:p>
                  </a:txBody>
                  <a:tcPr/>
                </a:tc>
                <a:tc>
                  <a:txBody>
                    <a:bodyPr/>
                    <a:lstStyle/>
                    <a:p>
                      <a:r>
                        <a:rPr lang="es-MX" dirty="0"/>
                        <a:t>-----</a:t>
                      </a:r>
                    </a:p>
                  </a:txBody>
                  <a:tcPr/>
                </a:tc>
                <a:tc>
                  <a:txBody>
                    <a:bodyPr/>
                    <a:lstStyle/>
                    <a:p>
                      <a:r>
                        <a:rPr lang="es-MX" dirty="0"/>
                        <a:t>0.41</a:t>
                      </a:r>
                    </a:p>
                  </a:txBody>
                  <a:tcPr/>
                </a:tc>
                <a:tc>
                  <a:txBody>
                    <a:bodyPr/>
                    <a:lstStyle/>
                    <a:p>
                      <a:r>
                        <a:rPr lang="es-MX" dirty="0"/>
                        <a:t>--------</a:t>
                      </a:r>
                    </a:p>
                  </a:txBody>
                  <a:tcPr/>
                </a:tc>
                <a:tc>
                  <a:txBody>
                    <a:bodyPr/>
                    <a:lstStyle/>
                    <a:p>
                      <a:r>
                        <a:rPr lang="es-MX" dirty="0"/>
                        <a:t>08/12/2019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a:t>LGAR, ATH</a:t>
                      </a:r>
                    </a:p>
                  </a:txBody>
                  <a:tcPr/>
                </a:tc>
                <a:extLst>
                  <a:ext uri="{0D108BD9-81ED-4DB2-BD59-A6C34878D82A}">
                    <a16:rowId xmlns:a16="http://schemas.microsoft.com/office/drawing/2014/main" val="4047847925"/>
                  </a:ext>
                </a:extLst>
              </a:tr>
              <a:tr h="370840">
                <a:tc>
                  <a:txBody>
                    <a:bodyPr/>
                    <a:lstStyle/>
                    <a:p>
                      <a:r>
                        <a:rPr lang="es-MX" dirty="0"/>
                        <a:t>Requerimientos</a:t>
                      </a:r>
                      <a:r>
                        <a:rPr lang="es-MX" baseline="0" dirty="0"/>
                        <a:t> de usuario</a:t>
                      </a:r>
                      <a:endParaRPr lang="es-MX" dirty="0"/>
                    </a:p>
                  </a:txBody>
                  <a:tcPr/>
                </a:tc>
                <a:tc>
                  <a:txBody>
                    <a:bodyPr/>
                    <a:lstStyle/>
                    <a:p>
                      <a:r>
                        <a:rPr lang="es-MX" dirty="0"/>
                        <a:t>7:30</a:t>
                      </a:r>
                    </a:p>
                  </a:txBody>
                  <a:tcPr/>
                </a:tc>
                <a:tc>
                  <a:txBody>
                    <a:bodyPr/>
                    <a:lstStyle/>
                    <a:p>
                      <a:r>
                        <a:rPr lang="es-MX" dirty="0"/>
                        <a:t>1.29</a:t>
                      </a:r>
                    </a:p>
                  </a:txBody>
                  <a:tcPr/>
                </a:tc>
                <a:tc>
                  <a:txBody>
                    <a:bodyPr/>
                    <a:lstStyle/>
                    <a:p>
                      <a:r>
                        <a:rPr lang="es-MX" dirty="0"/>
                        <a:t>16/11/2019</a:t>
                      </a:r>
                    </a:p>
                  </a:txBody>
                  <a:tcPr/>
                </a:tc>
                <a:tc>
                  <a:txBody>
                    <a:bodyPr/>
                    <a:lstStyle/>
                    <a:p>
                      <a:r>
                        <a:rPr lang="es-MX" dirty="0"/>
                        <a:t>16/11/2019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a:t>LGAR, ATH</a:t>
                      </a:r>
                    </a:p>
                  </a:txBody>
                  <a:tcPr/>
                </a:tc>
                <a:extLst>
                  <a:ext uri="{0D108BD9-81ED-4DB2-BD59-A6C34878D82A}">
                    <a16:rowId xmlns:a16="http://schemas.microsoft.com/office/drawing/2014/main" val="1056827033"/>
                  </a:ext>
                </a:extLst>
              </a:tr>
              <a:tr h="370840">
                <a:tc>
                  <a:txBody>
                    <a:bodyPr/>
                    <a:lstStyle/>
                    <a:p>
                      <a:r>
                        <a:rPr lang="es-MX" dirty="0"/>
                        <a:t>Requerimientos</a:t>
                      </a:r>
                      <a:r>
                        <a:rPr lang="es-MX" baseline="0" dirty="0"/>
                        <a:t> funcionales, no funcionales</a:t>
                      </a:r>
                      <a:endParaRPr lang="es-MX" dirty="0"/>
                    </a:p>
                  </a:txBody>
                  <a:tcPr/>
                </a:tc>
                <a:tc>
                  <a:txBody>
                    <a:bodyPr/>
                    <a:lstStyle/>
                    <a:p>
                      <a:r>
                        <a:rPr lang="es-MX" dirty="0"/>
                        <a:t>6:00</a:t>
                      </a:r>
                    </a:p>
                  </a:txBody>
                  <a:tcPr/>
                </a:tc>
                <a:tc>
                  <a:txBody>
                    <a:bodyPr/>
                    <a:lstStyle/>
                    <a:p>
                      <a:r>
                        <a:rPr lang="es-MX" dirty="0"/>
                        <a:t>2:03</a:t>
                      </a:r>
                    </a:p>
                  </a:txBody>
                  <a:tcPr/>
                </a:tc>
                <a:tc>
                  <a:txBody>
                    <a:bodyPr/>
                    <a:lstStyle/>
                    <a:p>
                      <a:r>
                        <a:rPr lang="es-MX" dirty="0"/>
                        <a:t>30/11/2019</a:t>
                      </a:r>
                    </a:p>
                  </a:txBody>
                  <a:tcPr/>
                </a:tc>
                <a:tc>
                  <a:txBody>
                    <a:bodyPr/>
                    <a:lstStyle/>
                    <a:p>
                      <a:r>
                        <a:rPr lang="es-MX" dirty="0"/>
                        <a:t>24/11/2019</a:t>
                      </a:r>
                    </a:p>
                  </a:txBody>
                  <a:tcPr/>
                </a:tc>
                <a:tc>
                  <a:txBody>
                    <a:bodyPr/>
                    <a:lstStyle/>
                    <a:p>
                      <a:r>
                        <a:rPr lang="es-MX" dirty="0"/>
                        <a:t>LGAR, ATH</a:t>
                      </a:r>
                    </a:p>
                  </a:txBody>
                  <a:tcPr/>
                </a:tc>
                <a:extLst>
                  <a:ext uri="{0D108BD9-81ED-4DB2-BD59-A6C34878D82A}">
                    <a16:rowId xmlns:a16="http://schemas.microsoft.com/office/drawing/2014/main" val="823218963"/>
                  </a:ext>
                </a:extLst>
              </a:tr>
              <a:tr h="370840">
                <a:tc>
                  <a:txBody>
                    <a:bodyPr/>
                    <a:lstStyle/>
                    <a:p>
                      <a:r>
                        <a:rPr lang="es-MX" dirty="0"/>
                        <a:t>Diseño</a:t>
                      </a:r>
                    </a:p>
                  </a:txBody>
                  <a:tcPr/>
                </a:tc>
                <a:tc>
                  <a:txBody>
                    <a:bodyPr/>
                    <a:lstStyle/>
                    <a:p>
                      <a:r>
                        <a:rPr lang="es-MX" dirty="0"/>
                        <a:t>9:00</a:t>
                      </a:r>
                    </a:p>
                  </a:txBody>
                  <a:tcPr/>
                </a:tc>
                <a:tc>
                  <a:txBody>
                    <a:bodyPr/>
                    <a:lstStyle/>
                    <a:p>
                      <a:r>
                        <a:rPr lang="es-MX" dirty="0"/>
                        <a:t>2:07</a:t>
                      </a:r>
                    </a:p>
                  </a:txBody>
                  <a:tcPr/>
                </a:tc>
                <a:tc>
                  <a:txBody>
                    <a:bodyPr/>
                    <a:lstStyle/>
                    <a:p>
                      <a:r>
                        <a:rPr lang="es-MX" dirty="0"/>
                        <a:t>14/12/2019</a:t>
                      </a:r>
                    </a:p>
                  </a:txBody>
                  <a:tcPr/>
                </a:tc>
                <a:tc>
                  <a:txBody>
                    <a:bodyPr/>
                    <a:lstStyle/>
                    <a:p>
                      <a:r>
                        <a:rPr lang="es-MX" dirty="0"/>
                        <a:t>03/12/2019</a:t>
                      </a:r>
                    </a:p>
                  </a:txBody>
                  <a:tcPr/>
                </a:tc>
                <a:tc>
                  <a:txBody>
                    <a:bodyPr/>
                    <a:lstStyle/>
                    <a:p>
                      <a:r>
                        <a:rPr lang="es-MX" dirty="0"/>
                        <a:t>LGAR, ATH</a:t>
                      </a:r>
                    </a:p>
                  </a:txBody>
                  <a:tcPr/>
                </a:tc>
                <a:extLst>
                  <a:ext uri="{0D108BD9-81ED-4DB2-BD59-A6C34878D82A}">
                    <a16:rowId xmlns:a16="http://schemas.microsoft.com/office/drawing/2014/main" val="4199049196"/>
                  </a:ext>
                </a:extLst>
              </a:tr>
              <a:tr h="370840">
                <a:tc>
                  <a:txBody>
                    <a:bodyPr/>
                    <a:lstStyle/>
                    <a:p>
                      <a:r>
                        <a:rPr lang="es-MX" dirty="0"/>
                        <a:t>Implementación</a:t>
                      </a:r>
                    </a:p>
                  </a:txBody>
                  <a:tcPr/>
                </a:tc>
                <a:tc>
                  <a:txBody>
                    <a:bodyPr/>
                    <a:lstStyle/>
                    <a:p>
                      <a:r>
                        <a:rPr lang="es-MX" dirty="0"/>
                        <a:t>14:00</a:t>
                      </a:r>
                    </a:p>
                  </a:txBody>
                  <a:tcPr/>
                </a:tc>
                <a:tc>
                  <a:txBody>
                    <a:bodyPr/>
                    <a:lstStyle/>
                    <a:p>
                      <a:r>
                        <a:rPr lang="es-MX" dirty="0"/>
                        <a:t>3:08</a:t>
                      </a:r>
                    </a:p>
                  </a:txBody>
                  <a:tcPr/>
                </a:tc>
                <a:tc>
                  <a:txBody>
                    <a:bodyPr/>
                    <a:lstStyle/>
                    <a:p>
                      <a:r>
                        <a:rPr lang="es-MX" dirty="0"/>
                        <a:t>04/01/2020</a:t>
                      </a:r>
                    </a:p>
                  </a:txBody>
                  <a:tcPr/>
                </a:tc>
                <a:tc>
                  <a:txBody>
                    <a:bodyPr/>
                    <a:lstStyle/>
                    <a:p>
                      <a:r>
                        <a:rPr lang="es-MX" dirty="0"/>
                        <a:t>9/12/2019</a:t>
                      </a:r>
                    </a:p>
                  </a:txBody>
                  <a:tcPr/>
                </a:tc>
                <a:tc>
                  <a:txBody>
                    <a:bodyPr/>
                    <a:lstStyle/>
                    <a:p>
                      <a:r>
                        <a:rPr lang="es-MX" dirty="0"/>
                        <a:t>LGAR, ATH</a:t>
                      </a:r>
                    </a:p>
                  </a:txBody>
                  <a:tcPr/>
                </a:tc>
                <a:extLst>
                  <a:ext uri="{0D108BD9-81ED-4DB2-BD59-A6C34878D82A}">
                    <a16:rowId xmlns:a16="http://schemas.microsoft.com/office/drawing/2014/main" val="907398898"/>
                  </a:ext>
                </a:extLst>
              </a:tr>
              <a:tr h="370840">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RN-Revisión de requerimientos de negocio</a:t>
                      </a:r>
                      <a:endParaRPr lang="es-MX" b="0" dirty="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1:00</a:t>
                      </a:r>
                      <a:endParaRPr lang="es-MX" b="0" dirty="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0:05</a:t>
                      </a:r>
                      <a:endParaRPr lang="es-MX" b="0" dirty="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7/12/19</a:t>
                      </a:r>
                      <a:endParaRPr lang="es-MX" b="0" dirty="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tx1"/>
                          </a:solidFill>
                          <a:effectLst/>
                          <a:latin typeface="Calibri" panose="020F0502020204030204" pitchFamily="34" charset="0"/>
                        </a:rPr>
                        <a:t>2/12/19</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b="0" i="0" u="none" strike="noStrike" dirty="0">
                          <a:solidFill>
                            <a:schemeClr val="tx1"/>
                          </a:solidFill>
                          <a:effectLst/>
                          <a:latin typeface="Calibri" panose="020F0502020204030204" pitchFamily="34" charset="0"/>
                        </a:rPr>
                        <a:t>HBCR</a:t>
                      </a:r>
                      <a:endParaRPr lang="es-MX" b="0" dirty="0">
                        <a:solidFill>
                          <a:schemeClr val="tx1"/>
                        </a:solidFill>
                        <a:effectLst/>
                      </a:endParaRPr>
                    </a:p>
                  </a:txBody>
                  <a:tcPr marL="95250" marR="95250" marT="47625" marB="47625"/>
                </a:tc>
                <a:extLst>
                  <a:ext uri="{0D108BD9-81ED-4DB2-BD59-A6C34878D82A}">
                    <a16:rowId xmlns:a16="http://schemas.microsoft.com/office/drawing/2014/main" val="4173403949"/>
                  </a:ext>
                </a:extLst>
              </a:tr>
            </a:tbl>
          </a:graphicData>
        </a:graphic>
      </p:graphicFrame>
    </p:spTree>
    <p:extLst>
      <p:ext uri="{BB962C8B-B14F-4D97-AF65-F5344CB8AC3E}">
        <p14:creationId xmlns:p14="http://schemas.microsoft.com/office/powerpoint/2010/main" val="355799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8E94573F-AC27-4A3E-9F60-6234F61D1D51}"/>
              </a:ext>
            </a:extLst>
          </p:cNvPr>
          <p:cNvGraphicFramePr>
            <a:graphicFrameLocks noGrp="1"/>
          </p:cNvGraphicFramePr>
          <p:nvPr>
            <p:extLst>
              <p:ext uri="{D42A27DB-BD31-4B8C-83A1-F6EECF244321}">
                <p14:modId xmlns:p14="http://schemas.microsoft.com/office/powerpoint/2010/main" val="2982818685"/>
              </p:ext>
            </p:extLst>
          </p:nvPr>
        </p:nvGraphicFramePr>
        <p:xfrm>
          <a:off x="838200" y="169105"/>
          <a:ext cx="10515600" cy="6621780"/>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3993993468"/>
                    </a:ext>
                  </a:extLst>
                </a:gridCol>
                <a:gridCol w="1752600">
                  <a:extLst>
                    <a:ext uri="{9D8B030D-6E8A-4147-A177-3AD203B41FA5}">
                      <a16:colId xmlns:a16="http://schemas.microsoft.com/office/drawing/2014/main" val="4147834787"/>
                    </a:ext>
                  </a:extLst>
                </a:gridCol>
                <a:gridCol w="1752600">
                  <a:extLst>
                    <a:ext uri="{9D8B030D-6E8A-4147-A177-3AD203B41FA5}">
                      <a16:colId xmlns:a16="http://schemas.microsoft.com/office/drawing/2014/main" val="3941823592"/>
                    </a:ext>
                  </a:extLst>
                </a:gridCol>
                <a:gridCol w="1752600">
                  <a:extLst>
                    <a:ext uri="{9D8B030D-6E8A-4147-A177-3AD203B41FA5}">
                      <a16:colId xmlns:a16="http://schemas.microsoft.com/office/drawing/2014/main" val="2769925712"/>
                    </a:ext>
                  </a:extLst>
                </a:gridCol>
                <a:gridCol w="1752600">
                  <a:extLst>
                    <a:ext uri="{9D8B030D-6E8A-4147-A177-3AD203B41FA5}">
                      <a16:colId xmlns:a16="http://schemas.microsoft.com/office/drawing/2014/main" val="511096388"/>
                    </a:ext>
                  </a:extLst>
                </a:gridCol>
                <a:gridCol w="1752600">
                  <a:extLst>
                    <a:ext uri="{9D8B030D-6E8A-4147-A177-3AD203B41FA5}">
                      <a16:colId xmlns:a16="http://schemas.microsoft.com/office/drawing/2014/main" val="3107919618"/>
                    </a:ext>
                  </a:extLst>
                </a:gridCol>
              </a:tblGrid>
              <a:tr h="370840">
                <a:tc>
                  <a:txBody>
                    <a:bodyPr/>
                    <a:lstStyle/>
                    <a:p>
                      <a:pPr rtl="0" fontAlgn="t">
                        <a:spcBef>
                          <a:spcPts val="0"/>
                        </a:spcBef>
                        <a:spcAft>
                          <a:spcPts val="0"/>
                        </a:spcAft>
                      </a:pPr>
                      <a:r>
                        <a:rPr lang="es-MX" sz="1800" b="0" u="none" strike="noStrike" dirty="0">
                          <a:solidFill>
                            <a:schemeClr val="bg1"/>
                          </a:solidFill>
                          <a:effectLst/>
                        </a:rPr>
                        <a:t>GC-Requerimientos de usuario</a:t>
                      </a:r>
                      <a:endParaRPr lang="es-MX" b="0" dirty="0">
                        <a:solidFill>
                          <a:schemeClr val="bg1"/>
                        </a:solidFill>
                        <a:effectLst/>
                      </a:endParaRPr>
                    </a:p>
                  </a:txBody>
                  <a:tcPr marL="95250" marR="95250" marT="47625" marB="47625">
                    <a:solidFill>
                      <a:schemeClr val="tx1">
                        <a:lumMod val="95000"/>
                      </a:schemeClr>
                    </a:solidFill>
                  </a:tcPr>
                </a:tc>
                <a:tc>
                  <a:txBody>
                    <a:bodyPr/>
                    <a:lstStyle/>
                    <a:p>
                      <a:pPr rtl="0" fontAlgn="t">
                        <a:spcBef>
                          <a:spcPts val="0"/>
                        </a:spcBef>
                        <a:spcAft>
                          <a:spcPts val="0"/>
                        </a:spcAft>
                      </a:pPr>
                      <a:r>
                        <a:rPr lang="es-MX" sz="1800" b="0" u="none" strike="noStrike" dirty="0">
                          <a:solidFill>
                            <a:schemeClr val="bg1"/>
                          </a:solidFill>
                          <a:effectLst/>
                        </a:rPr>
                        <a:t>5:00</a:t>
                      </a:r>
                      <a:endParaRPr lang="es-MX" b="0" dirty="0">
                        <a:solidFill>
                          <a:schemeClr val="bg1"/>
                        </a:solidFill>
                        <a:effectLst/>
                      </a:endParaRPr>
                    </a:p>
                  </a:txBody>
                  <a:tcPr marL="95250" marR="95250" marT="47625" marB="47625">
                    <a:solidFill>
                      <a:schemeClr val="tx1">
                        <a:lumMod val="95000"/>
                      </a:schemeClr>
                    </a:solidFill>
                  </a:tcPr>
                </a:tc>
                <a:tc>
                  <a:txBody>
                    <a:bodyPr/>
                    <a:lstStyle/>
                    <a:p>
                      <a:pPr rtl="0" fontAlgn="t">
                        <a:spcBef>
                          <a:spcPts val="0"/>
                        </a:spcBef>
                        <a:spcAft>
                          <a:spcPts val="0"/>
                        </a:spcAft>
                      </a:pPr>
                      <a:r>
                        <a:rPr lang="es-MX" sz="1800" b="0" u="none" strike="noStrike" dirty="0">
                          <a:solidFill>
                            <a:schemeClr val="bg1"/>
                          </a:solidFill>
                          <a:effectLst/>
                        </a:rPr>
                        <a:t>2:17</a:t>
                      </a:r>
                      <a:endParaRPr lang="es-MX" b="0" dirty="0">
                        <a:solidFill>
                          <a:schemeClr val="bg1"/>
                        </a:solidFill>
                        <a:effectLst/>
                      </a:endParaRPr>
                    </a:p>
                  </a:txBody>
                  <a:tcPr marL="95250" marR="95250" marT="47625" marB="47625">
                    <a:solidFill>
                      <a:schemeClr val="tx1">
                        <a:lumMod val="95000"/>
                      </a:schemeClr>
                    </a:solidFill>
                  </a:tcPr>
                </a:tc>
                <a:tc>
                  <a:txBody>
                    <a:bodyPr/>
                    <a:lstStyle/>
                    <a:p>
                      <a:pPr rtl="0" fontAlgn="t">
                        <a:spcBef>
                          <a:spcPts val="0"/>
                        </a:spcBef>
                        <a:spcAft>
                          <a:spcPts val="0"/>
                        </a:spcAft>
                      </a:pPr>
                      <a:r>
                        <a:rPr lang="es-MX" sz="1800" b="0" u="none" strike="noStrike" dirty="0">
                          <a:solidFill>
                            <a:schemeClr val="bg1"/>
                          </a:solidFill>
                          <a:effectLst/>
                        </a:rPr>
                        <a:t>9/11/19</a:t>
                      </a:r>
                      <a:endParaRPr lang="es-MX" b="0" dirty="0">
                        <a:solidFill>
                          <a:schemeClr val="bg1"/>
                        </a:solidFill>
                        <a:effectLst/>
                      </a:endParaRPr>
                    </a:p>
                  </a:txBody>
                  <a:tcPr marL="95250" marR="95250" marT="47625" marB="47625">
                    <a:solidFill>
                      <a:schemeClr val="tx1">
                        <a:lumMod val="95000"/>
                      </a:schemeClr>
                    </a:solidFill>
                  </a:tcPr>
                </a:tc>
                <a:tc>
                  <a:txBody>
                    <a:bodyPr/>
                    <a:lstStyle/>
                    <a:p>
                      <a:pPr rtl="0" fontAlgn="t">
                        <a:spcBef>
                          <a:spcPts val="0"/>
                        </a:spcBef>
                        <a:spcAft>
                          <a:spcPts val="0"/>
                        </a:spcAft>
                      </a:pPr>
                      <a:r>
                        <a:rPr lang="es-MX" sz="1800" b="0" u="none" strike="noStrike" dirty="0">
                          <a:solidFill>
                            <a:schemeClr val="bg1"/>
                          </a:solidFill>
                          <a:effectLst/>
                        </a:rPr>
                        <a:t>18/11/19</a:t>
                      </a:r>
                      <a:endParaRPr lang="es-MX" b="0" dirty="0">
                        <a:solidFill>
                          <a:schemeClr val="bg1"/>
                        </a:solidFill>
                        <a:effectLst/>
                      </a:endParaRPr>
                    </a:p>
                  </a:txBody>
                  <a:tcPr marL="95250" marR="95250" marT="47625" marB="47625">
                    <a:solidFill>
                      <a:schemeClr val="tx1">
                        <a:lumMod val="95000"/>
                      </a:schemeClr>
                    </a:solidFill>
                  </a:tcPr>
                </a:tc>
                <a:tc>
                  <a:txBody>
                    <a:bodyPr/>
                    <a:lstStyle/>
                    <a:p>
                      <a:pPr rtl="0" fontAlgn="t">
                        <a:spcBef>
                          <a:spcPts val="0"/>
                        </a:spcBef>
                        <a:spcAft>
                          <a:spcPts val="0"/>
                        </a:spcAft>
                      </a:pPr>
                      <a:r>
                        <a:rPr lang="es-MX" sz="1800" b="0" u="none" strike="noStrike" dirty="0">
                          <a:solidFill>
                            <a:schemeClr val="bg1"/>
                          </a:solidFill>
                          <a:effectLst/>
                        </a:rPr>
                        <a:t>HBCR, JKMR</a:t>
                      </a:r>
                      <a:endParaRPr lang="es-MX" b="0" dirty="0">
                        <a:solidFill>
                          <a:schemeClr val="bg1"/>
                        </a:solidFill>
                        <a:effectLst/>
                      </a:endParaRPr>
                    </a:p>
                  </a:txBody>
                  <a:tcPr marL="95250" marR="95250" marT="47625" marB="47625">
                    <a:solidFill>
                      <a:schemeClr val="tx1">
                        <a:lumMod val="95000"/>
                      </a:schemeClr>
                    </a:solidFill>
                  </a:tcPr>
                </a:tc>
                <a:extLst>
                  <a:ext uri="{0D108BD9-81ED-4DB2-BD59-A6C34878D82A}">
                    <a16:rowId xmlns:a16="http://schemas.microsoft.com/office/drawing/2014/main" val="2093807240"/>
                  </a:ext>
                </a:extLst>
              </a:tr>
              <a:tr h="370840">
                <a:tc>
                  <a:txBody>
                    <a:bodyPr/>
                    <a:lstStyle/>
                    <a:p>
                      <a:pPr rtl="0" fontAlgn="t">
                        <a:spcBef>
                          <a:spcPts val="0"/>
                        </a:spcBef>
                        <a:spcAft>
                          <a:spcPts val="0"/>
                        </a:spcAft>
                      </a:pPr>
                      <a:r>
                        <a:rPr lang="es-MX" sz="1800" u="none" strike="noStrike">
                          <a:effectLst/>
                        </a:rPr>
                        <a:t>GC-Requerimiento funcionales, no funcionales</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5:00</a:t>
                      </a:r>
                      <a:endParaRPr lang="es-MX">
                        <a:effectLst/>
                      </a:endParaRPr>
                    </a:p>
                  </a:txBody>
                  <a:tcPr marL="95250" marR="95250" marT="47625" marB="47625"/>
                </a:tc>
                <a:tc>
                  <a:txBody>
                    <a:bodyPr/>
                    <a:lstStyle/>
                    <a:p>
                      <a:pPr rtl="0" fontAlgn="t">
                        <a:spcBef>
                          <a:spcPts val="0"/>
                        </a:spcBef>
                        <a:spcAft>
                          <a:spcPts val="0"/>
                        </a:spcAft>
                      </a:pPr>
                      <a:r>
                        <a:rPr lang="es-MX" sz="1800" u="none" strike="noStrike" dirty="0">
                          <a:effectLst/>
                        </a:rPr>
                        <a:t>2:26</a:t>
                      </a:r>
                      <a:endParaRPr lang="es-MX" dirty="0">
                        <a:effectLst/>
                      </a:endParaRPr>
                    </a:p>
                  </a:txBody>
                  <a:tcPr marL="95250" marR="95250" marT="47625" marB="47625"/>
                </a:tc>
                <a:tc>
                  <a:txBody>
                    <a:bodyPr/>
                    <a:lstStyle/>
                    <a:p>
                      <a:pPr rtl="0" fontAlgn="t">
                        <a:spcBef>
                          <a:spcPts val="0"/>
                        </a:spcBef>
                        <a:spcAft>
                          <a:spcPts val="0"/>
                        </a:spcAft>
                      </a:pPr>
                      <a:r>
                        <a:rPr lang="es-MX" sz="1800" u="none" strike="noStrike" dirty="0">
                          <a:effectLst/>
                        </a:rPr>
                        <a:t>16/11/19</a:t>
                      </a:r>
                      <a:endParaRPr lang="es-MX" dirty="0">
                        <a:effectLst/>
                      </a:endParaRPr>
                    </a:p>
                  </a:txBody>
                  <a:tcPr marL="95250" marR="95250" marT="47625" marB="47625"/>
                </a:tc>
                <a:tc>
                  <a:txBody>
                    <a:bodyPr/>
                    <a:lstStyle/>
                    <a:p>
                      <a:pPr rtl="0" fontAlgn="t">
                        <a:spcBef>
                          <a:spcPts val="0"/>
                        </a:spcBef>
                        <a:spcAft>
                          <a:spcPts val="0"/>
                        </a:spcAft>
                      </a:pPr>
                      <a:r>
                        <a:rPr lang="es-MX" sz="1800" u="none" strike="noStrike" dirty="0">
                          <a:effectLst/>
                        </a:rPr>
                        <a:t>19/11/19</a:t>
                      </a:r>
                      <a:endParaRPr lang="es-MX" dirty="0">
                        <a:effectLst/>
                      </a:endParaRPr>
                    </a:p>
                  </a:txBody>
                  <a:tcPr marL="95250" marR="95250" marT="47625" marB="47625"/>
                </a:tc>
                <a:tc>
                  <a:txBody>
                    <a:bodyPr/>
                    <a:lstStyle/>
                    <a:p>
                      <a:pPr rtl="0" fontAlgn="t">
                        <a:spcBef>
                          <a:spcPts val="0"/>
                        </a:spcBef>
                        <a:spcAft>
                          <a:spcPts val="0"/>
                        </a:spcAft>
                      </a:pPr>
                      <a:r>
                        <a:rPr lang="es-MX" sz="1800" u="none" strike="noStrike" dirty="0">
                          <a:effectLst/>
                        </a:rPr>
                        <a:t>HBCR, JKMH</a:t>
                      </a:r>
                      <a:endParaRPr lang="es-MX" dirty="0">
                        <a:effectLst/>
                      </a:endParaRPr>
                    </a:p>
                  </a:txBody>
                  <a:tcPr marL="95250" marR="95250" marT="47625" marB="47625"/>
                </a:tc>
                <a:extLst>
                  <a:ext uri="{0D108BD9-81ED-4DB2-BD59-A6C34878D82A}">
                    <a16:rowId xmlns:a16="http://schemas.microsoft.com/office/drawing/2014/main" val="288216079"/>
                  </a:ext>
                </a:extLst>
              </a:tr>
              <a:tr h="370840">
                <a:tc>
                  <a:txBody>
                    <a:bodyPr/>
                    <a:lstStyle/>
                    <a:p>
                      <a:pPr rtl="0" fontAlgn="t">
                        <a:spcBef>
                          <a:spcPts val="0"/>
                        </a:spcBef>
                        <a:spcAft>
                          <a:spcPts val="0"/>
                        </a:spcAft>
                      </a:pPr>
                      <a:r>
                        <a:rPr lang="es-MX" sz="1800" u="none" strike="noStrike">
                          <a:effectLst/>
                        </a:rPr>
                        <a:t>GC-Revisión de requerimientos</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2:30</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0:41</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23/11/19</a:t>
                      </a:r>
                      <a:endParaRPr lang="es-MX">
                        <a:effectLst/>
                      </a:endParaRPr>
                    </a:p>
                  </a:txBody>
                  <a:tcPr marL="95250" marR="95250" marT="47625" marB="47625"/>
                </a:tc>
                <a:tc>
                  <a:txBody>
                    <a:bodyPr/>
                    <a:lstStyle/>
                    <a:p>
                      <a:pPr rtl="0" fontAlgn="t">
                        <a:spcBef>
                          <a:spcPts val="0"/>
                        </a:spcBef>
                        <a:spcAft>
                          <a:spcPts val="0"/>
                        </a:spcAft>
                      </a:pPr>
                      <a:r>
                        <a:rPr lang="es-MX" sz="1800" u="none" strike="noStrike" dirty="0">
                          <a:effectLst/>
                        </a:rPr>
                        <a:t>19/11/19</a:t>
                      </a:r>
                      <a:endParaRPr lang="es-MX" dirty="0">
                        <a:effectLst/>
                      </a:endParaRPr>
                    </a:p>
                  </a:txBody>
                  <a:tcPr marL="95250" marR="95250" marT="47625" marB="47625"/>
                </a:tc>
                <a:tc>
                  <a:txBody>
                    <a:bodyPr/>
                    <a:lstStyle/>
                    <a:p>
                      <a:pPr rtl="0" fontAlgn="t">
                        <a:spcBef>
                          <a:spcPts val="0"/>
                        </a:spcBef>
                        <a:spcAft>
                          <a:spcPts val="0"/>
                        </a:spcAft>
                      </a:pPr>
                      <a:r>
                        <a:rPr lang="es-MX" sz="1800" u="none" strike="noStrike" dirty="0">
                          <a:effectLst/>
                        </a:rPr>
                        <a:t>HBCR, JKMH</a:t>
                      </a:r>
                      <a:endParaRPr lang="es-MX" dirty="0">
                        <a:effectLst/>
                      </a:endParaRPr>
                    </a:p>
                  </a:txBody>
                  <a:tcPr marL="95250" marR="95250" marT="47625" marB="47625"/>
                </a:tc>
                <a:extLst>
                  <a:ext uri="{0D108BD9-81ED-4DB2-BD59-A6C34878D82A}">
                    <a16:rowId xmlns:a16="http://schemas.microsoft.com/office/drawing/2014/main" val="1456510339"/>
                  </a:ext>
                </a:extLst>
              </a:tr>
              <a:tr h="370840">
                <a:tc>
                  <a:txBody>
                    <a:bodyPr/>
                    <a:lstStyle/>
                    <a:p>
                      <a:pPr rtl="0" fontAlgn="t">
                        <a:spcBef>
                          <a:spcPts val="0"/>
                        </a:spcBef>
                        <a:spcAft>
                          <a:spcPts val="0"/>
                        </a:spcAft>
                      </a:pPr>
                      <a:r>
                        <a:rPr lang="es-MX" sz="1800" u="none" strike="noStrike">
                          <a:effectLst/>
                        </a:rPr>
                        <a:t>GC-Diseño</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8:00</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8:57</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7/12/19</a:t>
                      </a:r>
                      <a:endParaRPr lang="es-MX">
                        <a:effectLst/>
                      </a:endParaRPr>
                    </a:p>
                  </a:txBody>
                  <a:tcPr marL="95250" marR="95250" marT="47625" marB="47625"/>
                </a:tc>
                <a:tc>
                  <a:txBody>
                    <a:bodyPr/>
                    <a:lstStyle/>
                    <a:p>
                      <a:pPr rtl="0" fontAlgn="t">
                        <a:spcBef>
                          <a:spcPts val="0"/>
                        </a:spcBef>
                        <a:spcAft>
                          <a:spcPts val="0"/>
                        </a:spcAft>
                      </a:pPr>
                      <a:r>
                        <a:rPr lang="es-MX" sz="1800" u="none" strike="noStrike" dirty="0">
                          <a:effectLst/>
                        </a:rPr>
                        <a:t>2/12/19</a:t>
                      </a:r>
                      <a:endParaRPr lang="es-MX" dirty="0">
                        <a:effectLst/>
                      </a:endParaRPr>
                    </a:p>
                  </a:txBody>
                  <a:tcPr marL="95250" marR="95250" marT="47625" marB="47625"/>
                </a:tc>
                <a:tc>
                  <a:txBody>
                    <a:bodyPr/>
                    <a:lstStyle/>
                    <a:p>
                      <a:pPr rtl="0" fontAlgn="t">
                        <a:spcBef>
                          <a:spcPts val="0"/>
                        </a:spcBef>
                        <a:spcAft>
                          <a:spcPts val="0"/>
                        </a:spcAft>
                      </a:pPr>
                      <a:r>
                        <a:rPr lang="es-MX" sz="1800" u="none" strike="noStrike" dirty="0">
                          <a:effectLst/>
                        </a:rPr>
                        <a:t>HBCR, JKMH</a:t>
                      </a:r>
                      <a:endParaRPr lang="es-MX" dirty="0">
                        <a:effectLst/>
                      </a:endParaRPr>
                    </a:p>
                  </a:txBody>
                  <a:tcPr marL="95250" marR="95250" marT="47625" marB="47625"/>
                </a:tc>
                <a:extLst>
                  <a:ext uri="{0D108BD9-81ED-4DB2-BD59-A6C34878D82A}">
                    <a16:rowId xmlns:a16="http://schemas.microsoft.com/office/drawing/2014/main" val="1637231214"/>
                  </a:ext>
                </a:extLst>
              </a:tr>
              <a:tr h="370840">
                <a:tc>
                  <a:txBody>
                    <a:bodyPr/>
                    <a:lstStyle/>
                    <a:p>
                      <a:pPr rtl="0" fontAlgn="t">
                        <a:spcBef>
                          <a:spcPts val="0"/>
                        </a:spcBef>
                        <a:spcAft>
                          <a:spcPts val="0"/>
                        </a:spcAft>
                      </a:pPr>
                      <a:r>
                        <a:rPr lang="es-MX" sz="1800" u="none" strike="noStrike" dirty="0">
                          <a:effectLst/>
                        </a:rPr>
                        <a:t>GC-Revisión de diseño</a:t>
                      </a:r>
                      <a:endParaRPr lang="es-MX" b="0" dirty="0">
                        <a:solidFill>
                          <a:schemeClr val="tx1"/>
                        </a:solidFill>
                        <a:effectLst/>
                      </a:endParaRPr>
                    </a:p>
                  </a:txBody>
                  <a:tcPr marL="95250" marR="95250" marT="47625" marB="47625"/>
                </a:tc>
                <a:tc>
                  <a:txBody>
                    <a:bodyPr/>
                    <a:lstStyle/>
                    <a:p>
                      <a:pPr rtl="0" fontAlgn="t">
                        <a:spcBef>
                          <a:spcPts val="0"/>
                        </a:spcBef>
                        <a:spcAft>
                          <a:spcPts val="0"/>
                        </a:spcAft>
                      </a:pPr>
                      <a:r>
                        <a:rPr lang="es-MX" sz="1800" u="none" strike="noStrike">
                          <a:effectLst/>
                        </a:rPr>
                        <a:t>3:00</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u="none" strike="noStrike">
                          <a:effectLst/>
                        </a:rPr>
                        <a:t>0:08</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u="none" strike="noStrike">
                          <a:effectLst/>
                        </a:rPr>
                        <a:t>25/01/20</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u="none" strike="noStrike">
                          <a:effectLst/>
                        </a:rPr>
                        <a:t>9/12/19</a:t>
                      </a:r>
                      <a:endParaRPr lang="es-MX" b="0">
                        <a:solidFill>
                          <a:schemeClr val="tx1"/>
                        </a:solidFill>
                        <a:effectLst/>
                      </a:endParaRPr>
                    </a:p>
                  </a:txBody>
                  <a:tcPr marL="95250" marR="95250" marT="47625" marB="47625"/>
                </a:tc>
                <a:tc>
                  <a:txBody>
                    <a:bodyPr/>
                    <a:lstStyle/>
                    <a:p>
                      <a:pPr rtl="0" fontAlgn="t">
                        <a:spcBef>
                          <a:spcPts val="0"/>
                        </a:spcBef>
                        <a:spcAft>
                          <a:spcPts val="0"/>
                        </a:spcAft>
                      </a:pPr>
                      <a:r>
                        <a:rPr lang="es-MX" sz="1800" u="none" strike="noStrike" dirty="0">
                          <a:effectLst/>
                        </a:rPr>
                        <a:t>HBCR, JKMH</a:t>
                      </a:r>
                      <a:endParaRPr lang="es-MX" b="0" dirty="0">
                        <a:solidFill>
                          <a:schemeClr val="tx1"/>
                        </a:solidFill>
                        <a:effectLst/>
                      </a:endParaRPr>
                    </a:p>
                  </a:txBody>
                  <a:tcPr marL="95250" marR="95250" marT="47625" marB="47625"/>
                </a:tc>
                <a:extLst>
                  <a:ext uri="{0D108BD9-81ED-4DB2-BD59-A6C34878D82A}">
                    <a16:rowId xmlns:a16="http://schemas.microsoft.com/office/drawing/2014/main" val="4227289608"/>
                  </a:ext>
                </a:extLst>
              </a:tr>
              <a:tr h="370840">
                <a:tc>
                  <a:txBody>
                    <a:bodyPr/>
                    <a:lstStyle/>
                    <a:p>
                      <a:pPr rtl="0" fontAlgn="t">
                        <a:spcBef>
                          <a:spcPts val="0"/>
                        </a:spcBef>
                        <a:spcAft>
                          <a:spcPts val="0"/>
                        </a:spcAft>
                      </a:pPr>
                      <a:r>
                        <a:rPr lang="es-MX" sz="1800" u="none" strike="noStrike">
                          <a:effectLst/>
                        </a:rPr>
                        <a:t>GC-Implementación</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12:00</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0:27</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21/12/19</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9/12/19</a:t>
                      </a:r>
                      <a:endParaRPr lang="es-MX">
                        <a:effectLst/>
                      </a:endParaRPr>
                    </a:p>
                  </a:txBody>
                  <a:tcPr marL="95250" marR="95250" marT="47625" marB="47625"/>
                </a:tc>
                <a:tc>
                  <a:txBody>
                    <a:bodyPr/>
                    <a:lstStyle/>
                    <a:p>
                      <a:pPr rtl="0" fontAlgn="t">
                        <a:spcBef>
                          <a:spcPts val="0"/>
                        </a:spcBef>
                        <a:spcAft>
                          <a:spcPts val="0"/>
                        </a:spcAft>
                      </a:pPr>
                      <a:r>
                        <a:rPr lang="es-MX" sz="1800" u="none" strike="noStrike" dirty="0">
                          <a:effectLst/>
                        </a:rPr>
                        <a:t>HBCR, JKMH</a:t>
                      </a:r>
                      <a:endParaRPr lang="es-MX" dirty="0">
                        <a:effectLst/>
                      </a:endParaRPr>
                    </a:p>
                  </a:txBody>
                  <a:tcPr marL="95250" marR="95250" marT="47625" marB="47625"/>
                </a:tc>
                <a:extLst>
                  <a:ext uri="{0D108BD9-81ED-4DB2-BD59-A6C34878D82A}">
                    <a16:rowId xmlns:a16="http://schemas.microsoft.com/office/drawing/2014/main" val="1965062388"/>
                  </a:ext>
                </a:extLst>
              </a:tr>
              <a:tr h="370840">
                <a:tc>
                  <a:txBody>
                    <a:bodyPr/>
                    <a:lstStyle/>
                    <a:p>
                      <a:pPr rtl="0" fontAlgn="t">
                        <a:spcBef>
                          <a:spcPts val="0"/>
                        </a:spcBef>
                        <a:spcAft>
                          <a:spcPts val="0"/>
                        </a:spcAft>
                      </a:pPr>
                      <a:r>
                        <a:rPr lang="es-MX" sz="1800" u="none" strike="noStrike">
                          <a:effectLst/>
                        </a:rPr>
                        <a:t>GC-Pruebas</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7:30</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0:26</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4/01/20</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9/12/19</a:t>
                      </a:r>
                      <a:endParaRPr lang="es-MX">
                        <a:effectLst/>
                      </a:endParaRPr>
                    </a:p>
                  </a:txBody>
                  <a:tcPr marL="95250" marR="95250" marT="47625" marB="47625"/>
                </a:tc>
                <a:tc>
                  <a:txBody>
                    <a:bodyPr/>
                    <a:lstStyle/>
                    <a:p>
                      <a:pPr rtl="0" fontAlgn="t">
                        <a:spcBef>
                          <a:spcPts val="0"/>
                        </a:spcBef>
                        <a:spcAft>
                          <a:spcPts val="0"/>
                        </a:spcAft>
                      </a:pPr>
                      <a:r>
                        <a:rPr lang="es-MX" sz="1800" u="none" strike="noStrike" dirty="0">
                          <a:effectLst/>
                        </a:rPr>
                        <a:t>HBCR, JKMH</a:t>
                      </a:r>
                      <a:endParaRPr lang="es-MX" dirty="0">
                        <a:effectLst/>
                      </a:endParaRPr>
                    </a:p>
                  </a:txBody>
                  <a:tcPr marL="95250" marR="95250" marT="47625" marB="47625"/>
                </a:tc>
                <a:extLst>
                  <a:ext uri="{0D108BD9-81ED-4DB2-BD59-A6C34878D82A}">
                    <a16:rowId xmlns:a16="http://schemas.microsoft.com/office/drawing/2014/main" val="2930875302"/>
                  </a:ext>
                </a:extLst>
              </a:tr>
              <a:tr h="370840">
                <a:tc>
                  <a:txBody>
                    <a:bodyPr/>
                    <a:lstStyle/>
                    <a:p>
                      <a:pPr rtl="0" fontAlgn="t">
                        <a:spcBef>
                          <a:spcPts val="0"/>
                        </a:spcBef>
                        <a:spcAft>
                          <a:spcPts val="0"/>
                        </a:spcAft>
                      </a:pPr>
                      <a:r>
                        <a:rPr lang="es-MX" sz="1800" u="none" strike="noStrike">
                          <a:effectLst/>
                        </a:rPr>
                        <a:t>ST-Revisión de diseño</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4:00</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0:47</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28/12/19</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9/12/19</a:t>
                      </a:r>
                      <a:endParaRPr lang="es-MX">
                        <a:effectLst/>
                      </a:endParaRPr>
                    </a:p>
                  </a:txBody>
                  <a:tcPr marL="95250" marR="95250" marT="47625" marB="47625"/>
                </a:tc>
                <a:tc>
                  <a:txBody>
                    <a:bodyPr/>
                    <a:lstStyle/>
                    <a:p>
                      <a:pPr rtl="0" fontAlgn="t">
                        <a:spcBef>
                          <a:spcPts val="0"/>
                        </a:spcBef>
                        <a:spcAft>
                          <a:spcPts val="0"/>
                        </a:spcAft>
                      </a:pPr>
                      <a:r>
                        <a:rPr lang="es-MX" sz="1800" u="none" strike="noStrike" dirty="0">
                          <a:effectLst/>
                        </a:rPr>
                        <a:t>HBCR, JKMH</a:t>
                      </a:r>
                      <a:endParaRPr lang="es-MX" dirty="0">
                        <a:effectLst/>
                      </a:endParaRPr>
                    </a:p>
                  </a:txBody>
                  <a:tcPr marL="95250" marR="95250" marT="47625" marB="47625"/>
                </a:tc>
                <a:extLst>
                  <a:ext uri="{0D108BD9-81ED-4DB2-BD59-A6C34878D82A}">
                    <a16:rowId xmlns:a16="http://schemas.microsoft.com/office/drawing/2014/main" val="4056665075"/>
                  </a:ext>
                </a:extLst>
              </a:tr>
              <a:tr h="370840">
                <a:tc>
                  <a:txBody>
                    <a:bodyPr/>
                    <a:lstStyle/>
                    <a:p>
                      <a:pPr rtl="0" fontAlgn="t">
                        <a:spcBef>
                          <a:spcPts val="0"/>
                        </a:spcBef>
                        <a:spcAft>
                          <a:spcPts val="0"/>
                        </a:spcAft>
                      </a:pPr>
                      <a:r>
                        <a:rPr lang="es-MX" sz="1800" u="none" strike="noStrike">
                          <a:effectLst/>
                        </a:rPr>
                        <a:t>ST-Pruebas</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7:30</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0:20</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18/01/20</a:t>
                      </a:r>
                      <a:endParaRPr lang="es-MX">
                        <a:effectLst/>
                      </a:endParaRPr>
                    </a:p>
                  </a:txBody>
                  <a:tcPr marL="95250" marR="95250" marT="47625" marB="47625"/>
                </a:tc>
                <a:tc>
                  <a:txBody>
                    <a:bodyPr/>
                    <a:lstStyle/>
                    <a:p>
                      <a:pPr rtl="0" fontAlgn="t">
                        <a:spcBef>
                          <a:spcPts val="0"/>
                        </a:spcBef>
                        <a:spcAft>
                          <a:spcPts val="0"/>
                        </a:spcAft>
                      </a:pPr>
                      <a:r>
                        <a:rPr lang="es-MX" sz="1800" u="none" strike="noStrike">
                          <a:effectLst/>
                        </a:rPr>
                        <a:t>9/12/19</a:t>
                      </a:r>
                      <a:endParaRPr lang="es-MX">
                        <a:effectLst/>
                      </a:endParaRPr>
                    </a:p>
                  </a:txBody>
                  <a:tcPr marL="95250" marR="95250" marT="47625" marB="47625"/>
                </a:tc>
                <a:tc>
                  <a:txBody>
                    <a:bodyPr/>
                    <a:lstStyle/>
                    <a:p>
                      <a:pPr rtl="0" fontAlgn="t">
                        <a:spcBef>
                          <a:spcPts val="0"/>
                        </a:spcBef>
                        <a:spcAft>
                          <a:spcPts val="0"/>
                        </a:spcAft>
                      </a:pPr>
                      <a:r>
                        <a:rPr lang="es-MX" sz="1800" u="none" strike="noStrike" dirty="0">
                          <a:effectLst/>
                        </a:rPr>
                        <a:t>HBCR, JKMH</a:t>
                      </a:r>
                      <a:endParaRPr lang="es-MX" dirty="0">
                        <a:effectLst/>
                      </a:endParaRPr>
                    </a:p>
                  </a:txBody>
                  <a:tcPr marL="95250" marR="95250" marT="47625" marB="47625"/>
                </a:tc>
                <a:extLst>
                  <a:ext uri="{0D108BD9-81ED-4DB2-BD59-A6C34878D82A}">
                    <a16:rowId xmlns:a16="http://schemas.microsoft.com/office/drawing/2014/main" val="1462308507"/>
                  </a:ext>
                </a:extLst>
              </a:tr>
            </a:tbl>
          </a:graphicData>
        </a:graphic>
      </p:graphicFrame>
    </p:spTree>
    <p:extLst>
      <p:ext uri="{BB962C8B-B14F-4D97-AF65-F5344CB8AC3E}">
        <p14:creationId xmlns:p14="http://schemas.microsoft.com/office/powerpoint/2010/main" val="220763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1EAF818D-9E53-45C8-89FB-18B5829FDC14}"/>
              </a:ext>
            </a:extLst>
          </p:cNvPr>
          <p:cNvGraphicFramePr>
            <a:graphicFrameLocks noGrp="1"/>
          </p:cNvGraphicFramePr>
          <p:nvPr>
            <p:extLst>
              <p:ext uri="{D42A27DB-BD31-4B8C-83A1-F6EECF244321}">
                <p14:modId xmlns:p14="http://schemas.microsoft.com/office/powerpoint/2010/main" val="1210984838"/>
              </p:ext>
            </p:extLst>
          </p:nvPr>
        </p:nvGraphicFramePr>
        <p:xfrm>
          <a:off x="838200" y="367886"/>
          <a:ext cx="10515600" cy="7621270"/>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1931113230"/>
                    </a:ext>
                  </a:extLst>
                </a:gridCol>
                <a:gridCol w="1752600">
                  <a:extLst>
                    <a:ext uri="{9D8B030D-6E8A-4147-A177-3AD203B41FA5}">
                      <a16:colId xmlns:a16="http://schemas.microsoft.com/office/drawing/2014/main" val="1385754973"/>
                    </a:ext>
                  </a:extLst>
                </a:gridCol>
                <a:gridCol w="1752600">
                  <a:extLst>
                    <a:ext uri="{9D8B030D-6E8A-4147-A177-3AD203B41FA5}">
                      <a16:colId xmlns:a16="http://schemas.microsoft.com/office/drawing/2014/main" val="3781397072"/>
                    </a:ext>
                  </a:extLst>
                </a:gridCol>
                <a:gridCol w="1752600">
                  <a:extLst>
                    <a:ext uri="{9D8B030D-6E8A-4147-A177-3AD203B41FA5}">
                      <a16:colId xmlns:a16="http://schemas.microsoft.com/office/drawing/2014/main" val="853421809"/>
                    </a:ext>
                  </a:extLst>
                </a:gridCol>
                <a:gridCol w="1752600">
                  <a:extLst>
                    <a:ext uri="{9D8B030D-6E8A-4147-A177-3AD203B41FA5}">
                      <a16:colId xmlns:a16="http://schemas.microsoft.com/office/drawing/2014/main" val="3583144975"/>
                    </a:ext>
                  </a:extLst>
                </a:gridCol>
                <a:gridCol w="1752600">
                  <a:extLst>
                    <a:ext uri="{9D8B030D-6E8A-4147-A177-3AD203B41FA5}">
                      <a16:colId xmlns:a16="http://schemas.microsoft.com/office/drawing/2014/main" val="1084864851"/>
                    </a:ext>
                  </a:extLst>
                </a:gridCol>
              </a:tblGrid>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250744816"/>
                  </a:ext>
                </a:extLst>
              </a:tr>
              <a:tr h="370840">
                <a:tc>
                  <a:txBody>
                    <a:bodyPr/>
                    <a:lstStyle/>
                    <a:p>
                      <a:pPr rtl="0" fontAlgn="t">
                        <a:spcBef>
                          <a:spcPts val="0"/>
                        </a:spcBef>
                        <a:spcAft>
                          <a:spcPts val="0"/>
                        </a:spcAft>
                      </a:pPr>
                      <a:r>
                        <a:rPr lang="es-MX" sz="1800" b="0" i="0" u="none" strike="noStrike" dirty="0">
                          <a:solidFill>
                            <a:schemeClr val="bg1"/>
                          </a:solidFill>
                          <a:effectLst/>
                          <a:latin typeface="Calibri" panose="020F0502020204030204" pitchFamily="34" charset="0"/>
                        </a:rPr>
                        <a:t>Revisión de requerimientos de negocio</a:t>
                      </a:r>
                      <a:endParaRPr lang="es-MX" b="0" dirty="0">
                        <a:solidFill>
                          <a:schemeClr val="bg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bg1"/>
                          </a:solidFill>
                          <a:effectLst/>
                          <a:latin typeface="Calibri" panose="020F0502020204030204" pitchFamily="34" charset="0"/>
                        </a:rPr>
                        <a:t>1:00</a:t>
                      </a:r>
                      <a:endParaRPr lang="es-MX" b="0">
                        <a:solidFill>
                          <a:schemeClr val="bg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bg1"/>
                          </a:solidFill>
                          <a:effectLst/>
                          <a:latin typeface="Calibri" panose="020F0502020204030204" pitchFamily="34" charset="0"/>
                        </a:rPr>
                        <a:t>0:10</a:t>
                      </a:r>
                      <a:endParaRPr lang="es-MX" b="0">
                        <a:solidFill>
                          <a:schemeClr val="bg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bg1"/>
                          </a:solidFill>
                          <a:effectLst/>
                          <a:latin typeface="Calibri" panose="020F0502020204030204" pitchFamily="34" charset="0"/>
                        </a:rPr>
                        <a:t>9/11/19</a:t>
                      </a:r>
                      <a:endParaRPr lang="es-MX" b="0">
                        <a:solidFill>
                          <a:schemeClr val="bg1"/>
                        </a:solidFill>
                        <a:effectLst/>
                      </a:endParaRPr>
                    </a:p>
                  </a:txBody>
                  <a:tcPr marL="95250" marR="95250" marT="47625" marB="47625"/>
                </a:tc>
                <a:tc>
                  <a:txBody>
                    <a:bodyPr/>
                    <a:lstStyle/>
                    <a:p>
                      <a:pPr rtl="0" fontAlgn="t">
                        <a:spcBef>
                          <a:spcPts val="0"/>
                        </a:spcBef>
                        <a:spcAft>
                          <a:spcPts val="0"/>
                        </a:spcAft>
                      </a:pPr>
                      <a:r>
                        <a:rPr lang="es-MX" sz="1800" b="0" i="0" u="none" strike="noStrike">
                          <a:solidFill>
                            <a:schemeClr val="bg1"/>
                          </a:solidFill>
                          <a:effectLst/>
                          <a:latin typeface="Calibri" panose="020F0502020204030204" pitchFamily="34" charset="0"/>
                        </a:rPr>
                        <a:t>10/11/19</a:t>
                      </a:r>
                      <a:endParaRPr lang="es-MX" b="0">
                        <a:solidFill>
                          <a:schemeClr val="bg1"/>
                        </a:solidFill>
                        <a:effectLst/>
                      </a:endParaRPr>
                    </a:p>
                  </a:txBody>
                  <a:tcPr marL="95250" marR="95250" marT="47625" marB="47625"/>
                </a:tc>
                <a:tc>
                  <a:txBody>
                    <a:bodyPr/>
                    <a:lstStyle/>
                    <a:p>
                      <a:pPr rtl="0" fontAlgn="t">
                        <a:spcBef>
                          <a:spcPts val="0"/>
                        </a:spcBef>
                        <a:spcAft>
                          <a:spcPts val="0"/>
                        </a:spcAft>
                      </a:pPr>
                      <a:r>
                        <a:rPr lang="es-MX" sz="1800" b="0" i="0" u="none" strike="noStrike" dirty="0">
                          <a:solidFill>
                            <a:schemeClr val="bg1"/>
                          </a:solidFill>
                          <a:effectLst/>
                          <a:latin typeface="Calibri" panose="020F0502020204030204" pitchFamily="34" charset="0"/>
                        </a:rPr>
                        <a:t>ACC</a:t>
                      </a:r>
                      <a:endParaRPr lang="es-MX" b="0" dirty="0">
                        <a:solidFill>
                          <a:schemeClr val="bg1"/>
                        </a:solidFill>
                        <a:effectLst/>
                      </a:endParaRPr>
                    </a:p>
                  </a:txBody>
                  <a:tcPr marL="95250" marR="95250" marT="47625" marB="47625"/>
                </a:tc>
                <a:extLst>
                  <a:ext uri="{0D108BD9-81ED-4DB2-BD59-A6C34878D82A}">
                    <a16:rowId xmlns:a16="http://schemas.microsoft.com/office/drawing/2014/main" val="2079032758"/>
                  </a:ext>
                </a:extLst>
              </a:tr>
              <a:tr h="370840">
                <a:tc>
                  <a:txBody>
                    <a:bodyPr/>
                    <a:lstStyle/>
                    <a:p>
                      <a:pPr rtl="0" fontAlgn="t">
                        <a:spcBef>
                          <a:spcPts val="0"/>
                        </a:spcBef>
                        <a:spcAft>
                          <a:spcPts val="0"/>
                        </a:spcAft>
                      </a:pPr>
                      <a:r>
                        <a:rPr lang="es-MX" sz="1800" b="0" i="0" u="none" strike="noStrike" dirty="0">
                          <a:solidFill>
                            <a:srgbClr val="000000"/>
                          </a:solidFill>
                          <a:effectLst/>
                          <a:latin typeface="Calibri" panose="020F0502020204030204" pitchFamily="34" charset="0"/>
                        </a:rPr>
                        <a:t>Requerimientos de usuario(registro de proyecto)</a:t>
                      </a:r>
                      <a:endParaRPr lang="es-MX" dirty="0">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5:00</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1:57</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16/11/19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16/11/19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ACC</a:t>
                      </a:r>
                      <a:endParaRPr lang="es-MX">
                        <a:effectLst/>
                      </a:endParaRPr>
                    </a:p>
                  </a:txBody>
                  <a:tcPr marL="95250" marR="95250" marT="47625" marB="47625"/>
                </a:tc>
                <a:extLst>
                  <a:ext uri="{0D108BD9-81ED-4DB2-BD59-A6C34878D82A}">
                    <a16:rowId xmlns:a16="http://schemas.microsoft.com/office/drawing/2014/main" val="1559707895"/>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Requerimientos funcionales y no funcionales (registro de proyecto)</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5:00</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0:44</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23/11/19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24/11/19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ACC</a:t>
                      </a:r>
                      <a:endParaRPr lang="es-MX">
                        <a:effectLst/>
                      </a:endParaRPr>
                    </a:p>
                  </a:txBody>
                  <a:tcPr marL="95250" marR="95250" marT="47625" marB="47625"/>
                </a:tc>
                <a:extLst>
                  <a:ext uri="{0D108BD9-81ED-4DB2-BD59-A6C34878D82A}">
                    <a16:rowId xmlns:a16="http://schemas.microsoft.com/office/drawing/2014/main" val="3575034767"/>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Revisión de requerimientos(Registro de proyecto)</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5:00</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1:29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21/12/19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2/12/19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ACC</a:t>
                      </a:r>
                      <a:endParaRPr lang="es-MX">
                        <a:effectLst/>
                      </a:endParaRPr>
                    </a:p>
                  </a:txBody>
                  <a:tcPr marL="95250" marR="95250" marT="47625" marB="47625"/>
                </a:tc>
                <a:extLst>
                  <a:ext uri="{0D108BD9-81ED-4DB2-BD59-A6C34878D82A}">
                    <a16:rowId xmlns:a16="http://schemas.microsoft.com/office/drawing/2014/main" val="3066834527"/>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Diseño(Registro de proyecto)</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10:00</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2:29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14/12/19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27/11/19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ACC</a:t>
                      </a:r>
                      <a:endParaRPr lang="es-MX">
                        <a:effectLst/>
                      </a:endParaRPr>
                    </a:p>
                  </a:txBody>
                  <a:tcPr marL="95250" marR="95250" marT="47625" marB="47625"/>
                </a:tc>
                <a:extLst>
                  <a:ext uri="{0D108BD9-81ED-4DB2-BD59-A6C34878D82A}">
                    <a16:rowId xmlns:a16="http://schemas.microsoft.com/office/drawing/2014/main" val="3982979964"/>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Revisión de diseño(Registro de proyecto)</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4:00</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0:45</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28/12/19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9/12/19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ACC</a:t>
                      </a:r>
                      <a:endParaRPr lang="es-MX">
                        <a:effectLst/>
                      </a:endParaRPr>
                    </a:p>
                  </a:txBody>
                  <a:tcPr marL="95250" marR="95250" marT="47625" marB="47625"/>
                </a:tc>
                <a:extLst>
                  <a:ext uri="{0D108BD9-81ED-4DB2-BD59-A6C34878D82A}">
                    <a16:rowId xmlns:a16="http://schemas.microsoft.com/office/drawing/2014/main" val="4285570734"/>
                  </a:ext>
                </a:extLst>
              </a:tr>
              <a:tr h="370840">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Implementación(Registro de proyecto)</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14:00</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0:43</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18/01/20</a:t>
                      </a:r>
                      <a:endParaRPr lang="es-MX">
                        <a:effectLst/>
                      </a:endParaRPr>
                    </a:p>
                  </a:txBody>
                  <a:tcPr marL="95250" marR="95250" marT="47625" marB="47625"/>
                </a:tc>
                <a:tc>
                  <a:txBody>
                    <a:bodyPr/>
                    <a:lstStyle/>
                    <a:p>
                      <a:pPr rtl="0" fontAlgn="t">
                        <a:spcBef>
                          <a:spcPts val="0"/>
                        </a:spcBef>
                        <a:spcAft>
                          <a:spcPts val="0"/>
                        </a:spcAft>
                      </a:pPr>
                      <a:r>
                        <a:rPr lang="es-MX" sz="1800" b="0" i="0" u="none" strike="noStrike">
                          <a:solidFill>
                            <a:srgbClr val="000000"/>
                          </a:solidFill>
                          <a:effectLst/>
                          <a:latin typeface="Calibri" panose="020F0502020204030204" pitchFamily="34" charset="0"/>
                        </a:rPr>
                        <a:t>9/12/19</a:t>
                      </a:r>
                      <a:endParaRPr lang="es-MX">
                        <a:effectLst/>
                      </a:endParaRPr>
                    </a:p>
                  </a:txBody>
                  <a:tcPr marL="95250" marR="95250" marT="47625" marB="47625"/>
                </a:tc>
                <a:tc>
                  <a:txBody>
                    <a:bodyPr/>
                    <a:lstStyle/>
                    <a:p>
                      <a:pPr rtl="0" fontAlgn="t">
                        <a:spcBef>
                          <a:spcPts val="0"/>
                        </a:spcBef>
                        <a:spcAft>
                          <a:spcPts val="0"/>
                        </a:spcAft>
                      </a:pPr>
                      <a:r>
                        <a:rPr lang="es-MX" sz="1800" b="0" i="0" u="none" strike="noStrike" dirty="0">
                          <a:solidFill>
                            <a:srgbClr val="000000"/>
                          </a:solidFill>
                          <a:effectLst/>
                          <a:latin typeface="Calibri" panose="020F0502020204030204" pitchFamily="34" charset="0"/>
                        </a:rPr>
                        <a:t>ACC</a:t>
                      </a:r>
                      <a:endParaRPr lang="es-MX" dirty="0">
                        <a:effectLst/>
                      </a:endParaRPr>
                    </a:p>
                  </a:txBody>
                  <a:tcPr marL="95250" marR="95250" marT="47625" marB="47625"/>
                </a:tc>
                <a:extLst>
                  <a:ext uri="{0D108BD9-81ED-4DB2-BD59-A6C34878D82A}">
                    <a16:rowId xmlns:a16="http://schemas.microsoft.com/office/drawing/2014/main" val="2360936833"/>
                  </a:ext>
                </a:extLst>
              </a:tr>
            </a:tbl>
          </a:graphicData>
        </a:graphic>
      </p:graphicFrame>
    </p:spTree>
    <p:extLst>
      <p:ext uri="{BB962C8B-B14F-4D97-AF65-F5344CB8AC3E}">
        <p14:creationId xmlns:p14="http://schemas.microsoft.com/office/powerpoint/2010/main" val="9676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0829" y="273879"/>
            <a:ext cx="10353761" cy="1326321"/>
          </a:xfrm>
        </p:spPr>
        <p:txBody>
          <a:bodyPr/>
          <a:lstStyle/>
          <a:p>
            <a:r>
              <a:rPr lang="es-MX" dirty="0"/>
              <a:t>Avance de proyecto (1)</a:t>
            </a:r>
            <a:br>
              <a:rPr lang="es-MX" dirty="0"/>
            </a:br>
            <a:r>
              <a:rPr lang="es-MX" dirty="0"/>
              <a:t>Gráfica de valor ganado acumulado</a:t>
            </a:r>
          </a:p>
        </p:txBody>
      </p:sp>
      <p:sp>
        <p:nvSpPr>
          <p:cNvPr id="7" name="Marcador de contenido 6"/>
          <p:cNvSpPr>
            <a:spLocks noGrp="1"/>
          </p:cNvSpPr>
          <p:nvPr>
            <p:ph idx="1"/>
          </p:nvPr>
        </p:nvSpPr>
        <p:spPr/>
        <p:txBody>
          <a:bodyPr>
            <a:normAutofit/>
          </a:bodyPr>
          <a:lstStyle/>
          <a:p>
            <a:pPr marL="0" indent="0">
              <a:buNone/>
            </a:pPr>
            <a:r>
              <a:rPr lang="es-MX" dirty="0"/>
              <a:t>Pegar aquí la gráfica de valor ganado acumulado / apagado (</a:t>
            </a:r>
            <a:r>
              <a:rPr lang="es-MX" dirty="0" err="1"/>
              <a:t>burndown</a:t>
            </a:r>
            <a:r>
              <a:rPr lang="es-MX" dirty="0"/>
              <a:t>)</a:t>
            </a:r>
          </a:p>
        </p:txBody>
      </p:sp>
      <p:sp>
        <p:nvSpPr>
          <p:cNvPr id="3" name="Marcador de contenido 2"/>
          <p:cNvSpPr>
            <a:spLocks noGrp="1"/>
          </p:cNvSpPr>
          <p:nvPr>
            <p:ph sz="half" idx="4294967295"/>
          </p:nvPr>
        </p:nvSpPr>
        <p:spPr>
          <a:xfrm>
            <a:off x="7010400" y="1825625"/>
            <a:ext cx="5181600" cy="4351338"/>
          </a:xfrm>
        </p:spPr>
        <p:txBody>
          <a:bodyPr/>
          <a:lstStyle/>
          <a:p>
            <a:endParaRPr lang="es-MX" dirty="0"/>
          </a:p>
          <a:p>
            <a:endParaRPr lang="en-US" dirty="0"/>
          </a:p>
        </p:txBody>
      </p:sp>
      <p:pic>
        <p:nvPicPr>
          <p:cNvPr id="4" name="Imagen 3">
            <a:extLst>
              <a:ext uri="{FF2B5EF4-FFF2-40B4-BE49-F238E27FC236}">
                <a16:creationId xmlns:a16="http://schemas.microsoft.com/office/drawing/2014/main" id="{B41568D5-ABA2-4AB2-BDEC-9E707AD61996}"/>
              </a:ext>
            </a:extLst>
          </p:cNvPr>
          <p:cNvPicPr>
            <a:picLocks noChangeAspect="1"/>
          </p:cNvPicPr>
          <p:nvPr/>
        </p:nvPicPr>
        <p:blipFill>
          <a:blip r:embed="rId2"/>
          <a:stretch>
            <a:fillRect/>
          </a:stretch>
        </p:blipFill>
        <p:spPr>
          <a:xfrm>
            <a:off x="546651" y="1600200"/>
            <a:ext cx="10677939" cy="4802187"/>
          </a:xfrm>
          <a:prstGeom prst="rect">
            <a:avLst/>
          </a:prstGeom>
        </p:spPr>
      </p:pic>
    </p:spTree>
    <p:extLst>
      <p:ext uri="{BB962C8B-B14F-4D97-AF65-F5344CB8AC3E}">
        <p14:creationId xmlns:p14="http://schemas.microsoft.com/office/powerpoint/2010/main" val="124146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Avance de proyecto (2)</a:t>
            </a:r>
            <a:br>
              <a:rPr lang="es-MX" dirty="0"/>
            </a:br>
            <a:r>
              <a:rPr lang="es-MX" dirty="0"/>
              <a:t>Gráfica de compromisos cumplidos</a:t>
            </a:r>
          </a:p>
        </p:txBody>
      </p:sp>
      <p:sp>
        <p:nvSpPr>
          <p:cNvPr id="7" name="Marcador de contenido 6"/>
          <p:cNvSpPr>
            <a:spLocks noGrp="1"/>
          </p:cNvSpPr>
          <p:nvPr>
            <p:ph idx="1"/>
          </p:nvPr>
        </p:nvSpPr>
        <p:spPr/>
        <p:txBody>
          <a:bodyPr>
            <a:normAutofit fontScale="85000" lnSpcReduction="10000"/>
          </a:bodyPr>
          <a:lstStyle/>
          <a:p>
            <a:endParaRPr lang="es-MX" dirty="0"/>
          </a:p>
          <a:p>
            <a:endParaRPr lang="es-MX" dirty="0"/>
          </a:p>
          <a:p>
            <a:endParaRPr lang="es-MX" dirty="0"/>
          </a:p>
          <a:p>
            <a:endParaRPr lang="es-MX" dirty="0"/>
          </a:p>
          <a:p>
            <a:endParaRPr lang="es-MX" dirty="0"/>
          </a:p>
          <a:p>
            <a:endParaRPr lang="es-MX" dirty="0"/>
          </a:p>
          <a:p>
            <a:endParaRPr lang="es-MX" dirty="0"/>
          </a:p>
          <a:p>
            <a:endParaRPr lang="es-MX" dirty="0"/>
          </a:p>
          <a:p>
            <a:r>
              <a:rPr lang="es-MX" dirty="0"/>
              <a:t>Pegar aquí la gráfica de compromisos cumplidos</a:t>
            </a:r>
          </a:p>
        </p:txBody>
      </p:sp>
      <p:pic>
        <p:nvPicPr>
          <p:cNvPr id="3" name="Imagen 2">
            <a:extLst>
              <a:ext uri="{FF2B5EF4-FFF2-40B4-BE49-F238E27FC236}">
                <a16:creationId xmlns:a16="http://schemas.microsoft.com/office/drawing/2014/main" id="{96F201C1-3378-4A9C-899D-C14018F797F2}"/>
              </a:ext>
            </a:extLst>
          </p:cNvPr>
          <p:cNvPicPr>
            <a:picLocks noChangeAspect="1"/>
          </p:cNvPicPr>
          <p:nvPr/>
        </p:nvPicPr>
        <p:blipFill>
          <a:blip r:embed="rId2"/>
          <a:stretch>
            <a:fillRect/>
          </a:stretch>
        </p:blipFill>
        <p:spPr>
          <a:xfrm>
            <a:off x="718929" y="1825625"/>
            <a:ext cx="9008165" cy="4774760"/>
          </a:xfrm>
          <a:prstGeom prst="rect">
            <a:avLst/>
          </a:prstGeom>
        </p:spPr>
      </p:pic>
    </p:spTree>
    <p:extLst>
      <p:ext uri="{BB962C8B-B14F-4D97-AF65-F5344CB8AC3E}">
        <p14:creationId xmlns:p14="http://schemas.microsoft.com/office/powerpoint/2010/main" val="4264508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1877</TotalTime>
  <Words>1150</Words>
  <Application>Microsoft Office PowerPoint</Application>
  <PresentationFormat>Panorámica</PresentationFormat>
  <Paragraphs>437</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Bookman Old Style</vt:lpstr>
      <vt:lpstr>Calibri</vt:lpstr>
      <vt:lpstr>Rockwell</vt:lpstr>
      <vt:lpstr>Damask</vt:lpstr>
      <vt:lpstr>TSP Proceso de desarrollo en equipo Reunión de postmortem</vt:lpstr>
      <vt:lpstr>Panorama de proyecto</vt:lpstr>
      <vt:lpstr>Seguimiento de plan</vt:lpstr>
      <vt:lpstr>Presentación de PowerPoint</vt:lpstr>
      <vt:lpstr>Presentación de PowerPoint</vt:lpstr>
      <vt:lpstr>Presentación de PowerPoint</vt:lpstr>
      <vt:lpstr>Presentación de PowerPoint</vt:lpstr>
      <vt:lpstr>Avance de proyecto (1) Gráfica de valor ganado acumulado</vt:lpstr>
      <vt:lpstr>Avance de proyecto (2) Gráfica de compromisos cumplidos</vt:lpstr>
      <vt:lpstr>Avance de proyecto (3) Gráfica horas directas acumuladas</vt:lpstr>
      <vt:lpstr>Principales problemáticas</vt:lpstr>
      <vt:lpstr>Lecciones aprendidas</vt:lpstr>
      <vt:lpstr>Seguimiento de riesgos</vt:lpstr>
      <vt:lpstr>Seguimiento de calidad</vt:lpstr>
      <vt:lpstr>Presentación de PowerPoint</vt:lpstr>
      <vt:lpstr>Reporte de roles</vt:lpstr>
      <vt:lpstr>Presentación de PowerPoint</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 Proceso de desarrollo en equipo &lt;Nombre de equipo&gt;</dc:title>
  <dc:creator>Daniel</dc:creator>
  <cp:lastModifiedBy>Araceli Triana</cp:lastModifiedBy>
  <cp:revision>57</cp:revision>
  <dcterms:created xsi:type="dcterms:W3CDTF">2015-12-15T16:09:56Z</dcterms:created>
  <dcterms:modified xsi:type="dcterms:W3CDTF">2019-12-15T20:43:07Z</dcterms:modified>
</cp:coreProperties>
</file>