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9" r:id="rId7"/>
    <p:sldId id="272" r:id="rId8"/>
    <p:sldId id="276" r:id="rId9"/>
    <p:sldId id="279" r:id="rId10"/>
    <p:sldId id="273" r:id="rId11"/>
    <p:sldId id="278" r:id="rId12"/>
    <p:sldId id="283" r:id="rId13"/>
    <p:sldId id="286" r:id="rId14"/>
    <p:sldId id="271" r:id="rId15"/>
    <p:sldId id="282" r:id="rId16"/>
    <p:sldId id="277" r:id="rId17"/>
    <p:sldId id="274" r:id="rId18"/>
    <p:sldId id="290" r:id="rId19"/>
    <p:sldId id="285" r:id="rId20"/>
    <p:sldId id="281" r:id="rId21"/>
    <p:sldId id="262" r:id="rId22"/>
    <p:sldId id="289" r:id="rId23"/>
    <p:sldId id="291" r:id="rId24"/>
    <p:sldId id="292" r:id="rId25"/>
    <p:sldId id="275" r:id="rId26"/>
    <p:sldId id="263" r:id="rId27"/>
    <p:sldId id="264" r:id="rId28"/>
    <p:sldId id="288" r:id="rId29"/>
    <p:sldId id="266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422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8727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30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463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0170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10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3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378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68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709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76C3F-82AA-4653-8EBF-D664AB69DBA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925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76C3F-82AA-4653-8EBF-D664AB69DBA9}" type="datetimeFigureOut">
              <a:rPr lang="zh-CN" altLang="en-US" smtClean="0"/>
              <a:t>2019/7/4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EDF28-D5C1-437B-841E-D3477160E8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77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pack.js.org/configuration/mode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650999"/>
            <a:ext cx="9144000" cy="1858963"/>
          </a:xfrm>
        </p:spPr>
        <p:txBody>
          <a:bodyPr>
            <a:normAutofit/>
          </a:bodyPr>
          <a:lstStyle/>
          <a:p>
            <a:r>
              <a:rPr lang="zh-CN" altLang="en-US" sz="4400" b="1" dirty="0" smtClean="0"/>
              <a:t>关于</a:t>
            </a:r>
            <a:r>
              <a:rPr lang="en-US" altLang="zh-CN" sz="4400" b="1" dirty="0" err="1" smtClean="0"/>
              <a:t>webpack</a:t>
            </a:r>
            <a:r>
              <a:rPr lang="zh-CN" altLang="en-US" sz="4400" b="1" dirty="0" smtClean="0"/>
              <a:t>你应该知道的一切</a:t>
            </a:r>
            <a:endParaRPr lang="zh-CN" altLang="en-US" sz="4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CN" dirty="0" smtClean="0"/>
              <a:t>——</a:t>
            </a:r>
            <a:r>
              <a:rPr lang="zh-CN" altLang="en-US" dirty="0" smtClean="0"/>
              <a:t>主讲人：韩波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686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其他配置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19464" y="1623218"/>
            <a:ext cx="8554198" cy="376470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resolve</a:t>
            </a:r>
            <a:r>
              <a:rPr lang="zh-CN" altLang="en-US" dirty="0" smtClean="0"/>
              <a:t>：解析配置，为了给所有文件后缀省掉</a:t>
            </a:r>
            <a:r>
              <a:rPr lang="en-US" altLang="zh-CN" dirty="0" err="1" smtClean="0"/>
              <a:t>js.jsx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json</a:t>
            </a:r>
            <a:endParaRPr lang="en-US" altLang="zh-CN" dirty="0" smtClean="0"/>
          </a:p>
          <a:p>
            <a:pPr algn="l"/>
            <a:r>
              <a:rPr lang="en-US" altLang="zh-CN" dirty="0"/>
              <a:t>alias </a:t>
            </a:r>
            <a:r>
              <a:rPr lang="zh-CN" altLang="en-US" dirty="0" smtClean="0"/>
              <a:t>：让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在搜索的时候直接去指定的路径进行查找，节省搜索的时间</a:t>
            </a:r>
            <a:r>
              <a:rPr lang="en-US" altLang="zh-CN" dirty="0" smtClean="0"/>
              <a:t>,</a:t>
            </a:r>
          </a:p>
          <a:p>
            <a:pPr algn="l"/>
            <a:r>
              <a:rPr lang="zh-CN" altLang="en-US" dirty="0" smtClean="0"/>
              <a:t>查找</a:t>
            </a:r>
            <a:r>
              <a:rPr lang="en-US" altLang="zh-CN" dirty="0" smtClean="0"/>
              <a:t>module </a:t>
            </a:r>
            <a:r>
              <a:rPr lang="zh-CN" altLang="en-US" dirty="0" smtClean="0"/>
              <a:t>的话从这里开始查找</a:t>
            </a:r>
            <a:endParaRPr lang="en-US" altLang="zh-CN" dirty="0" smtClean="0"/>
          </a:p>
          <a:p>
            <a:pPr algn="l"/>
            <a:r>
              <a:rPr lang="en-US" altLang="zh-CN" dirty="0"/>
              <a:t>r</a:t>
            </a:r>
            <a:r>
              <a:rPr lang="en-US" altLang="zh-CN" dirty="0" smtClean="0"/>
              <a:t>esolve: {</a:t>
            </a:r>
          </a:p>
          <a:p>
            <a:pPr algn="l"/>
            <a:r>
              <a:rPr lang="en-US" altLang="zh-CN" dirty="0" smtClean="0"/>
              <a:t>	extensions: [“.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”, “.</a:t>
            </a:r>
            <a:r>
              <a:rPr lang="en-US" altLang="zh-CN" dirty="0" err="1" smtClean="0"/>
              <a:t>json</a:t>
            </a:r>
            <a:r>
              <a:rPr lang="en-US" altLang="zh-CN" dirty="0" smtClean="0"/>
              <a:t>”, “</a:t>
            </a:r>
            <a:r>
              <a:rPr lang="en-US" altLang="zh-CN" dirty="0" err="1" smtClean="0"/>
              <a:t>jsx</a:t>
            </a:r>
            <a:r>
              <a:rPr lang="en-US" altLang="zh-CN" dirty="0" smtClean="0"/>
              <a:t>”], 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modules: [</a:t>
            </a:r>
            <a:r>
              <a:rPr lang="en-US" altLang="zh-CN" dirty="0" err="1" smtClean="0"/>
              <a:t>path.resolve</a:t>
            </a:r>
            <a:r>
              <a:rPr lang="en-US" altLang="zh-CN" dirty="0" smtClean="0"/>
              <a:t>(__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, “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”), </a:t>
            </a:r>
            <a:r>
              <a:rPr lang="en-US" altLang="zh-CN" dirty="0" err="1" smtClean="0"/>
              <a:t>path.resolve</a:t>
            </a:r>
            <a:r>
              <a:rPr lang="en-US" altLang="zh-CN" dirty="0" smtClean="0"/>
              <a:t>(__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, </a:t>
            </a:r>
            <a:r>
              <a:rPr lang="zh-CN" altLang="en-US" dirty="0" smtClean="0"/>
              <a:t>“</a:t>
            </a:r>
            <a:r>
              <a:rPr lang="en-US" altLang="zh-CN" dirty="0" err="1" smtClean="0"/>
              <a:t>node_modules</a:t>
            </a:r>
            <a:r>
              <a:rPr lang="zh-CN" altLang="en-US" dirty="0" smtClean="0"/>
              <a:t>”</a:t>
            </a:r>
            <a:r>
              <a:rPr lang="en-US" altLang="zh-CN" dirty="0" smtClean="0"/>
              <a:t>)]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alias: {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component: </a:t>
            </a:r>
            <a:r>
              <a:rPr lang="en-US" altLang="zh-CN" dirty="0" err="1" smtClean="0"/>
              <a:t>path.resolve</a:t>
            </a:r>
            <a:r>
              <a:rPr lang="en-US" altLang="zh-CN" dirty="0" smtClean="0"/>
              <a:t>(__</a:t>
            </a:r>
            <a:r>
              <a:rPr lang="en-US" altLang="zh-CN" dirty="0" err="1" smtClean="0"/>
              <a:t>dirname</a:t>
            </a:r>
            <a:r>
              <a:rPr lang="en-US" altLang="zh-CN" dirty="0" smtClean="0"/>
              <a:t>, ‘./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/component’)</a:t>
            </a:r>
          </a:p>
          <a:p>
            <a:pPr algn="l"/>
            <a:r>
              <a:rPr lang="en-US" altLang="zh-CN" dirty="0" smtClean="0"/>
              <a:t>	}</a:t>
            </a:r>
          </a:p>
          <a:p>
            <a:pPr algn="l"/>
            <a:r>
              <a:rPr lang="en-US" altLang="zh-CN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583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4690664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其他配置：</a:t>
            </a:r>
            <a:r>
              <a:rPr lang="en-US" altLang="zh-CN" sz="3200" b="1" dirty="0" err="1" smtClean="0">
                <a:latin typeface="+mn-ea"/>
                <a:ea typeface="+mn-ea"/>
              </a:rPr>
              <a:t>Eslint</a:t>
            </a:r>
            <a:r>
              <a:rPr lang="zh-CN" altLang="en-US" sz="3200" b="1" dirty="0" smtClean="0">
                <a:latin typeface="+mn-ea"/>
                <a:ea typeface="+mn-ea"/>
              </a:rPr>
              <a:t>的配合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9834357" cy="176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 err="1" smtClean="0"/>
              <a:t>Eslint</a:t>
            </a:r>
            <a:r>
              <a:rPr lang="en-US" altLang="zh-CN" sz="1800" dirty="0" smtClean="0"/>
              <a:t> 		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Babel-</a:t>
            </a:r>
            <a:r>
              <a:rPr lang="en-US" altLang="zh-CN" sz="1800" dirty="0" err="1" smtClean="0"/>
              <a:t>eslint</a:t>
            </a:r>
            <a:r>
              <a:rPr lang="en-US" altLang="zh-CN" sz="1800" dirty="0" smtClean="0"/>
              <a:t>	</a:t>
            </a:r>
            <a:r>
              <a:rPr lang="zh-CN" altLang="en-US" sz="1800" dirty="0" smtClean="0"/>
              <a:t>与</a:t>
            </a:r>
            <a:r>
              <a:rPr lang="en-US" altLang="zh-CN" sz="1800" dirty="0" smtClean="0"/>
              <a:t>babel</a:t>
            </a:r>
            <a:r>
              <a:rPr lang="zh-CN" altLang="en-US" sz="1800" dirty="0" smtClean="0"/>
              <a:t>的结合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en-US" altLang="zh-CN" sz="1800" dirty="0" err="1" smtClean="0"/>
              <a:t>Eslint</a:t>
            </a:r>
            <a:r>
              <a:rPr lang="en-US" altLang="zh-CN" sz="1800" dirty="0" smtClean="0"/>
              <a:t>-loader 	</a:t>
            </a:r>
            <a:r>
              <a:rPr lang="zh-CN" altLang="en-US" sz="1800" dirty="0" smtClean="0"/>
              <a:t>与</a:t>
            </a:r>
            <a:r>
              <a:rPr lang="en-US" altLang="zh-CN" sz="1800" dirty="0" err="1" smtClean="0"/>
              <a:t>webpack</a:t>
            </a:r>
            <a:r>
              <a:rPr lang="zh-CN" altLang="en-US" sz="1800" dirty="0" smtClean="0"/>
              <a:t>的结合</a:t>
            </a:r>
            <a:endParaRPr lang="en-US" altLang="zh-CN" sz="1800" dirty="0"/>
          </a:p>
        </p:txBody>
      </p:sp>
      <p:sp>
        <p:nvSpPr>
          <p:cNvPr id="3" name="文本框 2"/>
          <p:cNvSpPr txBox="1"/>
          <p:nvPr/>
        </p:nvSpPr>
        <p:spPr>
          <a:xfrm>
            <a:off x="1448972" y="3587262"/>
            <a:ext cx="5641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 </a:t>
            </a:r>
            <a:r>
              <a:rPr lang="en-US" altLang="zh-CN" dirty="0" err="1" smtClean="0"/>
              <a:t>npx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eslint</a:t>
            </a:r>
            <a:r>
              <a:rPr lang="en-US" altLang="zh-CN" dirty="0" smtClean="0"/>
              <a:t> –</a:t>
            </a:r>
            <a:r>
              <a:rPr lang="en-US" altLang="zh-CN" dirty="0" err="1" smtClean="0"/>
              <a:t>init</a:t>
            </a:r>
            <a:r>
              <a:rPr lang="en-US" altLang="zh-CN" dirty="0" smtClean="0"/>
              <a:t> </a:t>
            </a:r>
            <a:r>
              <a:rPr lang="zh-CN" altLang="en-US" dirty="0" smtClean="0"/>
              <a:t>初始化并下载所需要的包</a:t>
            </a:r>
            <a:endParaRPr lang="en-US" altLang="zh-CN" dirty="0" smtClean="0"/>
          </a:p>
          <a:p>
            <a:r>
              <a:rPr lang="zh-CN" altLang="en-US" dirty="0" smtClean="0"/>
              <a:t>一般和</a:t>
            </a:r>
            <a:r>
              <a:rPr lang="en-US" altLang="zh-CN" dirty="0" err="1" smtClean="0"/>
              <a:t>git</a:t>
            </a:r>
            <a:r>
              <a:rPr lang="zh-CN" altLang="en-US" dirty="0" smtClean="0"/>
              <a:t>结合，在</a:t>
            </a:r>
            <a:r>
              <a:rPr lang="en-US" altLang="zh-CN" dirty="0" smtClean="0"/>
              <a:t>commit</a:t>
            </a:r>
            <a:r>
              <a:rPr lang="zh-CN" altLang="en-US" dirty="0" smtClean="0"/>
              <a:t>时检测是否出错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689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2" y="584199"/>
            <a:ext cx="9487747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打包分析工具：</a:t>
            </a:r>
            <a:r>
              <a:rPr lang="en-US" altLang="zh-CN" sz="3200" b="1" dirty="0" err="1" smtClean="0">
                <a:latin typeface="+mn-ea"/>
                <a:ea typeface="+mn-ea"/>
              </a:rPr>
              <a:t>webpack</a:t>
            </a:r>
            <a:r>
              <a:rPr lang="en-US" altLang="zh-CN" sz="3200" b="1" dirty="0" smtClean="0">
                <a:latin typeface="+mn-ea"/>
                <a:ea typeface="+mn-ea"/>
              </a:rPr>
              <a:t>-bundle-analyzer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9834357" cy="47775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 err="1" smtClean="0"/>
              <a:t>Cnpm</a:t>
            </a:r>
            <a:r>
              <a:rPr lang="en-US" altLang="zh-CN" sz="1800" dirty="0" smtClean="0"/>
              <a:t> I </a:t>
            </a: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-bundle-analyzer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/>
              <a:t>n</a:t>
            </a:r>
            <a:r>
              <a:rPr lang="en-US" altLang="zh-CN" sz="1800" dirty="0" smtClean="0"/>
              <a:t>ew </a:t>
            </a:r>
            <a:r>
              <a:rPr lang="en-US" altLang="zh-CN" sz="1800" dirty="0" err="1" smtClean="0"/>
              <a:t>BundleAnalyzerPlugin</a:t>
            </a:r>
            <a:r>
              <a:rPr lang="en-US" altLang="zh-CN" sz="1800" dirty="0" smtClean="0"/>
              <a:t>({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	</a:t>
            </a:r>
            <a:r>
              <a:rPr lang="en-US" altLang="zh-CN" sz="1800" dirty="0" err="1" smtClean="0"/>
              <a:t>analyzerMode</a:t>
            </a:r>
            <a:r>
              <a:rPr lang="en-US" altLang="zh-CN" sz="1800" dirty="0" smtClean="0"/>
              <a:t>: ‘server’,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/>
              <a:t>	</a:t>
            </a:r>
            <a:r>
              <a:rPr lang="en-US" altLang="zh-CN" sz="1800" dirty="0" err="1" smtClean="0"/>
              <a:t>analyzerHots</a:t>
            </a:r>
            <a:r>
              <a:rPr lang="en-US" altLang="zh-CN" sz="1800" dirty="0" smtClean="0"/>
              <a:t>: ‘127.0.0.1’,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/>
              <a:t>	</a:t>
            </a:r>
            <a:r>
              <a:rPr lang="en-US" altLang="zh-CN" sz="1800" dirty="0" err="1" smtClean="0"/>
              <a:t>analyzerPort</a:t>
            </a:r>
            <a:r>
              <a:rPr lang="en-US" altLang="zh-CN" sz="1800" dirty="0" smtClean="0"/>
              <a:t>: 9991,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})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90571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ea"/>
                <a:ea typeface="+mn-ea"/>
              </a:rPr>
              <a:t>mode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9834357" cy="41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Mode: ‘development’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Mode: ‘production’</a:t>
            </a:r>
          </a:p>
          <a:p>
            <a:pPr algn="l">
              <a:lnSpc>
                <a:spcPct val="150000"/>
              </a:lnSpc>
            </a:pP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Nom I </a:t>
            </a: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-merge -D</a:t>
            </a:r>
            <a:endParaRPr lang="en-US" altLang="zh-CN" sz="1800" dirty="0"/>
          </a:p>
        </p:txBody>
      </p:sp>
      <p:sp>
        <p:nvSpPr>
          <p:cNvPr id="3" name="矩形 2"/>
          <p:cNvSpPr/>
          <p:nvPr/>
        </p:nvSpPr>
        <p:spPr>
          <a:xfrm>
            <a:off x="3967089" y="832935"/>
            <a:ext cx="51094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https://webpack.js.org/configuration/mode/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973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>
                <a:latin typeface="+mn-ea"/>
                <a:ea typeface="+mn-ea"/>
              </a:rPr>
              <a:t>devtool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8133" y="235723"/>
            <a:ext cx="6752381" cy="613333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09489" y="1623218"/>
            <a:ext cx="4228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</a:t>
            </a:r>
            <a:r>
              <a:rPr lang="en-US" altLang="zh-CN" dirty="0" smtClean="0"/>
              <a:t>evelopment: cheap-module-</a:t>
            </a:r>
            <a:r>
              <a:rPr lang="en-US" altLang="zh-CN" dirty="0" err="1" smtClean="0"/>
              <a:t>eval</a:t>
            </a:r>
            <a:r>
              <a:rPr lang="en-US" altLang="zh-CN" dirty="0" smtClean="0"/>
              <a:t>-source-map</a:t>
            </a:r>
          </a:p>
          <a:p>
            <a:r>
              <a:rPr lang="en-US" altLang="zh-CN" dirty="0" smtClean="0"/>
              <a:t>production: cheap-module-source-map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931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502C"/>
                </a:solidFill>
                <a:latin typeface="+mn-ea"/>
                <a:ea typeface="+mn-ea"/>
              </a:rPr>
              <a:t>优化策略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09149"/>
            <a:ext cx="10467403" cy="45243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/>
              <a:t>tree shaking		</a:t>
            </a:r>
            <a:r>
              <a:rPr lang="zh-CN" altLang="en-US" dirty="0"/>
              <a:t>摇树 删除无用</a:t>
            </a:r>
            <a:r>
              <a:rPr lang="zh-CN" altLang="en-US" dirty="0" smtClean="0"/>
              <a:t>代码</a:t>
            </a:r>
            <a:r>
              <a:rPr lang="en-US" altLang="zh-CN" dirty="0" smtClean="0"/>
              <a:t>		</a:t>
            </a:r>
          </a:p>
          <a:p>
            <a:pPr algn="l"/>
            <a:r>
              <a:rPr lang="en-US" altLang="zh-CN" dirty="0" err="1" smtClean="0"/>
              <a:t>Css</a:t>
            </a:r>
            <a:r>
              <a:rPr lang="zh-CN" altLang="en-US" dirty="0" smtClean="0"/>
              <a:t>代码分离</a:t>
            </a:r>
            <a:r>
              <a:rPr lang="en-US" altLang="zh-CN" dirty="0" smtClean="0"/>
              <a:t>			</a:t>
            </a:r>
          </a:p>
          <a:p>
            <a:pPr algn="l"/>
            <a:r>
              <a:rPr lang="en-US" altLang="zh-CN" dirty="0" err="1" smtClean="0"/>
              <a:t>Css</a:t>
            </a:r>
            <a:r>
              <a:rPr lang="zh-CN" altLang="en-US" dirty="0" smtClean="0"/>
              <a:t>压缩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Js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>	</a:t>
            </a:r>
          </a:p>
          <a:p>
            <a:pPr algn="l"/>
            <a:r>
              <a:rPr lang="en-US" altLang="zh-CN" dirty="0" smtClean="0"/>
              <a:t>code splitting </a:t>
            </a:r>
            <a:r>
              <a:rPr lang="zh-CN" altLang="en-US" dirty="0" smtClean="0"/>
              <a:t>优化首屏加载时间，不然一个文件体积过大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dns-prefetch,preload</a:t>
            </a:r>
            <a:r>
              <a:rPr lang="en-US" altLang="zh-CN" dirty="0" smtClean="0"/>
              <a:t> </a:t>
            </a:r>
            <a:r>
              <a:rPr lang="zh-CN" altLang="en-US" dirty="0" smtClean="0"/>
              <a:t>预请求必要的资源，加快首屏渲染</a:t>
            </a:r>
            <a:endParaRPr lang="en-US" altLang="zh-CN" dirty="0" smtClean="0"/>
          </a:p>
          <a:p>
            <a:pPr algn="l"/>
            <a:r>
              <a:rPr lang="en-US" altLang="zh-CN" dirty="0" err="1"/>
              <a:t>p</a:t>
            </a:r>
            <a:r>
              <a:rPr lang="en-US" altLang="zh-CN" dirty="0" err="1" smtClean="0"/>
              <a:t>rerender</a:t>
            </a:r>
            <a:r>
              <a:rPr lang="zh-CN" altLang="en-US" dirty="0" smtClean="0"/>
              <a:t>，极大加快首屏渲染速度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提取公共代码，打包成一个</a:t>
            </a:r>
            <a:r>
              <a:rPr lang="en-US" altLang="zh-CN" dirty="0" smtClean="0"/>
              <a:t>chunk</a:t>
            </a:r>
          </a:p>
          <a:p>
            <a:pPr algn="l"/>
            <a:r>
              <a:rPr lang="zh-CN" altLang="en-US" dirty="0" smtClean="0"/>
              <a:t>每个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有对应的</a:t>
            </a:r>
            <a:r>
              <a:rPr lang="en-US" altLang="zh-CN" dirty="0" err="1" smtClean="0"/>
              <a:t>chunkhash</a:t>
            </a:r>
            <a:r>
              <a:rPr lang="zh-CN" altLang="en-US" dirty="0" smtClean="0"/>
              <a:t>，每个文件对应的</a:t>
            </a:r>
            <a:r>
              <a:rPr lang="en-US" altLang="zh-CN" dirty="0" err="1" smtClean="0"/>
              <a:t>contenthash</a:t>
            </a:r>
            <a:r>
              <a:rPr lang="zh-CN" altLang="en-US" dirty="0" smtClean="0"/>
              <a:t>，方便浏览器区别缓存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善用</a:t>
            </a:r>
            <a:r>
              <a:rPr lang="en-US" altLang="zh-CN" dirty="0" smtClean="0"/>
              <a:t>hash </a:t>
            </a:r>
            <a:r>
              <a:rPr lang="zh-CN" altLang="en-US" dirty="0" smtClean="0"/>
              <a:t>做持久化缓存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7557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ea"/>
                <a:ea typeface="+mn-ea"/>
              </a:rPr>
              <a:t>Tree shaking </a:t>
            </a:r>
            <a:r>
              <a:rPr lang="zh-CN" altLang="en-US" sz="3200" b="1" dirty="0" smtClean="0">
                <a:latin typeface="+mn-ea"/>
                <a:ea typeface="+mn-ea"/>
              </a:rPr>
              <a:t>摇树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9834357" cy="41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简单来说就是把你代码</a:t>
            </a:r>
            <a:r>
              <a:rPr lang="zh-CN" altLang="en-US" sz="1800" dirty="0"/>
              <a:t>中 </a:t>
            </a:r>
            <a:r>
              <a:rPr lang="zh-CN" altLang="en-US" sz="1800" dirty="0" smtClean="0"/>
              <a:t>“</a:t>
            </a:r>
            <a:r>
              <a:rPr lang="zh-CN" altLang="en-US" sz="1800" dirty="0"/>
              <a:t>未</a:t>
            </a:r>
            <a:r>
              <a:rPr lang="zh-CN" altLang="en-US" sz="1800" dirty="0" smtClean="0"/>
              <a:t>使用的代码“ 删除掉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配合 </a:t>
            </a:r>
            <a:r>
              <a:rPr lang="en-US" altLang="zh-CN" sz="1800" dirty="0" err="1" smtClean="0"/>
              <a:t>package.json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的 </a:t>
            </a:r>
            <a:r>
              <a:rPr lang="en-US" altLang="zh-CN" sz="1800" dirty="0" err="1" smtClean="0"/>
              <a:t>sideEffects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属性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{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	“name”</a:t>
            </a:r>
            <a:r>
              <a:rPr lang="zh-CN" altLang="en-US" sz="1800" dirty="0" smtClean="0"/>
              <a:t>： ‘</a:t>
            </a:r>
            <a:r>
              <a:rPr lang="en-US" altLang="zh-CN" sz="1800" dirty="0" smtClean="0"/>
              <a:t>test</a:t>
            </a:r>
            <a:r>
              <a:rPr lang="zh-CN" altLang="en-US" sz="1800" dirty="0" smtClean="0"/>
              <a:t>’</a:t>
            </a:r>
            <a:r>
              <a:rPr lang="en-US" altLang="zh-CN" sz="1800" dirty="0" smtClean="0"/>
              <a:t>,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/>
              <a:t>	</a:t>
            </a:r>
            <a:r>
              <a:rPr lang="en-US" altLang="zh-CN" sz="1800" dirty="0" smtClean="0"/>
              <a:t>“</a:t>
            </a:r>
            <a:r>
              <a:rPr lang="en-US" altLang="zh-CN" sz="1800" dirty="0" err="1" smtClean="0"/>
              <a:t>sideEffects</a:t>
            </a:r>
            <a:r>
              <a:rPr lang="en-US" altLang="zh-CN" sz="1800" dirty="0" smtClean="0"/>
              <a:t>”: [“*.</a:t>
            </a:r>
            <a:r>
              <a:rPr lang="en-US" altLang="zh-CN" sz="1800" dirty="0" err="1" smtClean="0"/>
              <a:t>css</a:t>
            </a:r>
            <a:r>
              <a:rPr lang="en-US" altLang="zh-CN" sz="1800" dirty="0" smtClean="0"/>
              <a:t>”] // </a:t>
            </a:r>
            <a:r>
              <a:rPr lang="zh-CN" altLang="en-US" sz="1800" dirty="0" smtClean="0"/>
              <a:t>对 所有的</a:t>
            </a:r>
            <a:r>
              <a:rPr lang="en-US" altLang="zh-CN" sz="1800" dirty="0" err="1" smtClean="0"/>
              <a:t>css</a:t>
            </a:r>
            <a:r>
              <a:rPr lang="zh-CN" altLang="en-US" sz="1800" dirty="0" smtClean="0"/>
              <a:t>文件 不适用</a:t>
            </a:r>
            <a:r>
              <a:rPr lang="en-US" altLang="zh-CN" sz="1800" dirty="0" smtClean="0"/>
              <a:t>tree shaking</a:t>
            </a:r>
            <a:r>
              <a:rPr lang="zh-CN" altLang="en-US" sz="1800" dirty="0" smtClean="0"/>
              <a:t>，如果是</a:t>
            </a:r>
            <a:r>
              <a:rPr lang="en-US" altLang="zh-CN" sz="1800" dirty="0" smtClean="0"/>
              <a:t>false</a:t>
            </a:r>
            <a:r>
              <a:rPr lang="zh-CN" altLang="en-US" sz="1800" dirty="0" smtClean="0"/>
              <a:t>，就是都要使用</a:t>
            </a:r>
            <a:r>
              <a:rPr lang="en-US" altLang="zh-CN" sz="1800" dirty="0" smtClean="0"/>
              <a:t>tree shaking</a:t>
            </a:r>
            <a:endParaRPr lang="en-US" altLang="zh-CN" sz="1800" dirty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}</a:t>
            </a:r>
            <a:endParaRPr lang="en-US" altLang="zh-CN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5936566" y="584199"/>
            <a:ext cx="360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devconfig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optimization</a:t>
            </a:r>
            <a:r>
              <a:rPr lang="zh-CN" altLang="en-US" dirty="0" smtClean="0"/>
              <a:t>加</a:t>
            </a:r>
            <a:endParaRPr lang="en-US" altLang="zh-CN" dirty="0" smtClean="0"/>
          </a:p>
          <a:p>
            <a:r>
              <a:rPr lang="en-US" altLang="zh-CN" dirty="0" err="1" smtClean="0"/>
              <a:t>usedExports</a:t>
            </a:r>
            <a:r>
              <a:rPr lang="en-US" altLang="zh-CN" dirty="0" smtClean="0"/>
              <a:t>: true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1531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>
            <a:spLocks/>
          </p:cNvSpPr>
          <p:nvPr/>
        </p:nvSpPr>
        <p:spPr>
          <a:xfrm>
            <a:off x="561667" y="2045248"/>
            <a:ext cx="10467403" cy="38913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dirty="0" err="1"/>
              <a:t>Css</a:t>
            </a:r>
            <a:r>
              <a:rPr lang="zh-CN" altLang="en-US" dirty="0"/>
              <a:t>代码分离</a:t>
            </a:r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/>
              <a:t>	</a:t>
            </a:r>
            <a:r>
              <a:rPr lang="en-US" altLang="zh-CN" dirty="0" smtClean="0"/>
              <a:t>mini-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-extract-plugin</a:t>
            </a:r>
            <a:r>
              <a:rPr lang="zh-CN" altLang="en-US" dirty="0" smtClean="0"/>
              <a:t>（一般在</a:t>
            </a:r>
            <a:r>
              <a:rPr lang="zh-CN" altLang="en-US" dirty="0"/>
              <a:t>线</a:t>
            </a:r>
            <a:r>
              <a:rPr lang="zh-CN" altLang="en-US" dirty="0" smtClean="0"/>
              <a:t>上环境使用这个插件，因为在开发环境中不支持</a:t>
            </a:r>
            <a:r>
              <a:rPr lang="en-US" altLang="zh-CN" dirty="0" smtClean="0"/>
              <a:t>HMR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dirty="0" err="1" smtClean="0"/>
              <a:t>Css</a:t>
            </a:r>
            <a:r>
              <a:rPr lang="zh-CN" altLang="en-US" dirty="0" smtClean="0"/>
              <a:t>压缩</a:t>
            </a:r>
            <a:r>
              <a:rPr lang="en-US" altLang="zh-CN" dirty="0" smtClean="0"/>
              <a:t>	optimize-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-assets-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</a:t>
            </a:r>
          </a:p>
          <a:p>
            <a:pPr algn="l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smtClean="0"/>
              <a:t>	(</a:t>
            </a:r>
            <a:r>
              <a:rPr lang="zh-CN" altLang="en-US" dirty="0"/>
              <a:t>老</a:t>
            </a:r>
            <a:r>
              <a:rPr lang="zh-CN" altLang="en-US" dirty="0" smtClean="0"/>
              <a:t>的的</a:t>
            </a:r>
            <a:r>
              <a:rPr lang="en-US" altLang="zh-CN" dirty="0" err="1" smtClean="0"/>
              <a:t>uglifyjs</a:t>
            </a:r>
            <a:r>
              <a:rPr lang="en-US" altLang="zh-CN" dirty="0" smtClean="0"/>
              <a:t>-text-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-plugin)</a:t>
            </a:r>
          </a:p>
          <a:p>
            <a:pPr algn="l">
              <a:lnSpc>
                <a:spcPct val="150000"/>
              </a:lnSpc>
            </a:pPr>
            <a:r>
              <a:rPr lang="en-US" altLang="zh-CN" dirty="0" smtClean="0"/>
              <a:t>CSS</a:t>
            </a:r>
            <a:r>
              <a:rPr lang="zh-CN" altLang="en-US" dirty="0" smtClean="0"/>
              <a:t>压缩需要在</a:t>
            </a:r>
            <a:r>
              <a:rPr lang="en-US" altLang="zh-CN" dirty="0" smtClean="0"/>
              <a:t>optimization</a:t>
            </a:r>
            <a:r>
              <a:rPr lang="en-US" altLang="zh-CN" dirty="0"/>
              <a:t> </a:t>
            </a:r>
            <a:r>
              <a:rPr lang="zh-CN" altLang="en-US" dirty="0" smtClean="0"/>
              <a:t>的</a:t>
            </a:r>
            <a:r>
              <a:rPr lang="en-US" altLang="zh-CN" dirty="0" smtClean="0"/>
              <a:t>minimizer </a:t>
            </a:r>
            <a:r>
              <a:rPr lang="zh-CN" altLang="en-US" dirty="0" smtClean="0"/>
              <a:t>配置，但是如果配置的话会覆盖默认配置，本来默认配置中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有做压缩，所以需要下载个压缩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的插件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en-US" altLang="zh-CN" dirty="0" err="1" smtClean="0"/>
              <a:t>Uglifyjs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</a:t>
            </a:r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还有一种方法在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中引用</a:t>
            </a:r>
            <a:r>
              <a:rPr lang="en-US" altLang="zh-CN" dirty="0" smtClean="0"/>
              <a:t>optimize-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-assets-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 </a:t>
            </a:r>
            <a:r>
              <a:rPr lang="zh-CN" altLang="en-US" dirty="0" smtClean="0"/>
              <a:t>不用再去下载</a:t>
            </a:r>
            <a:r>
              <a:rPr lang="en-US" altLang="zh-CN" dirty="0" err="1" smtClean="0"/>
              <a:t>uglifyjs</a:t>
            </a:r>
            <a:r>
              <a:rPr lang="en-US" altLang="zh-CN" dirty="0" smtClean="0"/>
              <a:t>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</a:t>
            </a:r>
          </a:p>
        </p:txBody>
      </p:sp>
      <p:sp>
        <p:nvSpPr>
          <p:cNvPr id="7" name="标题 1"/>
          <p:cNvSpPr txBox="1">
            <a:spLocks/>
          </p:cNvSpPr>
          <p:nvPr/>
        </p:nvSpPr>
        <p:spPr>
          <a:xfrm>
            <a:off x="891865" y="778802"/>
            <a:ext cx="3784600" cy="61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>
                <a:latin typeface="+mn-ea"/>
                <a:ea typeface="+mn-ea"/>
              </a:rPr>
              <a:t>Css</a:t>
            </a:r>
            <a:r>
              <a:rPr lang="zh-CN" altLang="en-US" sz="3200" b="1" dirty="0" smtClean="0">
                <a:latin typeface="+mn-ea"/>
                <a:ea typeface="+mn-ea"/>
              </a:rPr>
              <a:t>分离和</a:t>
            </a:r>
            <a:r>
              <a:rPr lang="en-US" altLang="zh-CN" sz="3200" b="1" dirty="0" err="1" smtClean="0">
                <a:latin typeface="+mn-ea"/>
                <a:ea typeface="+mn-ea"/>
              </a:rPr>
              <a:t>Css</a:t>
            </a:r>
            <a:r>
              <a:rPr lang="zh-CN" altLang="en-US" sz="3200" b="1" dirty="0" smtClean="0">
                <a:latin typeface="+mn-ea"/>
                <a:ea typeface="+mn-ea"/>
              </a:rPr>
              <a:t>压缩与偶</a:t>
            </a:r>
            <a:endParaRPr lang="zh-CN" altLang="en-US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56320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3" name="矩形 2"/>
          <p:cNvSpPr/>
          <p:nvPr/>
        </p:nvSpPr>
        <p:spPr>
          <a:xfrm>
            <a:off x="2006991" y="142223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new UglifyJsPlugin({</a:t>
            </a:r>
          </a:p>
          <a:p>
            <a:r>
              <a:rPr lang="zh-CN" altLang="en-US" dirty="0"/>
              <a:t>    cache: true,</a:t>
            </a:r>
          </a:p>
          <a:p>
            <a:r>
              <a:rPr lang="zh-CN" altLang="en-US" dirty="0"/>
              <a:t>    parallel: true,</a:t>
            </a:r>
          </a:p>
          <a:p>
            <a:r>
              <a:rPr lang="zh-CN" altLang="en-US" dirty="0"/>
              <a:t>    sourceMap: false,</a:t>
            </a:r>
          </a:p>
          <a:p>
            <a:r>
              <a:rPr lang="zh-CN" altLang="en-US" dirty="0"/>
              <a:t>    uglifyOptions: {</a:t>
            </a:r>
          </a:p>
          <a:p>
            <a:r>
              <a:rPr lang="zh-CN" altLang="en-US" dirty="0"/>
              <a:t>        warnings: false,</a:t>
            </a:r>
          </a:p>
          <a:p>
            <a:r>
              <a:rPr lang="zh-CN" altLang="en-US" dirty="0"/>
              <a:t>        output: {</a:t>
            </a:r>
          </a:p>
          <a:p>
            <a:r>
              <a:rPr lang="zh-CN" altLang="en-US" dirty="0"/>
              <a:t>            comments: false,</a:t>
            </a:r>
          </a:p>
          <a:p>
            <a:r>
              <a:rPr lang="zh-CN" altLang="en-US" dirty="0"/>
              <a:t>            beautify: false</a:t>
            </a:r>
          </a:p>
          <a:p>
            <a:r>
              <a:rPr lang="zh-CN" altLang="en-US" dirty="0"/>
              <a:t>        },</a:t>
            </a:r>
          </a:p>
          <a:p>
            <a:r>
              <a:rPr lang="zh-CN" altLang="en-US" dirty="0"/>
              <a:t>        compressor: {</a:t>
            </a:r>
          </a:p>
          <a:p>
            <a:r>
              <a:rPr lang="zh-CN" altLang="en-US" dirty="0"/>
              <a:t>            sequences: true,</a:t>
            </a:r>
          </a:p>
          <a:p>
            <a:r>
              <a:rPr lang="zh-CN" altLang="en-US" dirty="0"/>
              <a:t>            drop_debugger: true,</a:t>
            </a:r>
          </a:p>
          <a:p>
            <a:r>
              <a:rPr lang="zh-CN" altLang="en-US" dirty="0"/>
              <a:t>            drop_console: true</a:t>
            </a:r>
          </a:p>
          <a:p>
            <a:r>
              <a:rPr lang="zh-CN" altLang="en-US" dirty="0"/>
              <a:t>        }</a:t>
            </a:r>
          </a:p>
          <a:p>
            <a:r>
              <a:rPr lang="zh-CN" altLang="en-US" dirty="0"/>
              <a:t>    }</a:t>
            </a:r>
          </a:p>
          <a:p>
            <a:r>
              <a:rPr lang="zh-CN" altLang="en-US" dirty="0"/>
              <a:t>}),</a:t>
            </a: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53533" y="584199"/>
            <a:ext cx="3784600" cy="61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 err="1" smtClean="0">
                <a:latin typeface="+mn-ea"/>
                <a:ea typeface="+mn-ea"/>
              </a:rPr>
              <a:t>Js</a:t>
            </a:r>
            <a:r>
              <a:rPr lang="zh-CN" altLang="en-US" sz="3200" b="1" dirty="0" smtClean="0">
                <a:latin typeface="+mn-ea"/>
                <a:ea typeface="+mn-ea"/>
              </a:rPr>
              <a:t>压缩</a:t>
            </a:r>
            <a:endParaRPr lang="zh-CN" altLang="en-US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8462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4456466" cy="61806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502C"/>
                </a:solidFill>
                <a:latin typeface="+mn-ea"/>
                <a:ea typeface="+mn-ea"/>
              </a:rPr>
              <a:t>使用长期缓存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61667" y="2045248"/>
            <a:ext cx="5177951" cy="4524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在入口</a:t>
            </a:r>
            <a:r>
              <a:rPr lang="en-US" altLang="zh-CN" sz="1800" dirty="0" smtClean="0"/>
              <a:t>chunk </a:t>
            </a:r>
            <a:r>
              <a:rPr lang="zh-CN" altLang="en-US" sz="1800" dirty="0" smtClean="0"/>
              <a:t>中，包含了其运行时的引导代码：</a:t>
            </a:r>
            <a:r>
              <a:rPr lang="en-US" altLang="zh-CN" sz="1800" dirty="0" smtClean="0"/>
              <a:t>runtime</a:t>
            </a:r>
            <a:r>
              <a:rPr lang="zh-CN" altLang="en-US" sz="1800" dirty="0" smtClean="0"/>
              <a:t>，以及伴随的</a:t>
            </a:r>
            <a:r>
              <a:rPr lang="en-US" altLang="zh-CN" sz="1800" dirty="0" smtClean="0"/>
              <a:t>manifest</a:t>
            </a:r>
            <a:r>
              <a:rPr lang="zh-CN" altLang="en-US" sz="1800" dirty="0" smtClean="0"/>
              <a:t>数据，</a:t>
            </a:r>
            <a:r>
              <a:rPr lang="en-US" altLang="zh-CN" sz="1800" dirty="0" smtClean="0"/>
              <a:t>runtime</a:t>
            </a:r>
            <a:r>
              <a:rPr lang="zh-CN" altLang="en-US" sz="1800" dirty="0" smtClean="0"/>
              <a:t>是用来管理模块交互的一小片段代码。当你将代码分割成多个文件时，这段代码包含了</a:t>
            </a:r>
            <a:r>
              <a:rPr lang="en-US" altLang="zh-CN" sz="1800" dirty="0" smtClean="0"/>
              <a:t>chunk id</a:t>
            </a:r>
            <a:r>
              <a:rPr lang="zh-CN" altLang="en-US" sz="1800" dirty="0" smtClean="0"/>
              <a:t>和模块文件之间的映射，包含浏览器中的一家在模块的链接，以及懒加载模块的执行逻辑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endParaRPr lang="en-US" altLang="zh-CN" sz="1800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5739618" y="1202267"/>
            <a:ext cx="880637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      chunks</a:t>
            </a:r>
            <a:r>
              <a:rPr lang="en-US" altLang="zh-CN" dirty="0"/>
              <a:t>: '</a:t>
            </a:r>
            <a:r>
              <a:rPr lang="en-US" altLang="zh-CN" dirty="0" err="1"/>
              <a:t>async</a:t>
            </a:r>
            <a:r>
              <a:rPr lang="en-US" altLang="zh-CN" dirty="0"/>
              <a:t>',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minSize</a:t>
            </a:r>
            <a:r>
              <a:rPr lang="en-US" altLang="zh-CN" dirty="0"/>
              <a:t>: 30000,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maxSize</a:t>
            </a:r>
            <a:r>
              <a:rPr lang="en-US" altLang="zh-CN" dirty="0"/>
              <a:t>: 0,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minChunks</a:t>
            </a:r>
            <a:r>
              <a:rPr lang="en-US" altLang="zh-CN" dirty="0"/>
              <a:t>: 1,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maxAsyncRequests</a:t>
            </a:r>
            <a:r>
              <a:rPr lang="en-US" altLang="zh-CN" dirty="0"/>
              <a:t>: 5,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maxInitialRequests</a:t>
            </a:r>
            <a:r>
              <a:rPr lang="en-US" altLang="zh-CN" dirty="0"/>
              <a:t>: 3,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automaticNameDelimiter</a:t>
            </a:r>
            <a:r>
              <a:rPr lang="en-US" altLang="zh-CN" dirty="0"/>
              <a:t>: '~',</a:t>
            </a:r>
          </a:p>
          <a:p>
            <a:r>
              <a:rPr lang="en-US" altLang="zh-CN" dirty="0"/>
              <a:t>      name: true,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cacheGroups</a:t>
            </a:r>
            <a:r>
              <a:rPr lang="en-US" altLang="zh-CN" dirty="0"/>
              <a:t>: {</a:t>
            </a:r>
          </a:p>
          <a:p>
            <a:r>
              <a:rPr lang="en-US" altLang="zh-CN" dirty="0"/>
              <a:t>        vendors: {</a:t>
            </a:r>
          </a:p>
          <a:p>
            <a:r>
              <a:rPr lang="en-US" altLang="zh-CN" dirty="0"/>
              <a:t>          test: /[\\/]</a:t>
            </a:r>
            <a:r>
              <a:rPr lang="en-US" altLang="zh-CN" dirty="0" err="1"/>
              <a:t>node_modules</a:t>
            </a:r>
            <a:r>
              <a:rPr lang="en-US" altLang="zh-CN" dirty="0"/>
              <a:t>[\\/]/,</a:t>
            </a:r>
          </a:p>
          <a:p>
            <a:r>
              <a:rPr lang="en-US" altLang="zh-CN" dirty="0"/>
              <a:t>          priority: -10</a:t>
            </a:r>
          </a:p>
          <a:p>
            <a:r>
              <a:rPr lang="en-US" altLang="zh-CN" dirty="0"/>
              <a:t>        },</a:t>
            </a:r>
          </a:p>
          <a:p>
            <a:r>
              <a:rPr lang="en-US" altLang="zh-CN" dirty="0"/>
              <a:t>        default: {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minChunks</a:t>
            </a:r>
            <a:r>
              <a:rPr lang="en-US" altLang="zh-CN" dirty="0"/>
              <a:t>: 2,</a:t>
            </a:r>
          </a:p>
          <a:p>
            <a:r>
              <a:rPr lang="en-US" altLang="zh-CN" dirty="0"/>
              <a:t>          priority: -20,</a:t>
            </a:r>
          </a:p>
          <a:p>
            <a:r>
              <a:rPr lang="en-US" altLang="zh-CN" dirty="0"/>
              <a:t>          </a:t>
            </a:r>
            <a:r>
              <a:rPr lang="en-US" altLang="zh-CN" dirty="0" err="1"/>
              <a:t>reuseExistingChunk</a:t>
            </a:r>
            <a:r>
              <a:rPr lang="en-US" altLang="zh-CN" dirty="0"/>
              <a:t>: true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85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en-US" altLang="zh-CN" sz="3200" b="1" dirty="0" err="1" smtClean="0">
                <a:latin typeface="+mn-ea"/>
                <a:ea typeface="+mn-ea"/>
              </a:rPr>
              <a:t>Webpack</a:t>
            </a:r>
            <a:r>
              <a:rPr lang="zh-CN" altLang="en-US" sz="3200" b="1" dirty="0" smtClean="0">
                <a:latin typeface="+mn-ea"/>
                <a:ea typeface="+mn-ea"/>
              </a:rPr>
              <a:t>是什么？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6066" y="655639"/>
            <a:ext cx="5181599" cy="546628"/>
          </a:xfrm>
        </p:spPr>
        <p:txBody>
          <a:bodyPr/>
          <a:lstStyle/>
          <a:p>
            <a:r>
              <a:rPr lang="zh-CN" altLang="en-US" dirty="0"/>
              <a:t>模块打包器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113867" y="1637771"/>
            <a:ext cx="5181599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构建自己的项目工程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88123" y="2619903"/>
            <a:ext cx="75121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代码转换：</a:t>
            </a:r>
            <a:r>
              <a:rPr lang="en-US" altLang="zh-CN" dirty="0" err="1" smtClean="0"/>
              <a:t>TypeScript</a:t>
            </a:r>
            <a:r>
              <a:rPr lang="en-US" altLang="zh-CN" dirty="0" smtClean="0"/>
              <a:t> </a:t>
            </a:r>
            <a:r>
              <a:rPr lang="zh-CN" altLang="en-US" dirty="0" smtClean="0"/>
              <a:t>转义为</a:t>
            </a:r>
            <a:r>
              <a:rPr lang="en-US" altLang="zh-CN" dirty="0" err="1" smtClean="0"/>
              <a:t>Javascript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scss,less</a:t>
            </a:r>
            <a:r>
              <a:rPr lang="en-US" altLang="zh-CN" dirty="0"/>
              <a:t> </a:t>
            </a:r>
            <a:r>
              <a:rPr lang="zh-CN" altLang="en-US" dirty="0" smtClean="0"/>
              <a:t>编译为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文件优化：压缩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，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，压缩合并图片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代码分割：提取多个页面中的公共代码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splitChunks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，提取首屏不需要执行部分的代码让其异步加载</a:t>
            </a:r>
            <a:r>
              <a:rPr lang="en-US" altLang="zh-CN" dirty="0" smtClean="0"/>
              <a:t>(</a:t>
            </a:r>
            <a:r>
              <a:rPr lang="zh-CN" altLang="en-US" dirty="0" smtClean="0"/>
              <a:t>懒加载</a:t>
            </a:r>
            <a:r>
              <a:rPr lang="en-US" altLang="zh-CN" dirty="0" smtClean="0"/>
              <a:t>)</a:t>
            </a:r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模块合并：在采用模块化的项目中有多个模块和文件，需要构建功能的模块分类合并成一个文件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自动刷新：监听本地源代码的变化，自动重新构建、刷新浏览器</a:t>
            </a:r>
            <a:endParaRPr lang="en-US" altLang="zh-CN" dirty="0" smtClean="0"/>
          </a:p>
          <a:p>
            <a:r>
              <a:rPr lang="en-US" altLang="zh-CN" dirty="0" smtClean="0"/>
              <a:t>6.</a:t>
            </a:r>
            <a:r>
              <a:rPr lang="zh-CN" altLang="en-US" dirty="0" smtClean="0"/>
              <a:t>代码校验：在代码被提交到仓库钱需要校验代码是否符合规范，以及单元测试是否通过</a:t>
            </a:r>
            <a:endParaRPr lang="en-US" altLang="zh-CN" dirty="0" smtClean="0"/>
          </a:p>
          <a:p>
            <a:r>
              <a:rPr lang="en-US" altLang="zh-CN" dirty="0" smtClean="0"/>
              <a:t>7.</a:t>
            </a:r>
            <a:r>
              <a:rPr lang="zh-CN" altLang="en-US" dirty="0" smtClean="0"/>
              <a:t>自动发布：更新代码后，自动构建出显示步伐代码并传输给发布系统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573765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4456466" cy="618068"/>
          </a:xfrm>
        </p:spPr>
        <p:txBody>
          <a:bodyPr>
            <a:normAutofit/>
          </a:bodyPr>
          <a:lstStyle/>
          <a:p>
            <a:r>
              <a:rPr lang="zh-CN" altLang="en-US" sz="3200" dirty="0" smtClean="0">
                <a:solidFill>
                  <a:srgbClr val="FF502C"/>
                </a:solidFill>
                <a:latin typeface="+mn-ea"/>
                <a:ea typeface="+mn-ea"/>
              </a:rPr>
              <a:t>使用长期缓存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61667" y="2045248"/>
            <a:ext cx="11100450" cy="4524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1. </a:t>
            </a:r>
            <a:r>
              <a:rPr lang="zh-CN" altLang="en-US" sz="1800" dirty="0" smtClean="0"/>
              <a:t>文件名输出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缓存包（</a:t>
            </a:r>
            <a:r>
              <a:rPr lang="en-US" altLang="zh-CN" sz="1800" dirty="0" smtClean="0"/>
              <a:t>bundle</a:t>
            </a:r>
            <a:r>
              <a:rPr lang="zh-CN" altLang="en-US" sz="1800" dirty="0" smtClean="0"/>
              <a:t>）</a:t>
            </a:r>
            <a:r>
              <a:rPr lang="en-US" altLang="zh-CN" sz="1800" dirty="0" smtClean="0"/>
              <a:t>,</a:t>
            </a:r>
            <a:r>
              <a:rPr lang="zh-CN" altLang="en-US" sz="1800" dirty="0" smtClean="0"/>
              <a:t>通过更改包名称来区别版本，将文件名替换成</a:t>
            </a:r>
            <a:r>
              <a:rPr lang="en-US" altLang="zh-CN" sz="1800" dirty="0" smtClean="0"/>
              <a:t>[name].[chunkname].js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[hash]</a:t>
            </a:r>
            <a:r>
              <a:rPr lang="zh-CN" altLang="en-US" sz="1800" dirty="0" smtClean="0"/>
              <a:t>替换：可以用于在文件名中包含一个构建相关的</a:t>
            </a:r>
            <a:r>
              <a:rPr lang="en-US" altLang="zh-CN" sz="1800" dirty="0" smtClean="0"/>
              <a:t>hash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chunkhash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替换：在文件名中包含一个</a:t>
            </a:r>
            <a:r>
              <a:rPr lang="en-US" altLang="zh-CN" sz="1800" dirty="0" smtClean="0"/>
              <a:t>chunk</a:t>
            </a:r>
            <a:r>
              <a:rPr lang="zh-CN" altLang="en-US" sz="1800" dirty="0" smtClean="0"/>
              <a:t>想干的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，比</a:t>
            </a:r>
            <a:r>
              <a:rPr lang="en-US" altLang="zh-CN" sz="1800" dirty="0" smtClean="0"/>
              <a:t>[hash]</a:t>
            </a:r>
            <a:r>
              <a:rPr lang="zh-CN" altLang="en-US" sz="1800" dirty="0" smtClean="0"/>
              <a:t>替换更好；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contenthash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替换</a:t>
            </a:r>
            <a:r>
              <a:rPr lang="en-US" altLang="zh-CN" sz="1800" dirty="0" smtClean="0"/>
              <a:t>: </a:t>
            </a:r>
            <a:r>
              <a:rPr lang="zh-CN" altLang="en-US" sz="1800" dirty="0" smtClean="0"/>
              <a:t>会根据资源的内容添加一个唯一的</a:t>
            </a:r>
            <a:r>
              <a:rPr lang="en-US" altLang="zh-CN" sz="1800" dirty="0" smtClean="0"/>
              <a:t>hash</a:t>
            </a:r>
            <a:r>
              <a:rPr lang="zh-CN" altLang="en-US" sz="1800" dirty="0" smtClean="0"/>
              <a:t>，当资源内容不变时，</a:t>
            </a:r>
            <a:r>
              <a:rPr lang="en-US" altLang="zh-CN" sz="1800" dirty="0" smtClean="0"/>
              <a:t>[</a:t>
            </a:r>
            <a:r>
              <a:rPr lang="en-US" altLang="zh-CN" sz="1800" dirty="0" err="1" smtClean="0"/>
              <a:t>contenthash</a:t>
            </a:r>
            <a:r>
              <a:rPr lang="en-US" altLang="zh-CN" sz="1800" dirty="0" smtClean="0"/>
              <a:t>]</a:t>
            </a:r>
            <a:r>
              <a:rPr lang="zh-CN" altLang="en-US" sz="1800" dirty="0" smtClean="0"/>
              <a:t>就不会变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2.</a:t>
            </a:r>
            <a:r>
              <a:rPr lang="zh-CN" altLang="en-US" sz="1800" dirty="0" smtClean="0"/>
              <a:t>提取第三方库和样板代码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zh-CN" altLang="en-US" sz="1800" dirty="0" smtClean="0">
                <a:solidFill>
                  <a:srgbClr val="FF0000"/>
                </a:solidFill>
              </a:rPr>
              <a:t>将 </a:t>
            </a:r>
            <a:r>
              <a:rPr lang="en-US" altLang="zh-CN" sz="1800" dirty="0" smtClean="0">
                <a:solidFill>
                  <a:srgbClr val="FF0000"/>
                </a:solidFill>
              </a:rPr>
              <a:t>bundle </a:t>
            </a:r>
            <a:r>
              <a:rPr lang="zh-CN" altLang="en-US" sz="1800" dirty="0" smtClean="0">
                <a:solidFill>
                  <a:srgbClr val="FF0000"/>
                </a:solidFill>
              </a:rPr>
              <a:t>拆分成程序代码（</a:t>
            </a:r>
            <a:r>
              <a:rPr lang="en-US" altLang="zh-CN" sz="1800" dirty="0" smtClean="0">
                <a:solidFill>
                  <a:srgbClr val="FF0000"/>
                </a:solidFill>
              </a:rPr>
              <a:t>app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r>
              <a:rPr lang="en-US" altLang="zh-CN" sz="1800" dirty="0" smtClean="0">
                <a:solidFill>
                  <a:srgbClr val="FF0000"/>
                </a:solidFill>
              </a:rPr>
              <a:t>,</a:t>
            </a:r>
            <a:r>
              <a:rPr lang="zh-CN" altLang="en-US" sz="1800" dirty="0" smtClean="0">
                <a:solidFill>
                  <a:srgbClr val="FF0000"/>
                </a:solidFill>
              </a:rPr>
              <a:t>第三方库代码（</a:t>
            </a:r>
            <a:r>
              <a:rPr lang="en-US" altLang="zh-CN" sz="1800" dirty="0" smtClean="0">
                <a:solidFill>
                  <a:srgbClr val="FF0000"/>
                </a:solidFill>
              </a:rPr>
              <a:t>vendor</a:t>
            </a:r>
            <a:r>
              <a:rPr lang="zh-CN" altLang="en-US" sz="1800" dirty="0" smtClean="0">
                <a:solidFill>
                  <a:srgbClr val="FF0000"/>
                </a:solidFill>
              </a:rPr>
              <a:t>）和运行时代码（</a:t>
            </a:r>
            <a:r>
              <a:rPr lang="en-US" altLang="zh-CN" sz="1800" dirty="0" smtClean="0">
                <a:solidFill>
                  <a:srgbClr val="FF0000"/>
                </a:solidFill>
              </a:rPr>
              <a:t>runtime</a:t>
            </a:r>
            <a:r>
              <a:rPr lang="zh-CN" altLang="en-US" sz="1800" dirty="0" smtClean="0">
                <a:solidFill>
                  <a:srgbClr val="FF0000"/>
                </a:solidFill>
              </a:rPr>
              <a:t>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/>
              <a:t>splitChunks</a:t>
            </a:r>
            <a:r>
              <a:rPr lang="en-US" altLang="zh-CN" dirty="0"/>
              <a:t>: { chunks: </a:t>
            </a:r>
            <a:r>
              <a:rPr lang="en-US" altLang="zh-CN" dirty="0" smtClean="0"/>
              <a:t>‘all’, } </a:t>
            </a:r>
            <a:r>
              <a:rPr lang="zh-CN" altLang="en-US" dirty="0" smtClean="0"/>
              <a:t>当第三方库代码大于</a:t>
            </a:r>
            <a:r>
              <a:rPr lang="en-US" altLang="zh-CN" dirty="0" smtClean="0"/>
              <a:t>30kb</a:t>
            </a:r>
            <a:r>
              <a:rPr lang="zh-CN" altLang="en-US" dirty="0" smtClean="0"/>
              <a:t>时，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会自动提取</a:t>
            </a:r>
            <a:r>
              <a:rPr lang="en-US" altLang="zh-CN" dirty="0" smtClean="0"/>
              <a:t>vendor</a:t>
            </a:r>
            <a:r>
              <a:rPr lang="zh-CN" altLang="en-US" dirty="0" smtClean="0"/>
              <a:t>代码，并且如果你在路由层面使用了代码分割的话，他也能提取公共代码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2208382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0" i="0" dirty="0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代码分离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6661964" y="334583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源码</a:t>
            </a:r>
            <a:endParaRPr lang="en-US" altLang="zh-CN" dirty="0" smtClean="0"/>
          </a:p>
          <a:p>
            <a:r>
              <a:rPr lang="en-US" altLang="zh-CN" dirty="0" smtClean="0"/>
              <a:t>2.Vendor</a:t>
            </a:r>
            <a:r>
              <a:rPr lang="zh-CN" altLang="en-US" dirty="0" smtClean="0"/>
              <a:t>源码依赖的第三方代码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sp>
        <p:nvSpPr>
          <p:cNvPr id="4" name="文本框 3"/>
          <p:cNvSpPr txBox="1"/>
          <p:nvPr/>
        </p:nvSpPr>
        <p:spPr>
          <a:xfrm>
            <a:off x="753533" y="1997612"/>
            <a:ext cx="5671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常见的代码分离方式有三种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在入口</a:t>
            </a:r>
            <a:r>
              <a:rPr lang="en-US" altLang="zh-CN" dirty="0" smtClean="0"/>
              <a:t>entry</a:t>
            </a:r>
            <a:r>
              <a:rPr lang="zh-CN" altLang="en-US" dirty="0" smtClean="0"/>
              <a:t>中写，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防止重复：使用</a:t>
            </a:r>
            <a:r>
              <a:rPr lang="en-US" altLang="zh-CN" dirty="0" err="1" smtClean="0"/>
              <a:t>splitChunksPlugins</a:t>
            </a:r>
            <a:r>
              <a:rPr lang="en-US" altLang="zh-CN" dirty="0" smtClean="0"/>
              <a:t> </a:t>
            </a:r>
            <a:r>
              <a:rPr lang="zh-CN" altLang="en-US" dirty="0" smtClean="0"/>
              <a:t>去重和分离</a:t>
            </a:r>
            <a:r>
              <a:rPr lang="en-US" altLang="zh-CN" dirty="0" smtClean="0"/>
              <a:t>chunk</a:t>
            </a:r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动态导入：通过模块中的内联函数调用分离代码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049" y="-2141632"/>
            <a:ext cx="9176951" cy="899963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055077" y="4332849"/>
            <a:ext cx="28416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splitChunks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	chunks: “</a:t>
            </a:r>
            <a:r>
              <a:rPr lang="en-US" altLang="zh-CN" dirty="0"/>
              <a:t>all</a:t>
            </a:r>
            <a:r>
              <a:rPr lang="zh-CN" altLang="en-US" dirty="0" smtClean="0"/>
              <a:t>“</a:t>
            </a:r>
            <a:endParaRPr lang="en-US" altLang="zh-CN" dirty="0" smtClean="0"/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387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2" y="584199"/>
            <a:ext cx="6392855" cy="6180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502C"/>
                </a:solidFill>
                <a:latin typeface="+mn-ea"/>
                <a:ea typeface="+mn-ea"/>
              </a:rPr>
              <a:t>持久</a:t>
            </a:r>
            <a:r>
              <a:rPr lang="zh-CN" altLang="en-US" sz="2400" dirty="0" smtClean="0">
                <a:solidFill>
                  <a:srgbClr val="FF502C"/>
                </a:solidFill>
                <a:latin typeface="+mn-ea"/>
                <a:ea typeface="+mn-ea"/>
              </a:rPr>
              <a:t>化缓存方案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53532" y="1523469"/>
            <a:ext cx="93972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为什么用</a:t>
            </a:r>
            <a:r>
              <a:rPr lang="en-US" altLang="zh-CN" dirty="0" smtClean="0"/>
              <a:t>hash</a:t>
            </a:r>
          </a:p>
          <a:p>
            <a:r>
              <a:rPr lang="zh-CN" altLang="en-US" dirty="0" smtClean="0"/>
              <a:t>版本跟换，页面内容修改，用户看到的被缓存到浏览器中，看到的还是原来的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，生成不同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值，浏览器加载新的</a:t>
            </a:r>
            <a:r>
              <a:rPr lang="en-US" altLang="zh-CN" dirty="0"/>
              <a:t> 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但是用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的话，一发版所有的文件都要重新请求一次</a:t>
            </a:r>
            <a:endParaRPr lang="en-US" altLang="zh-CN" dirty="0" smtClean="0"/>
          </a:p>
          <a:p>
            <a:r>
              <a:rPr lang="zh-CN" altLang="en-US" dirty="0" smtClean="0"/>
              <a:t>如果让静态资源长期缓存，而修改的文件局部刷新</a:t>
            </a:r>
            <a:endParaRPr lang="en-US" altLang="zh-CN" dirty="0" smtClean="0"/>
          </a:p>
          <a:p>
            <a:r>
              <a:rPr lang="en-US" altLang="zh-CN" dirty="0" err="1" smtClean="0"/>
              <a:t>Chunkhash</a:t>
            </a:r>
            <a:endParaRPr lang="en-US" altLang="zh-CN" dirty="0" smtClean="0"/>
          </a:p>
          <a:p>
            <a:r>
              <a:rPr lang="en-US" altLang="zh-CN" dirty="0" err="1" smtClean="0"/>
              <a:t>Chunkhash</a:t>
            </a:r>
            <a:r>
              <a:rPr lang="zh-CN" altLang="en-US" dirty="0" smtClean="0"/>
              <a:t>基于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入口定义的每个条目都有自己的哈希值。如果入口点的更改，想对应的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将更改</a:t>
            </a:r>
            <a:endParaRPr lang="en-US" altLang="zh-CN" dirty="0" smtClean="0"/>
          </a:p>
        </p:txBody>
      </p:sp>
      <p:sp>
        <p:nvSpPr>
          <p:cNvPr id="7" name="文本框 6"/>
          <p:cNvSpPr txBox="1"/>
          <p:nvPr/>
        </p:nvSpPr>
        <p:spPr>
          <a:xfrm>
            <a:off x="753532" y="4152995"/>
            <a:ext cx="81592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	</a:t>
            </a:r>
            <a:r>
              <a:rPr lang="zh-CN" altLang="en-US" dirty="0" smtClean="0"/>
              <a:t>代表的是整个项目打包进程的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 项目一变动，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就变化</a:t>
            </a:r>
            <a:endParaRPr lang="en-US" altLang="zh-CN" dirty="0" smtClean="0"/>
          </a:p>
          <a:p>
            <a:r>
              <a:rPr lang="en-US" altLang="zh-CN" dirty="0" err="1" smtClean="0"/>
              <a:t>Chunkhash</a:t>
            </a:r>
            <a:r>
              <a:rPr lang="en-US" altLang="zh-CN" dirty="0" smtClean="0"/>
              <a:t> </a:t>
            </a:r>
            <a:r>
              <a:rPr lang="zh-CN" altLang="en-US" dirty="0" smtClean="0"/>
              <a:t>代表的是</a:t>
            </a:r>
            <a:r>
              <a:rPr lang="en-US" altLang="zh-CN" dirty="0" smtClean="0"/>
              <a:t>chun</a:t>
            </a:r>
            <a:r>
              <a:rPr lang="en-US" altLang="zh-CN" dirty="0"/>
              <a:t>k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值，</a:t>
            </a:r>
            <a:r>
              <a:rPr lang="en-US" altLang="zh-CN" dirty="0" smtClean="0"/>
              <a:t>chunk</a:t>
            </a:r>
            <a:r>
              <a:rPr lang="zh-CN" altLang="en-US" dirty="0" smtClean="0"/>
              <a:t>就是模块的意思，模块一动，</a:t>
            </a:r>
            <a:r>
              <a:rPr lang="en-US" altLang="zh-CN" dirty="0" err="1" smtClean="0"/>
              <a:t>chunkhash</a:t>
            </a:r>
            <a:r>
              <a:rPr lang="zh-CN" altLang="en-US" dirty="0" smtClean="0"/>
              <a:t>随之而动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53532" y="5397527"/>
            <a:ext cx="8201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因为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是导入到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中的，如果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改变，</a:t>
            </a:r>
            <a:r>
              <a:rPr lang="en-US" altLang="zh-CN" dirty="0" err="1" smtClean="0"/>
              <a:t>css</a:t>
            </a:r>
            <a:r>
              <a:rPr lang="zh-CN" altLang="en-US" dirty="0" smtClean="0"/>
              <a:t>不变，</a:t>
            </a:r>
            <a:r>
              <a:rPr lang="en-US" altLang="zh-CN" dirty="0" err="1" smtClean="0"/>
              <a:t>chunkhash</a:t>
            </a:r>
            <a:r>
              <a:rPr lang="zh-CN" altLang="en-US" dirty="0" smtClean="0"/>
              <a:t>也会变化，怎么做到当两者的独立呢，两种方法，比较优且简单的是，在</a:t>
            </a:r>
            <a:r>
              <a:rPr lang="en-US" altLang="zh-CN" dirty="0" err="1" smtClean="0"/>
              <a:t>minicssExtractPlugin</a:t>
            </a:r>
            <a:r>
              <a:rPr lang="zh-CN" altLang="en-US" dirty="0" smtClean="0"/>
              <a:t>中配置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contenthash</a:t>
            </a:r>
            <a:r>
              <a:rPr lang="en-US" altLang="zh-CN" dirty="0" smtClean="0"/>
              <a:t>]</a:t>
            </a:r>
            <a:r>
              <a:rPr lang="zh-CN" altLang="en-US" dirty="0" smtClean="0"/>
              <a:t>，两者分离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203462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2" y="584199"/>
            <a:ext cx="4578123" cy="61806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solidFill>
                  <a:srgbClr val="FF502C"/>
                </a:solidFill>
                <a:latin typeface="+mn-ea"/>
                <a:ea typeface="+mn-ea"/>
              </a:rPr>
              <a:t>持久</a:t>
            </a:r>
            <a:r>
              <a:rPr lang="zh-CN" altLang="en-US" sz="2400" dirty="0" smtClean="0">
                <a:solidFill>
                  <a:srgbClr val="FF502C"/>
                </a:solidFill>
                <a:latin typeface="+mn-ea"/>
                <a:ea typeface="+mn-ea"/>
              </a:rPr>
              <a:t>化缓存方案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53532" y="1523469"/>
            <a:ext cx="939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对图片字体音视媒体如何做缓存呢，用</a:t>
            </a:r>
            <a:r>
              <a:rPr lang="en-US" altLang="zh-CN" dirty="0" smtClean="0"/>
              <a:t>file-loader</a:t>
            </a:r>
            <a:r>
              <a:rPr lang="zh-CN" altLang="en-US" dirty="0"/>
              <a:t> </a:t>
            </a:r>
            <a:r>
              <a:rPr lang="zh-CN" altLang="en-US" dirty="0" smtClean="0"/>
              <a:t>来完成，生产的对应的文件</a:t>
            </a:r>
            <a:r>
              <a:rPr lang="en-US" altLang="zh-CN" dirty="0" smtClean="0"/>
              <a:t>hash</a:t>
            </a:r>
            <a:r>
              <a:rPr lang="zh-CN" altLang="en-US" dirty="0" smtClean="0"/>
              <a:t>值也就是由对应的</a:t>
            </a:r>
            <a:r>
              <a:rPr lang="en-US" altLang="zh-CN" dirty="0" smtClean="0"/>
              <a:t>file-loader</a:t>
            </a:r>
            <a:r>
              <a:rPr lang="zh-CN" altLang="en-US" dirty="0"/>
              <a:t> </a:t>
            </a:r>
            <a:r>
              <a:rPr lang="zh-CN" altLang="en-US" dirty="0" smtClean="0"/>
              <a:t>来计算</a:t>
            </a:r>
            <a:endParaRPr lang="en-US" altLang="zh-CN" dirty="0" smtClean="0"/>
          </a:p>
        </p:txBody>
      </p:sp>
      <p:sp>
        <p:nvSpPr>
          <p:cNvPr id="9" name="文本框 8"/>
          <p:cNvSpPr txBox="1"/>
          <p:nvPr/>
        </p:nvSpPr>
        <p:spPr>
          <a:xfrm>
            <a:off x="8257735" y="584199"/>
            <a:ext cx="3334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Hash</a:t>
            </a:r>
            <a:r>
              <a:rPr lang="zh-CN" altLang="en-US" dirty="0" smtClean="0"/>
              <a:t>：一</a:t>
            </a:r>
            <a:r>
              <a:rPr lang="en-US" altLang="zh-CN" dirty="0" smtClean="0"/>
              <a:t>build</a:t>
            </a:r>
            <a:r>
              <a:rPr lang="zh-CN" altLang="en-US" dirty="0" smtClean="0"/>
              <a:t>就改动</a:t>
            </a:r>
            <a:endParaRPr lang="en-US" altLang="zh-CN" dirty="0" smtClean="0"/>
          </a:p>
          <a:p>
            <a:r>
              <a:rPr lang="en-US" altLang="zh-CN" dirty="0" err="1" smtClean="0"/>
              <a:t>Chunhash</a:t>
            </a:r>
            <a:r>
              <a:rPr lang="zh-CN" altLang="en-US" dirty="0" smtClean="0"/>
              <a:t>：不同的入口</a:t>
            </a:r>
            <a:endParaRPr lang="en-US" altLang="zh-CN" dirty="0" smtClean="0"/>
          </a:p>
          <a:p>
            <a:r>
              <a:rPr lang="en-US" altLang="zh-CN" dirty="0" err="1" smtClean="0"/>
              <a:t>Contenthash</a:t>
            </a:r>
            <a:r>
              <a:rPr lang="zh-CN" altLang="en-US" dirty="0" smtClean="0"/>
              <a:t>：文件的内容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7535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2" y="584199"/>
            <a:ext cx="5689471" cy="618068"/>
          </a:xfrm>
        </p:spPr>
        <p:txBody>
          <a:bodyPr>
            <a:normAutofit fontScale="90000"/>
          </a:bodyPr>
          <a:lstStyle/>
          <a:p>
            <a:r>
              <a:rPr lang="zh-CN" altLang="en-US" sz="2400" dirty="0" smtClean="0">
                <a:solidFill>
                  <a:srgbClr val="FF502C"/>
                </a:solidFill>
                <a:latin typeface="+mn-ea"/>
                <a:ea typeface="+mn-ea"/>
              </a:rPr>
              <a:t>预取</a:t>
            </a:r>
            <a:r>
              <a:rPr lang="en-US" altLang="zh-CN" sz="2400" dirty="0" smtClean="0">
                <a:solidFill>
                  <a:srgbClr val="FF502C"/>
                </a:solidFill>
                <a:latin typeface="+mn-ea"/>
                <a:ea typeface="+mn-ea"/>
              </a:rPr>
              <a:t>/</a:t>
            </a:r>
            <a:r>
              <a:rPr lang="zh-CN" altLang="en-US" sz="2400" dirty="0" smtClean="0">
                <a:solidFill>
                  <a:srgbClr val="FF502C"/>
                </a:solidFill>
                <a:latin typeface="+mn-ea"/>
                <a:ea typeface="+mn-ea"/>
              </a:rPr>
              <a:t>预加载模块</a:t>
            </a:r>
            <a:r>
              <a:rPr lang="en-US" altLang="zh-CN" sz="2400" dirty="0" smtClean="0">
                <a:solidFill>
                  <a:srgbClr val="FF502C"/>
                </a:solidFill>
                <a:latin typeface="+mn-ea"/>
                <a:ea typeface="+mn-ea"/>
              </a:rPr>
              <a:t>(</a:t>
            </a:r>
            <a:r>
              <a:rPr lang="en-US" altLang="zh-CN" sz="2400" dirty="0" err="1" smtClean="0">
                <a:solidFill>
                  <a:srgbClr val="FF502C"/>
                </a:solidFill>
                <a:latin typeface="+mn-ea"/>
                <a:ea typeface="+mn-ea"/>
              </a:rPr>
              <a:t>prefetch</a:t>
            </a:r>
            <a:r>
              <a:rPr lang="en-US" altLang="zh-CN" sz="2400" dirty="0" smtClean="0">
                <a:solidFill>
                  <a:srgbClr val="FF502C"/>
                </a:solidFill>
                <a:latin typeface="+mn-ea"/>
                <a:ea typeface="+mn-ea"/>
              </a:rPr>
              <a:t>/preload module)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753532" y="1523469"/>
            <a:ext cx="9397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作用：先加载页面需要的，而异步操作等浏览器进程闲置的时候再会去加载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125415" y="3221502"/>
            <a:ext cx="6865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Import(/* </a:t>
            </a:r>
            <a:r>
              <a:rPr lang="en-US" altLang="zh-CN" dirty="0" err="1" smtClean="0"/>
              <a:t>webpackPrefetch</a:t>
            </a:r>
            <a:r>
              <a:rPr lang="en-US" altLang="zh-CN" dirty="0" smtClean="0"/>
              <a:t>: true */ ‘</a:t>
            </a:r>
            <a:r>
              <a:rPr lang="en-US" altLang="zh-CN" dirty="0" err="1" smtClean="0"/>
              <a:t>LoginModal</a:t>
            </a:r>
            <a:r>
              <a:rPr lang="en-US" altLang="zh-CN" dirty="0" smtClean="0"/>
              <a:t>’)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3689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5154898" cy="618068"/>
          </a:xfrm>
        </p:spPr>
        <p:txBody>
          <a:bodyPr>
            <a:normAutofit/>
          </a:bodyPr>
          <a:lstStyle/>
          <a:p>
            <a:r>
              <a:rPr lang="zh-CN" altLang="en-US" sz="3200" b="0" i="0" dirty="0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删除</a:t>
            </a:r>
            <a:r>
              <a:rPr lang="en-US" altLang="zh-CN" sz="3200" b="0" i="0" dirty="0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html</a:t>
            </a:r>
            <a:r>
              <a:rPr lang="zh-CN" altLang="en-US" sz="3200" b="0" i="0" dirty="0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中的无用代码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61667" y="2045248"/>
            <a:ext cx="10467403" cy="45243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 smtClean="0"/>
              <a:t>杀掉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中没有的代码</a:t>
            </a:r>
            <a:endParaRPr lang="en-US" altLang="zh-CN" dirty="0" smtClean="0"/>
          </a:p>
          <a:p>
            <a:pPr algn="l"/>
            <a:r>
              <a:rPr lang="en-US" altLang="zh-CN" dirty="0"/>
              <a:t>n</a:t>
            </a:r>
            <a:r>
              <a:rPr lang="en-US" altLang="zh-CN" dirty="0" smtClean="0"/>
              <a:t>ew </a:t>
            </a:r>
            <a:r>
              <a:rPr lang="en-US" altLang="zh-CN" dirty="0" err="1" smtClean="0"/>
              <a:t>HtmlWebpackPlugin</a:t>
            </a:r>
            <a:r>
              <a:rPr lang="en-US" altLang="zh-CN" dirty="0" smtClean="0"/>
              <a:t>({</a:t>
            </a:r>
          </a:p>
          <a:p>
            <a:pPr algn="l"/>
            <a:r>
              <a:rPr lang="en-US" altLang="zh-CN" dirty="0" smtClean="0"/>
              <a:t>	template: ‘./</a:t>
            </a:r>
            <a:r>
              <a:rPr lang="en-US" altLang="zh-CN" dirty="0" err="1" smtClean="0"/>
              <a:t>src</a:t>
            </a:r>
            <a:r>
              <a:rPr lang="en-US" altLang="zh-CN" dirty="0" smtClean="0"/>
              <a:t>/index.html’,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minify: {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removeComments</a:t>
            </a:r>
            <a:r>
              <a:rPr lang="en-US" altLang="zh-CN" dirty="0" smtClean="0"/>
              <a:t>: true</a:t>
            </a:r>
            <a:r>
              <a:rPr lang="en-US" altLang="zh-CN" dirty="0"/>
              <a:t>,</a:t>
            </a:r>
            <a:r>
              <a:rPr lang="en-US" altLang="zh-CN" dirty="0" smtClean="0"/>
              <a:t>                  // </a:t>
            </a:r>
            <a:r>
              <a:rPr lang="zh-CN" altLang="en-US" dirty="0" smtClean="0"/>
              <a:t>删除注释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	</a:t>
            </a:r>
            <a:r>
              <a:rPr lang="en-US" altLang="zh-CN" dirty="0" err="1" smtClean="0"/>
              <a:t>collapseWhitespace</a:t>
            </a:r>
            <a:r>
              <a:rPr lang="en-US" altLang="zh-CN" dirty="0" smtClean="0"/>
              <a:t>: true,	       // </a:t>
            </a:r>
            <a:r>
              <a:rPr lang="zh-CN" altLang="en-US" dirty="0" smtClean="0"/>
              <a:t>删除空白区域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removeRedundantAttributes</a:t>
            </a:r>
            <a:r>
              <a:rPr lang="en-US" altLang="zh-CN" dirty="0" smtClean="0"/>
              <a:t>: true, // </a:t>
            </a:r>
            <a:r>
              <a:rPr lang="zh-CN" altLang="en-US" dirty="0" smtClean="0"/>
              <a:t>删除多余的属性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		</a:t>
            </a:r>
            <a:r>
              <a:rPr lang="en-US" altLang="zh-CN" dirty="0" err="1" smtClean="0"/>
              <a:t>removeComments</a:t>
            </a:r>
            <a:r>
              <a:rPr lang="en-US" altLang="zh-CN" dirty="0" smtClean="0"/>
              <a:t>: true,	      // </a:t>
            </a:r>
            <a:r>
              <a:rPr lang="zh-CN" altLang="en-US" dirty="0" smtClean="0"/>
              <a:t>移除注释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</a:t>
            </a:r>
            <a:r>
              <a:rPr lang="en-US" altLang="zh-CN" dirty="0" err="1" smtClean="0"/>
              <a:t>collapseBooleanAttributes</a:t>
            </a:r>
            <a:r>
              <a:rPr lang="en-US" altLang="zh-CN" dirty="0" smtClean="0"/>
              <a:t>: true     // </a:t>
            </a:r>
            <a:r>
              <a:rPr lang="zh-CN" altLang="en-US" dirty="0" smtClean="0"/>
              <a:t>省略只有 </a:t>
            </a:r>
            <a:r>
              <a:rPr lang="en-US" altLang="zh-CN" dirty="0" smtClean="0"/>
              <a:t>Boolean </a:t>
            </a:r>
            <a:r>
              <a:rPr lang="zh-CN" altLang="en-US" dirty="0" smtClean="0"/>
              <a:t>值的属性，例如</a:t>
            </a:r>
            <a:r>
              <a:rPr lang="en-US" altLang="zh-CN" dirty="0" err="1" smtClean="0"/>
              <a:t>readonly</a:t>
            </a:r>
            <a:endParaRPr lang="en-US" altLang="zh-CN" dirty="0" smtClean="0"/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	…</a:t>
            </a:r>
          </a:p>
          <a:p>
            <a:pPr algn="l"/>
            <a:r>
              <a:rPr lang="en-US" altLang="zh-CN" dirty="0"/>
              <a:t>	</a:t>
            </a:r>
            <a:r>
              <a:rPr lang="en-US" altLang="zh-CN" dirty="0" smtClean="0"/>
              <a:t>}</a:t>
            </a:r>
            <a:endParaRPr lang="en-US" altLang="zh-CN" dirty="0"/>
          </a:p>
          <a:p>
            <a:pPr algn="l"/>
            <a:r>
              <a:rPr lang="en-US" altLang="zh-CN" dirty="0" smtClean="0"/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1084032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en-US" altLang="zh-CN" sz="3200" b="0" i="0" dirty="0" err="1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dll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1600397" y="2172001"/>
            <a:ext cx="646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Npm</a:t>
            </a:r>
            <a:r>
              <a:rPr lang="en-US" altLang="zh-CN" dirty="0" smtClean="0"/>
              <a:t>  I add-asset-html-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 -D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97858" y="3090115"/>
            <a:ext cx="946573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smtClean="0"/>
              <a:t>1.</a:t>
            </a:r>
            <a:r>
              <a:rPr lang="zh-CN" altLang="en-US" dirty="0" smtClean="0"/>
              <a:t>创建</a:t>
            </a:r>
            <a:r>
              <a:rPr lang="en-US" altLang="zh-CN" dirty="0" smtClean="0"/>
              <a:t>webapck.dll.js </a:t>
            </a:r>
            <a:r>
              <a:rPr lang="zh-CN" altLang="en-US" dirty="0" smtClean="0"/>
              <a:t>文件 （创建</a:t>
            </a:r>
            <a:r>
              <a:rPr lang="en-US" altLang="zh-CN" dirty="0" smtClean="0"/>
              <a:t>library</a:t>
            </a:r>
            <a:r>
              <a:rPr lang="zh-CN" altLang="en-US" dirty="0" smtClean="0"/>
              <a:t>暴露到全局）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2.</a:t>
            </a:r>
            <a:r>
              <a:rPr lang="zh-CN" altLang="en-US" dirty="0" smtClean="0"/>
              <a:t>生产第三方库的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文件以及与源码中要用库的对应关系的</a:t>
            </a:r>
            <a:r>
              <a:rPr lang="en-US" altLang="zh-CN" dirty="0" err="1" smtClean="0"/>
              <a:t>manifest.json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en-US" altLang="zh-CN" dirty="0" smtClean="0"/>
              <a:t>3.</a:t>
            </a:r>
            <a:r>
              <a:rPr lang="zh-CN" altLang="en-US" dirty="0" smtClean="0"/>
              <a:t>在</a:t>
            </a:r>
            <a:r>
              <a:rPr lang="en-US" altLang="zh-CN" dirty="0" smtClean="0"/>
              <a:t>webpack.config.js</a:t>
            </a:r>
            <a:r>
              <a:rPr lang="zh-CN" altLang="en-US" dirty="0" smtClean="0"/>
              <a:t>中用</a:t>
            </a:r>
            <a:r>
              <a:rPr lang="en-US" altLang="zh-CN" dirty="0" smtClean="0"/>
              <a:t>add-asset-html-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 </a:t>
            </a:r>
            <a:r>
              <a:rPr lang="zh-CN" altLang="en-US" dirty="0" smtClean="0"/>
              <a:t>将文件挂摘到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上</a:t>
            </a:r>
            <a:r>
              <a:rPr lang="en-US" altLang="zh-CN" dirty="0" smtClean="0"/>
              <a:t>,</a:t>
            </a:r>
            <a:r>
              <a:rPr lang="zh-CN" altLang="en-US" dirty="0" smtClean="0"/>
              <a:t>并用</a:t>
            </a:r>
            <a:r>
              <a:rPr lang="en-US" altLang="zh-CN" dirty="0" err="1" smtClean="0"/>
              <a:t>webpack.DllReferencePlugin</a:t>
            </a:r>
            <a:r>
              <a:rPr lang="en-US" altLang="zh-CN" dirty="0" smtClean="0"/>
              <a:t> </a:t>
            </a:r>
            <a:r>
              <a:rPr lang="zh-CN" altLang="en-US" dirty="0" smtClean="0"/>
              <a:t>分析第三方模块是否在</a:t>
            </a:r>
            <a:r>
              <a:rPr lang="en-US" altLang="zh-CN" dirty="0" err="1" smtClean="0"/>
              <a:t>dll</a:t>
            </a:r>
            <a:r>
              <a:rPr lang="zh-CN" altLang="en-US" dirty="0" smtClean="0"/>
              <a:t>文件中，如果是就不用</a:t>
            </a:r>
            <a:r>
              <a:rPr lang="en-US" altLang="zh-CN" dirty="0" err="1" smtClean="0"/>
              <a:t>node_module</a:t>
            </a:r>
            <a:r>
              <a:rPr lang="zh-CN" altLang="en-US" dirty="0" smtClean="0"/>
              <a:t>中打包了</a:t>
            </a:r>
            <a:endParaRPr lang="en-US" altLang="zh-CN" dirty="0" smtClean="0"/>
          </a:p>
        </p:txBody>
      </p:sp>
      <p:sp>
        <p:nvSpPr>
          <p:cNvPr id="5" name="文本框 4"/>
          <p:cNvSpPr txBox="1"/>
          <p:nvPr/>
        </p:nvSpPr>
        <p:spPr>
          <a:xfrm>
            <a:off x="3699803" y="584199"/>
            <a:ext cx="6049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作用：在第一次打包时，把第三方模块单独打包成一个文件</a:t>
            </a:r>
            <a:r>
              <a:rPr lang="en-US" altLang="zh-CN" dirty="0" smtClean="0"/>
              <a:t>vendors.dll.js</a:t>
            </a:r>
            <a:r>
              <a:rPr lang="zh-CN" altLang="en-US" dirty="0" smtClean="0"/>
              <a:t>。之后在打包就可以直接从</a:t>
            </a:r>
            <a:r>
              <a:rPr lang="en-US" altLang="zh-CN" dirty="0" smtClean="0"/>
              <a:t>vendors.dll.js</a:t>
            </a:r>
            <a:r>
              <a:rPr lang="zh-CN" altLang="en-US" dirty="0" smtClean="0"/>
              <a:t>中引入之前打包好的第三方模块，速度就会变快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15783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2" y="584199"/>
            <a:ext cx="6392855" cy="618068"/>
          </a:xfrm>
        </p:spPr>
        <p:txBody>
          <a:bodyPr>
            <a:normAutofit/>
          </a:bodyPr>
          <a:lstStyle/>
          <a:p>
            <a:r>
              <a:rPr lang="zh-CN" altLang="en-US" sz="2400" dirty="0" smtClean="0">
                <a:solidFill>
                  <a:srgbClr val="FF502C"/>
                </a:solidFill>
                <a:latin typeface="+mn-ea"/>
                <a:ea typeface="+mn-ea"/>
              </a:rPr>
              <a:t>优化：</a:t>
            </a:r>
            <a:r>
              <a:rPr lang="en-US" altLang="zh-CN" sz="2400" b="0" i="0" dirty="0" err="1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Happypack</a:t>
            </a:r>
            <a:r>
              <a:rPr lang="zh-CN" altLang="en-US" sz="2400" b="0" i="0" dirty="0" smtClean="0">
                <a:solidFill>
                  <a:srgbClr val="FF502C"/>
                </a:solidFill>
                <a:effectLst/>
                <a:latin typeface="+mn-ea"/>
                <a:ea typeface="+mn-ea"/>
              </a:rPr>
              <a:t>多线程打包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2560320" y="1955409"/>
            <a:ext cx="66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PWA</a:t>
            </a:r>
            <a:r>
              <a:rPr lang="zh-CN" altLang="en-US" dirty="0" smtClean="0"/>
              <a:t>优化策略</a:t>
            </a:r>
            <a:r>
              <a:rPr lang="en-US" altLang="zh-CN" dirty="0" smtClean="0"/>
              <a:t>	work-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</a:t>
            </a:r>
          </a:p>
        </p:txBody>
      </p:sp>
    </p:spTree>
    <p:extLst>
      <p:ext uri="{BB962C8B-B14F-4D97-AF65-F5344CB8AC3E}">
        <p14:creationId xmlns:p14="http://schemas.microsoft.com/office/powerpoint/2010/main" val="1556660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其他配置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9834357" cy="41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Image-</a:t>
            </a: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-loader </a:t>
            </a:r>
            <a:r>
              <a:rPr lang="zh-CN" altLang="en-US" sz="1800" dirty="0" smtClean="0"/>
              <a:t>图片过大时压缩</a:t>
            </a:r>
            <a:endParaRPr lang="en-US" altLang="zh-CN" sz="1800" dirty="0" smtClean="0"/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Performance: {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	hints: false</a:t>
            </a:r>
          </a:p>
          <a:p>
            <a:pPr algn="l">
              <a:lnSpc>
                <a:spcPct val="150000"/>
              </a:lnSpc>
            </a:pPr>
            <a:r>
              <a:rPr lang="en-US" altLang="zh-CN" sz="1800" dirty="0" smtClean="0"/>
              <a:t>}</a:t>
            </a:r>
          </a:p>
          <a:p>
            <a:pPr algn="l">
              <a:lnSpc>
                <a:spcPct val="150000"/>
              </a:lnSpc>
            </a:pPr>
            <a:r>
              <a:rPr lang="zh-CN" altLang="en-US" sz="1800" dirty="0" smtClean="0"/>
              <a:t>而</a:t>
            </a:r>
            <a:r>
              <a:rPr lang="en-US" altLang="zh-CN" sz="1800" dirty="0" smtClean="0"/>
              <a:t>webpack4.0 </a:t>
            </a:r>
            <a:r>
              <a:rPr lang="zh-CN" altLang="en-US" sz="1800" dirty="0" smtClean="0"/>
              <a:t>默认也进行了</a:t>
            </a:r>
            <a:r>
              <a:rPr lang="en-US" altLang="zh-CN" sz="1800" dirty="0" err="1" smtClean="0"/>
              <a:t>js</a:t>
            </a:r>
            <a:r>
              <a:rPr lang="zh-CN" altLang="en-US" sz="1800" dirty="0" smtClean="0"/>
              <a:t>代码压缩，所以</a:t>
            </a:r>
            <a:r>
              <a:rPr lang="en-US" altLang="zh-CN" sz="1800" dirty="0" err="1" smtClean="0"/>
              <a:t>uglify</a:t>
            </a:r>
            <a:r>
              <a:rPr lang="en-US" altLang="zh-CN" sz="1800" dirty="0" smtClean="0"/>
              <a:t>-</a:t>
            </a:r>
            <a:r>
              <a:rPr lang="en-US" altLang="zh-CN" sz="1800" dirty="0" err="1" smtClean="0"/>
              <a:t>webpack</a:t>
            </a:r>
            <a:r>
              <a:rPr lang="en-US" altLang="zh-CN" sz="1800" dirty="0" smtClean="0"/>
              <a:t>-plugin</a:t>
            </a:r>
            <a:r>
              <a:rPr lang="zh-CN" altLang="en-US" sz="1800" dirty="0" smtClean="0"/>
              <a:t>也基本用不上了</a:t>
            </a:r>
            <a:endParaRPr lang="en-US" altLang="zh-CN" sz="1800" dirty="0" smtClean="0"/>
          </a:p>
        </p:txBody>
      </p:sp>
    </p:spTree>
    <p:extLst>
      <p:ext uri="{BB962C8B-B14F-4D97-AF65-F5344CB8AC3E}">
        <p14:creationId xmlns:p14="http://schemas.microsoft.com/office/powerpoint/2010/main" val="3981539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1419498" y="480990"/>
            <a:ext cx="9144000" cy="4815170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/>
              <a:t>Babel</a:t>
            </a:r>
            <a:br>
              <a:rPr lang="en-US" altLang="zh-CN" sz="2400" dirty="0" smtClean="0"/>
            </a:br>
            <a:r>
              <a:rPr lang="en-US" altLang="zh-CN" sz="2400" dirty="0" smtClean="0"/>
              <a:t>babel-cli		</a:t>
            </a:r>
            <a:r>
              <a:rPr lang="zh-CN" altLang="en-US" sz="2400" dirty="0" smtClean="0"/>
              <a:t>命令行里执行</a:t>
            </a:r>
            <a:r>
              <a:rPr lang="en-US" altLang="zh-CN" sz="2400" dirty="0" smtClean="0"/>
              <a:t>babel</a:t>
            </a:r>
            <a:r>
              <a:rPr lang="zh-CN" altLang="en-US" sz="2400" dirty="0" smtClean="0"/>
              <a:t>命令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babel-core		babel</a:t>
            </a:r>
            <a:r>
              <a:rPr lang="zh-CN" altLang="en-US" sz="2400" dirty="0" smtClean="0"/>
              <a:t>核心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babel-runtime	</a:t>
            </a:r>
            <a:br>
              <a:rPr lang="en-US" altLang="zh-CN" sz="2400" dirty="0" smtClean="0"/>
            </a:br>
            <a:r>
              <a:rPr lang="en-US" altLang="zh-CN" sz="2400" dirty="0" smtClean="0"/>
              <a:t>babel-register		</a:t>
            </a:r>
            <a:r>
              <a:rPr lang="zh-CN" altLang="en-US" sz="2400" dirty="0" smtClean="0"/>
              <a:t>改写</a:t>
            </a:r>
            <a:r>
              <a:rPr lang="en-US" altLang="zh-CN" sz="2400" dirty="0" smtClean="0"/>
              <a:t>require</a:t>
            </a:r>
            <a:r>
              <a:rPr lang="zh-CN" altLang="en-US" sz="2400" dirty="0" smtClean="0"/>
              <a:t>命令，每当使用</a:t>
            </a:r>
            <a:r>
              <a:rPr lang="en-US" altLang="zh-CN" sz="2400" dirty="0" smtClean="0"/>
              <a:t>require</a:t>
            </a:r>
            <a:r>
              <a:rPr lang="zh-CN" altLang="en-US" sz="2400" dirty="0" smtClean="0"/>
              <a:t>加载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js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jsx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.</a:t>
            </a:r>
            <a:r>
              <a:rPr lang="en-US" altLang="zh-CN" sz="2400" dirty="0" err="1" smtClean="0"/>
              <a:t>es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.es6</a:t>
            </a:r>
            <a:r>
              <a:rPr lang="zh-CN" altLang="en-US" sz="2400" dirty="0" smtClean="0"/>
              <a:t>后缀名的文件，就会先用</a:t>
            </a:r>
            <a:r>
              <a:rPr lang="en-US" altLang="zh-CN" sz="2400" dirty="0" smtClean="0"/>
              <a:t>babel</a:t>
            </a:r>
            <a:r>
              <a:rPr lang="zh-CN" altLang="en-US" sz="2400" dirty="0" smtClean="0"/>
              <a:t>进行转码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babel-node	babel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的结合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babe-</a:t>
            </a:r>
            <a:r>
              <a:rPr lang="en-US" altLang="zh-CN" sz="2400" dirty="0" err="1" smtClean="0"/>
              <a:t>polyfill</a:t>
            </a:r>
            <a:r>
              <a:rPr lang="en-US" altLang="zh-CN" sz="2400" dirty="0"/>
              <a:t>	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babel-loader		</a:t>
            </a:r>
            <a:r>
              <a:rPr lang="zh-CN" altLang="en-US" sz="2400" dirty="0" smtClean="0"/>
              <a:t>和</a:t>
            </a:r>
            <a:r>
              <a:rPr lang="en-US" altLang="zh-CN" sz="2400" dirty="0" err="1" smtClean="0"/>
              <a:t>webpack</a:t>
            </a:r>
            <a:r>
              <a:rPr lang="zh-CN" altLang="en-US" sz="2400" dirty="0" smtClean="0"/>
              <a:t>结合插件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rollup-plugin-babel	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rollup</a:t>
            </a:r>
            <a:r>
              <a:rPr lang="zh-CN" altLang="en-US" sz="2400" dirty="0" smtClean="0"/>
              <a:t>结合的插件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en-US" altLang="zh-CN" sz="2400" dirty="0" smtClean="0"/>
              <a:t>babel-preset-</a:t>
            </a:r>
            <a:r>
              <a:rPr lang="en-US" altLang="zh-CN" sz="2400" dirty="0" err="1" smtClean="0"/>
              <a:t>env</a:t>
            </a:r>
            <a:r>
              <a:rPr lang="en-US" altLang="zh-CN" sz="2400" dirty="0" smtClean="0"/>
              <a:t>	</a:t>
            </a:r>
            <a:r>
              <a:rPr lang="zh-CN" altLang="en-US" sz="2400" dirty="0" smtClean="0"/>
              <a:t>等价于</a:t>
            </a:r>
            <a:r>
              <a:rPr lang="en-US" altLang="zh-CN" sz="2400" dirty="0" smtClean="0"/>
              <a:t>latest</a:t>
            </a:r>
            <a:r>
              <a:rPr lang="zh-CN" altLang="en-US" sz="2400" dirty="0" smtClean="0"/>
              <a:t>，也等价于</a:t>
            </a:r>
            <a:r>
              <a:rPr lang="en-US" altLang="zh-CN" sz="2400" dirty="0" smtClean="0"/>
              <a:t>es2015+es2016+2017</a:t>
            </a:r>
            <a:br>
              <a:rPr lang="en-US" altLang="zh-CN" sz="2400" dirty="0" smtClean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0831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主要知识点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936066" y="655639"/>
            <a:ext cx="5181599" cy="546628"/>
          </a:xfrm>
        </p:spPr>
        <p:txBody>
          <a:bodyPr/>
          <a:lstStyle/>
          <a:p>
            <a:r>
              <a:rPr lang="zh-CN" altLang="en-US" dirty="0"/>
              <a:t>模块打包器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>
          <a:xfrm>
            <a:off x="5190067" y="1307571"/>
            <a:ext cx="5181599" cy="546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构建自己的项目工程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609" y="1427981"/>
            <a:ext cx="2819048" cy="4628571"/>
          </a:xfrm>
          <a:prstGeom prst="rect">
            <a:avLst/>
          </a:prstGeom>
        </p:spPr>
      </p:pic>
      <p:sp>
        <p:nvSpPr>
          <p:cNvPr id="6" name="副标题 2"/>
          <p:cNvSpPr txBox="1">
            <a:spLocks/>
          </p:cNvSpPr>
          <p:nvPr/>
        </p:nvSpPr>
        <p:spPr>
          <a:xfrm>
            <a:off x="4995334" y="2353733"/>
            <a:ext cx="5181599" cy="3335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Mode</a:t>
            </a:r>
            <a:r>
              <a:rPr lang="zh-CN" altLang="en-US" dirty="0"/>
              <a:t>：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Entry</a:t>
            </a:r>
            <a:r>
              <a:rPr lang="zh-CN" altLang="en-US" dirty="0" smtClean="0"/>
              <a:t>：入口</a:t>
            </a:r>
            <a:endParaRPr lang="en-US" altLang="zh-CN" dirty="0" smtClean="0"/>
          </a:p>
          <a:p>
            <a:r>
              <a:rPr lang="en-US" altLang="zh-CN" dirty="0" smtClean="0"/>
              <a:t>Output</a:t>
            </a:r>
            <a:r>
              <a:rPr lang="zh-CN" altLang="en-US" dirty="0" smtClean="0"/>
              <a:t>：出口</a:t>
            </a:r>
            <a:endParaRPr lang="en-US" altLang="zh-CN" dirty="0" smtClean="0"/>
          </a:p>
          <a:p>
            <a:r>
              <a:rPr lang="en-US" altLang="zh-CN" dirty="0" smtClean="0"/>
              <a:t>Loader</a:t>
            </a:r>
            <a:endParaRPr lang="en-US" altLang="zh-CN" dirty="0"/>
          </a:p>
          <a:p>
            <a:r>
              <a:rPr lang="en-US" altLang="zh-CN" dirty="0" smtClean="0"/>
              <a:t>Plugins</a:t>
            </a:r>
            <a:r>
              <a:rPr lang="zh-CN" altLang="en-US" dirty="0" smtClean="0"/>
              <a:t>：插件</a:t>
            </a:r>
            <a:endParaRPr lang="en-US" altLang="zh-CN" dirty="0" smtClean="0"/>
          </a:p>
          <a:p>
            <a:r>
              <a:rPr lang="en-US" altLang="zh-CN" dirty="0" err="1" smtClean="0"/>
              <a:t>Devtool</a:t>
            </a:r>
            <a:r>
              <a:rPr lang="zh-CN" altLang="en-US" dirty="0" smtClean="0"/>
              <a:t>：控制</a:t>
            </a:r>
            <a:r>
              <a:rPr lang="en-US" altLang="zh-CN" dirty="0" err="1" smtClean="0"/>
              <a:t>sourcemap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en-US" altLang="zh-CN" dirty="0" smtClean="0"/>
              <a:t>Optimization</a:t>
            </a:r>
            <a:r>
              <a:rPr lang="zh-CN" altLang="en-US" dirty="0" smtClean="0"/>
              <a:t>：优化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51993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四个核心概念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19464" y="1623218"/>
            <a:ext cx="5181599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smtClean="0"/>
              <a:t>Entry</a:t>
            </a:r>
          </a:p>
          <a:p>
            <a:r>
              <a:rPr lang="en-US" altLang="zh-CN" dirty="0" smtClean="0"/>
              <a:t>Output</a:t>
            </a:r>
          </a:p>
          <a:p>
            <a:r>
              <a:rPr lang="en-US" altLang="zh-CN" dirty="0" smtClean="0"/>
              <a:t>Loader</a:t>
            </a:r>
          </a:p>
          <a:p>
            <a:r>
              <a:rPr lang="en-US" altLang="zh-CN" dirty="0" smtClean="0"/>
              <a:t>Plugins</a:t>
            </a:r>
          </a:p>
        </p:txBody>
      </p:sp>
      <p:sp>
        <p:nvSpPr>
          <p:cNvPr id="9" name="副标题 2"/>
          <p:cNvSpPr txBox="1">
            <a:spLocks/>
          </p:cNvSpPr>
          <p:nvPr/>
        </p:nvSpPr>
        <p:spPr>
          <a:xfrm>
            <a:off x="5528735" y="277018"/>
            <a:ext cx="5181599" cy="1103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 err="1" smtClean="0"/>
              <a:t>Mode:development</a:t>
            </a:r>
            <a:endParaRPr lang="en-US" altLang="zh-CN" dirty="0" smtClean="0"/>
          </a:p>
          <a:p>
            <a:r>
              <a:rPr lang="en-US" altLang="zh-CN" dirty="0" err="1" smtClean="0"/>
              <a:t>Mode:production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压缩代码</a:t>
            </a:r>
          </a:p>
        </p:txBody>
      </p:sp>
      <p:sp>
        <p:nvSpPr>
          <p:cNvPr id="11" name="副标题 2"/>
          <p:cNvSpPr txBox="1">
            <a:spLocks/>
          </p:cNvSpPr>
          <p:nvPr/>
        </p:nvSpPr>
        <p:spPr>
          <a:xfrm>
            <a:off x="5528734" y="2004218"/>
            <a:ext cx="6274060" cy="2019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US" altLang="zh-CN" sz="2000" dirty="0" smtClean="0"/>
              <a:t>Entry</a:t>
            </a:r>
            <a:r>
              <a:rPr lang="zh-CN" altLang="en-US" sz="2000" dirty="0" smtClean="0"/>
              <a:t>有多少个，最终会分割成几个</a:t>
            </a:r>
            <a:r>
              <a:rPr lang="en-US" altLang="zh-CN" sz="2000" dirty="0" smtClean="0"/>
              <a:t>chunk</a:t>
            </a:r>
          </a:p>
          <a:p>
            <a:pPr algn="l">
              <a:lnSpc>
                <a:spcPct val="150000"/>
              </a:lnSpc>
            </a:pPr>
            <a:r>
              <a:rPr lang="zh-CN" altLang="en-US" sz="2000" dirty="0" smtClean="0"/>
              <a:t>在入口配置</a:t>
            </a:r>
            <a:r>
              <a:rPr lang="en-US" altLang="zh-CN" sz="2000" dirty="0" smtClean="0"/>
              <a:t>vendor</a:t>
            </a:r>
            <a:r>
              <a:rPr lang="zh-CN" altLang="en-US" sz="2000" dirty="0" smtClean="0"/>
              <a:t>，可以</a:t>
            </a:r>
            <a:r>
              <a:rPr lang="en-US" altLang="zh-CN" sz="2000" dirty="0" smtClean="0"/>
              <a:t>code </a:t>
            </a:r>
            <a:r>
              <a:rPr lang="en-US" altLang="zh-CN" sz="2000" dirty="0" err="1" smtClean="0"/>
              <a:t>spliting</a:t>
            </a:r>
            <a:r>
              <a:rPr lang="zh-CN" altLang="en-US" sz="2000" dirty="0" smtClean="0"/>
              <a:t>，将公共的复用代码最终抽取成一个</a:t>
            </a:r>
            <a:r>
              <a:rPr lang="en-US" altLang="zh-CN" sz="2000" dirty="0" smtClean="0"/>
              <a:t>chunk</a:t>
            </a:r>
            <a:r>
              <a:rPr lang="zh-CN" altLang="en-US" sz="2000" dirty="0" smtClean="0"/>
              <a:t>，单独打包出来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28734" y="4454917"/>
            <a:ext cx="4487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</a:t>
            </a:r>
            <a:r>
              <a:rPr lang="zh-CN" altLang="en-US" dirty="0" smtClean="0"/>
              <a:t>，对输入的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，加入 </a:t>
            </a:r>
            <a:r>
              <a:rPr lang="en-US" altLang="zh-CN" dirty="0" err="1" smtClean="0"/>
              <a:t>contenthash</a:t>
            </a:r>
            <a:r>
              <a:rPr lang="zh-CN" altLang="en-US" dirty="0" smtClean="0"/>
              <a:t>标示，让浏览器缓存文件，区别版本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8969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转换器</a:t>
            </a:r>
            <a:r>
              <a:rPr lang="en-US" altLang="zh-CN" sz="3200" b="1" dirty="0" smtClean="0">
                <a:latin typeface="+mn-ea"/>
                <a:ea typeface="+mn-ea"/>
              </a:rPr>
              <a:t>——Loader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026942"/>
            <a:ext cx="10411133" cy="58310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altLang="zh-CN" dirty="0" smtClean="0"/>
          </a:p>
          <a:p>
            <a:pPr algn="l"/>
            <a:r>
              <a:rPr lang="en-US" altLang="zh-CN" dirty="0" smtClean="0"/>
              <a:t>file-loader	</a:t>
            </a:r>
            <a:r>
              <a:rPr lang="zh-CN" altLang="en-US" dirty="0" smtClean="0"/>
              <a:t>解析文件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url</a:t>
            </a:r>
            <a:r>
              <a:rPr lang="en-US" altLang="zh-CN" dirty="0" smtClean="0"/>
              <a:t>-loader </a:t>
            </a:r>
            <a:r>
              <a:rPr lang="en-US" altLang="zh-CN" dirty="0"/>
              <a:t>	</a:t>
            </a:r>
            <a:r>
              <a:rPr lang="zh-CN" altLang="en-US" dirty="0" smtClean="0"/>
              <a:t>将小图片转化为</a:t>
            </a:r>
            <a:r>
              <a:rPr lang="en-US" altLang="zh-CN" dirty="0" smtClean="0"/>
              <a:t>base64</a:t>
            </a:r>
            <a:r>
              <a:rPr lang="zh-CN" altLang="en-US" dirty="0" smtClean="0"/>
              <a:t>格式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style-loader </a:t>
            </a:r>
            <a:r>
              <a:rPr lang="zh-CN" altLang="en-US" dirty="0" smtClean="0"/>
              <a:t>将</a:t>
            </a:r>
            <a:r>
              <a:rPr lang="en-US" altLang="zh-CN" dirty="0" err="1" smtClean="0"/>
              <a:t>css</a:t>
            </a:r>
            <a:r>
              <a:rPr lang="zh-CN" altLang="en-US" dirty="0"/>
              <a:t>挂</a:t>
            </a:r>
            <a:r>
              <a:rPr lang="zh-CN" altLang="en-US" dirty="0" smtClean="0"/>
              <a:t>摘到</a:t>
            </a:r>
            <a:r>
              <a:rPr lang="en-US" altLang="zh-CN" dirty="0" err="1" smtClean="0"/>
              <a:t>js</a:t>
            </a:r>
            <a:r>
              <a:rPr lang="zh-CN" altLang="en-US" dirty="0" smtClean="0"/>
              <a:t>上</a:t>
            </a:r>
            <a:endParaRPr lang="en-US" altLang="zh-CN" dirty="0" smtClean="0"/>
          </a:p>
          <a:p>
            <a:pPr algn="l"/>
            <a:r>
              <a:rPr lang="en-US" altLang="zh-CN" dirty="0" err="1"/>
              <a:t>c</a:t>
            </a:r>
            <a:r>
              <a:rPr lang="en-US" altLang="zh-CN" dirty="0" err="1" smtClean="0"/>
              <a:t>ss</a:t>
            </a:r>
            <a:r>
              <a:rPr lang="en-US" altLang="zh-CN" dirty="0" smtClean="0"/>
              <a:t>-loader </a:t>
            </a:r>
            <a:r>
              <a:rPr lang="zh-CN" altLang="en-US" dirty="0" smtClean="0"/>
              <a:t>编译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less-loader 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文件，把</a:t>
            </a:r>
            <a:r>
              <a:rPr lang="en-US" altLang="zh-CN" dirty="0" smtClean="0"/>
              <a:t>less</a:t>
            </a:r>
            <a:r>
              <a:rPr lang="zh-CN" altLang="en-US" dirty="0" smtClean="0"/>
              <a:t>转化为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algn="l"/>
            <a:r>
              <a:rPr lang="en-US" altLang="zh-CN" dirty="0"/>
              <a:t>s</a:t>
            </a:r>
            <a:r>
              <a:rPr lang="en-US" altLang="zh-CN" dirty="0" smtClean="0"/>
              <a:t>ass-loader </a:t>
            </a:r>
            <a:r>
              <a:rPr lang="zh-CN" altLang="en-US" dirty="0" smtClean="0"/>
              <a:t>分析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文件，把</a:t>
            </a:r>
            <a:r>
              <a:rPr lang="en-US" altLang="zh-CN" dirty="0" smtClean="0"/>
              <a:t>sass</a:t>
            </a:r>
            <a:r>
              <a:rPr lang="zh-CN" altLang="en-US" dirty="0" smtClean="0"/>
              <a:t>转化为</a:t>
            </a:r>
            <a:r>
              <a:rPr lang="en-US" altLang="zh-CN" dirty="0" err="1" smtClean="0"/>
              <a:t>css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postcss</a:t>
            </a:r>
            <a:r>
              <a:rPr lang="en-US" altLang="zh-CN" dirty="0" smtClean="0"/>
              <a:t>-loader	</a:t>
            </a:r>
            <a:r>
              <a:rPr lang="zh-CN" altLang="en-US" dirty="0" smtClean="0"/>
              <a:t>给浏览器加前缀 </a:t>
            </a:r>
            <a:r>
              <a:rPr lang="en-US" altLang="zh-CN" dirty="0" smtClean="0"/>
              <a:t>–</a:t>
            </a:r>
            <a:r>
              <a:rPr lang="en-US" altLang="zh-CN" dirty="0" err="1" smtClean="0"/>
              <a:t>webkit</a:t>
            </a:r>
            <a:r>
              <a:rPr lang="en-US" altLang="zh-CN" dirty="0" smtClean="0"/>
              <a:t>-, -</a:t>
            </a:r>
            <a:r>
              <a:rPr lang="en-US" altLang="zh-CN" dirty="0" err="1" smtClean="0"/>
              <a:t>ms</a:t>
            </a:r>
            <a:r>
              <a:rPr lang="en-US" altLang="zh-CN" dirty="0" smtClean="0"/>
              <a:t>, -o, -</a:t>
            </a:r>
            <a:r>
              <a:rPr lang="en-US" altLang="zh-CN" dirty="0" err="1" smtClean="0"/>
              <a:t>moz</a:t>
            </a:r>
            <a:endParaRPr lang="en-US" altLang="zh-CN" dirty="0" smtClean="0"/>
          </a:p>
          <a:p>
            <a:pPr algn="l"/>
            <a:r>
              <a:rPr lang="en-US" altLang="zh-CN" dirty="0" err="1" smtClean="0"/>
              <a:t>Autoprefixer</a:t>
            </a:r>
            <a:r>
              <a:rPr lang="en-US" altLang="zh-CN" dirty="0" smtClean="0"/>
              <a:t>		</a:t>
            </a:r>
            <a:r>
              <a:rPr lang="zh-CN" altLang="en-US" dirty="0" smtClean="0"/>
              <a:t>加前缀</a:t>
            </a:r>
            <a:endParaRPr lang="en-US" altLang="zh-CN" dirty="0"/>
          </a:p>
          <a:p>
            <a:pPr algn="l"/>
            <a:r>
              <a:rPr lang="en-US" altLang="zh-CN" dirty="0" smtClean="0"/>
              <a:t>Loader</a:t>
            </a:r>
            <a:r>
              <a:rPr lang="zh-CN" altLang="en-US" dirty="0" smtClean="0"/>
              <a:t>：“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-loader</a:t>
            </a:r>
            <a:r>
              <a:rPr lang="zh-CN" altLang="en-US" dirty="0" smtClean="0"/>
              <a:t>”，</a:t>
            </a:r>
            <a:endParaRPr lang="en-US" altLang="zh-CN" dirty="0" smtClean="0"/>
          </a:p>
          <a:p>
            <a:pPr algn="l"/>
            <a:r>
              <a:rPr lang="en-US" altLang="zh-CN" dirty="0"/>
              <a:t>o</a:t>
            </a:r>
            <a:r>
              <a:rPr lang="en-US" altLang="zh-CN" dirty="0" smtClean="0"/>
              <a:t>ptions: {</a:t>
            </a:r>
          </a:p>
          <a:p>
            <a:pPr algn="l"/>
            <a:r>
              <a:rPr lang="en-US" altLang="zh-CN" dirty="0" smtClean="0"/>
              <a:t>	</a:t>
            </a:r>
            <a:r>
              <a:rPr lang="en-US" altLang="zh-CN" dirty="0" err="1" smtClean="0"/>
              <a:t>importLoaders</a:t>
            </a:r>
            <a:r>
              <a:rPr lang="en-US" altLang="zh-CN" dirty="0" smtClean="0"/>
              <a:t>: 2,	// </a:t>
            </a:r>
            <a:r>
              <a:rPr lang="zh-CN" altLang="en-US" dirty="0" smtClean="0"/>
              <a:t>在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-loader </a:t>
            </a:r>
            <a:r>
              <a:rPr lang="zh-CN" altLang="en-US" dirty="0" smtClean="0"/>
              <a:t>前应用的</a:t>
            </a:r>
            <a:r>
              <a:rPr lang="en-US" altLang="zh-CN" dirty="0" smtClean="0"/>
              <a:t>loader</a:t>
            </a:r>
            <a:r>
              <a:rPr lang="zh-CN" altLang="en-US" dirty="0" smtClean="0"/>
              <a:t>的数量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}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39286" y="584199"/>
            <a:ext cx="595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文件加载器，能处理资源文件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0338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扩展器</a:t>
            </a:r>
            <a:r>
              <a:rPr lang="en-US" altLang="zh-CN" sz="3200" b="1" dirty="0">
                <a:latin typeface="+mn-ea"/>
                <a:ea typeface="+mn-ea"/>
              </a:rPr>
              <a:t>——</a:t>
            </a:r>
            <a:r>
              <a:rPr lang="en-US" altLang="zh-CN" sz="3200" b="1" dirty="0" smtClean="0">
                <a:latin typeface="+mn-ea"/>
                <a:ea typeface="+mn-ea"/>
              </a:rPr>
              <a:t>plugin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9834357" cy="253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Html-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-plugin	</a:t>
            </a:r>
            <a:r>
              <a:rPr lang="zh-CN" altLang="en-US" dirty="0" smtClean="0"/>
              <a:t>在打包结束后，自动生成一个</a:t>
            </a:r>
            <a:r>
              <a:rPr lang="en-US" altLang="zh-CN" dirty="0" smtClean="0"/>
              <a:t>html</a:t>
            </a:r>
          </a:p>
          <a:p>
            <a:pPr algn="l"/>
            <a:r>
              <a:rPr lang="en-US" altLang="zh-CN" dirty="0" smtClean="0"/>
              <a:t>Clean-</a:t>
            </a:r>
            <a:r>
              <a:rPr lang="en-US" altLang="zh-CN" dirty="0" err="1" smtClean="0"/>
              <a:t>wepack</a:t>
            </a:r>
            <a:r>
              <a:rPr lang="en-US" altLang="zh-CN" dirty="0" smtClean="0"/>
              <a:t>-plugin 	</a:t>
            </a:r>
            <a:r>
              <a:rPr lang="zh-CN" altLang="en-US" dirty="0" smtClean="0"/>
              <a:t>自动清除上一次打包的</a:t>
            </a:r>
            <a:r>
              <a:rPr lang="en-US" altLang="zh-CN" dirty="0" err="1" smtClean="0"/>
              <a:t>dist</a:t>
            </a:r>
            <a:r>
              <a:rPr lang="zh-CN" altLang="en-US" dirty="0" smtClean="0"/>
              <a:t>文件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4881489" y="584199"/>
            <a:ext cx="5936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在</a:t>
            </a:r>
            <a:r>
              <a:rPr lang="en-US" altLang="zh-CN" dirty="0" err="1" smtClean="0"/>
              <a:t>webpack</a:t>
            </a:r>
            <a:r>
              <a:rPr lang="zh-CN" altLang="en-US" dirty="0" smtClean="0"/>
              <a:t>运行的生命周期中会广播出许多时间，</a:t>
            </a:r>
            <a:r>
              <a:rPr lang="en-US" altLang="zh-CN" dirty="0" smtClean="0"/>
              <a:t>plugin</a:t>
            </a:r>
            <a:r>
              <a:rPr lang="zh-CN" altLang="en-US" dirty="0" smtClean="0"/>
              <a:t>可以监听这些事件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6679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2" y="584199"/>
            <a:ext cx="5412489" cy="618068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latin typeface="+mn-ea"/>
                <a:ea typeface="+mn-ea"/>
              </a:rPr>
              <a:t>与</a:t>
            </a:r>
            <a:r>
              <a:rPr lang="en-US" altLang="zh-CN" sz="3200" b="1" dirty="0" smtClean="0">
                <a:latin typeface="+mn-ea"/>
                <a:ea typeface="+mn-ea"/>
              </a:rPr>
              <a:t>babel7,</a:t>
            </a:r>
            <a:r>
              <a:rPr lang="zh-CN" altLang="en-US" sz="3200" b="1" dirty="0" smtClean="0">
                <a:latin typeface="+mn-ea"/>
                <a:ea typeface="+mn-ea"/>
              </a:rPr>
              <a:t>与</a:t>
            </a:r>
            <a:r>
              <a:rPr lang="en-US" altLang="zh-CN" sz="3200" b="1" dirty="0" smtClean="0">
                <a:latin typeface="+mn-ea"/>
                <a:ea typeface="+mn-ea"/>
              </a:rPr>
              <a:t>react</a:t>
            </a:r>
            <a:r>
              <a:rPr lang="zh-CN" altLang="en-US" sz="3200" b="1" dirty="0" smtClean="0">
                <a:latin typeface="+mn-ea"/>
                <a:ea typeface="+mn-ea"/>
              </a:rPr>
              <a:t>的结合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575735" y="1623218"/>
            <a:ext cx="11616265" cy="3441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CN" dirty="0" smtClean="0"/>
              <a:t>@babel/core		babel</a:t>
            </a:r>
            <a:r>
              <a:rPr lang="zh-CN" altLang="en-US" dirty="0" smtClean="0"/>
              <a:t>核心模块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@babel/cli		babel</a:t>
            </a:r>
            <a:r>
              <a:rPr lang="zh-CN" altLang="en-US" dirty="0" smtClean="0"/>
              <a:t>命令行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@babel/preset-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	</a:t>
            </a:r>
            <a:r>
              <a:rPr lang="zh-CN" altLang="en-US" dirty="0" smtClean="0"/>
              <a:t>解析</a:t>
            </a:r>
            <a:r>
              <a:rPr lang="en-US" altLang="zh-CN" dirty="0" smtClean="0"/>
              <a:t>es6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es2017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es2018</a:t>
            </a:r>
            <a:r>
              <a:rPr lang="zh-CN" altLang="en-US" dirty="0" smtClean="0"/>
              <a:t>等最新语法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@babel/preset-react</a:t>
            </a:r>
            <a:r>
              <a:rPr lang="zh-CN" altLang="en-US" dirty="0" smtClean="0"/>
              <a:t>解析</a:t>
            </a:r>
            <a:r>
              <a:rPr lang="en-US" altLang="zh-CN" dirty="0" err="1" smtClean="0"/>
              <a:t>jsx</a:t>
            </a:r>
            <a:r>
              <a:rPr lang="zh-CN" altLang="en-US" dirty="0" smtClean="0"/>
              <a:t>语法</a:t>
            </a:r>
            <a:r>
              <a:rPr lang="en-US" altLang="zh-CN" dirty="0" smtClean="0"/>
              <a:t>	</a:t>
            </a:r>
          </a:p>
          <a:p>
            <a:pPr algn="l"/>
            <a:r>
              <a:rPr lang="en-US" altLang="zh-CN" dirty="0"/>
              <a:t>b</a:t>
            </a:r>
            <a:r>
              <a:rPr lang="en-US" altLang="zh-CN" dirty="0" smtClean="0"/>
              <a:t>abel-loader		babel</a:t>
            </a:r>
            <a:r>
              <a:rPr lang="zh-CN" altLang="en-US" dirty="0" smtClean="0"/>
              <a:t>与</a:t>
            </a:r>
            <a:r>
              <a:rPr lang="en-US" altLang="zh-CN" dirty="0" err="1" smtClean="0"/>
              <a:t>webpack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的结合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@babel/plugin-syntax-dynamic-import 	</a:t>
            </a:r>
            <a:r>
              <a:rPr lang="zh-CN" altLang="en-US" dirty="0" smtClean="0"/>
              <a:t>支持</a:t>
            </a:r>
            <a:r>
              <a:rPr lang="en-US" altLang="zh-CN" dirty="0" smtClean="0"/>
              <a:t>import </a:t>
            </a:r>
            <a:r>
              <a:rPr lang="zh-CN" altLang="en-US" dirty="0" smtClean="0"/>
              <a:t>懒加载</a:t>
            </a:r>
            <a:endParaRPr lang="en-US" altLang="zh-CN" dirty="0" smtClean="0"/>
          </a:p>
          <a:p>
            <a:pPr algn="l"/>
            <a:r>
              <a:rPr lang="zh-CN" altLang="en-US" dirty="0" smtClean="0"/>
              <a:t>解析</a:t>
            </a:r>
            <a:r>
              <a:rPr lang="en-US" altLang="zh-CN" dirty="0" smtClean="0"/>
              <a:t>react-loadable</a:t>
            </a:r>
            <a:r>
              <a:rPr lang="zh-CN" altLang="en-US" dirty="0" smtClean="0"/>
              <a:t>的按序加载，附带</a:t>
            </a:r>
            <a:r>
              <a:rPr lang="en-US" altLang="zh-CN" dirty="0" smtClean="0"/>
              <a:t>code </a:t>
            </a:r>
            <a:r>
              <a:rPr lang="en-US" altLang="zh-CN" dirty="0" err="1" smtClean="0"/>
              <a:t>spliting</a:t>
            </a:r>
            <a:r>
              <a:rPr lang="zh-CN" altLang="en-US" dirty="0" smtClean="0"/>
              <a:t>功能</a:t>
            </a:r>
            <a:endParaRPr lang="en-US" altLang="zh-CN" dirty="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53533" y="5064369"/>
            <a:ext cx="95158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有些浏览器里没有对应的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，引用</a:t>
            </a:r>
            <a:r>
              <a:rPr lang="en-US" altLang="zh-CN" dirty="0" smtClean="0"/>
              <a:t>@babel/</a:t>
            </a:r>
            <a:r>
              <a:rPr lang="en-US" altLang="zh-CN" dirty="0" err="1" smtClean="0"/>
              <a:t>polyfill</a:t>
            </a:r>
            <a:r>
              <a:rPr lang="zh-CN" altLang="en-US" dirty="0" smtClean="0"/>
              <a:t> 兼容低版本浏览器</a:t>
            </a:r>
            <a:endParaRPr lang="en-US" altLang="zh-CN" dirty="0" smtClean="0"/>
          </a:p>
          <a:p>
            <a:r>
              <a:rPr lang="zh-CN" altLang="en-US" dirty="0" smtClean="0"/>
              <a:t>需要安装</a:t>
            </a:r>
            <a:r>
              <a:rPr lang="en-US" altLang="zh-CN" dirty="0" smtClean="0"/>
              <a:t>@babel/</a:t>
            </a:r>
            <a:r>
              <a:rPr lang="en-US" altLang="zh-CN" dirty="0" err="1" smtClean="0"/>
              <a:t>polyfill</a:t>
            </a:r>
            <a:r>
              <a:rPr lang="zh-CN" altLang="en-US" dirty="0" smtClean="0"/>
              <a:t>，但是全部引入导致体积过大，在</a:t>
            </a:r>
            <a:r>
              <a:rPr lang="en-US" altLang="zh-CN" dirty="0" smtClean="0"/>
              <a:t>@babel/preset-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有配置“</a:t>
            </a:r>
            <a:r>
              <a:rPr lang="en-US" altLang="zh-CN" dirty="0" err="1" smtClean="0"/>
              <a:t>useBuiltIns</a:t>
            </a:r>
            <a:r>
              <a:rPr lang="zh-CN" altLang="en-US" dirty="0" smtClean="0"/>
              <a:t>”</a:t>
            </a:r>
            <a:r>
              <a:rPr lang="en-US" altLang="zh-CN" dirty="0" smtClean="0"/>
              <a:t>: “usage” </a:t>
            </a:r>
            <a:r>
              <a:rPr lang="zh-CN" altLang="en-US" dirty="0"/>
              <a:t>按</a:t>
            </a:r>
            <a:r>
              <a:rPr lang="zh-CN" altLang="en-US" dirty="0" smtClean="0"/>
              <a:t>需加载</a:t>
            </a:r>
            <a:r>
              <a:rPr lang="en-US" altLang="zh-CN" dirty="0" err="1" smtClean="0"/>
              <a:t>polyfill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45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3784600" cy="618068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+mn-ea"/>
                <a:ea typeface="+mn-ea"/>
              </a:rPr>
              <a:t>题外话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81686" y="1716258"/>
            <a:ext cx="91158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@babel/</a:t>
            </a:r>
            <a:r>
              <a:rPr lang="en-US" altLang="zh-CN" dirty="0" err="1" smtClean="0"/>
              <a:t>polyfill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@babel/plugin-transform-runtime</a:t>
            </a:r>
          </a:p>
          <a:p>
            <a:endParaRPr lang="en-US" altLang="zh-CN" dirty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baebl</a:t>
            </a:r>
            <a:r>
              <a:rPr lang="en-US" altLang="zh-CN" dirty="0" smtClean="0"/>
              <a:t>/</a:t>
            </a:r>
            <a:r>
              <a:rPr lang="en-US" altLang="zh-CN" dirty="0" err="1" smtClean="0"/>
              <a:t>polyfill</a:t>
            </a:r>
            <a:r>
              <a:rPr lang="en-US" altLang="zh-CN" dirty="0" smtClean="0"/>
              <a:t> </a:t>
            </a:r>
            <a:r>
              <a:rPr lang="zh-CN" altLang="en-US" dirty="0" smtClean="0"/>
              <a:t>会全局注册</a:t>
            </a:r>
            <a:r>
              <a:rPr lang="en-US" altLang="zh-CN" dirty="0" smtClean="0"/>
              <a:t>promise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set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map</a:t>
            </a:r>
            <a:r>
              <a:rPr lang="zh-CN" altLang="en-US" dirty="0" smtClean="0"/>
              <a:t>等浏览器内置函数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@babel/plugin-transform-runtime	</a:t>
            </a:r>
            <a:r>
              <a:rPr lang="zh-CN" altLang="en-US" dirty="0" smtClean="0"/>
              <a:t>是</a:t>
            </a:r>
            <a:r>
              <a:rPr lang="en-US" altLang="zh-CN" dirty="0" err="1" smtClean="0"/>
              <a:t>polyfill</a:t>
            </a:r>
            <a:r>
              <a:rPr lang="zh-CN" altLang="en-US" dirty="0" smtClean="0"/>
              <a:t>的局部使用，制造一个沙盒环境，不造成全局污染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在</a:t>
            </a:r>
            <a:r>
              <a:rPr lang="en-US" altLang="zh-CN" dirty="0" smtClean="0"/>
              <a:t>babel7</a:t>
            </a:r>
            <a:r>
              <a:rPr lang="zh-CN" altLang="en-US" dirty="0" smtClean="0"/>
              <a:t>中，</a:t>
            </a:r>
            <a:r>
              <a:rPr lang="en-US" altLang="zh-CN" dirty="0" smtClean="0"/>
              <a:t>@babel/preset-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内置了</a:t>
            </a:r>
            <a:r>
              <a:rPr lang="en-US" altLang="zh-CN" dirty="0" err="1" smtClean="0"/>
              <a:t>polyfill</a:t>
            </a:r>
            <a:r>
              <a:rPr lang="zh-CN" altLang="en-US" dirty="0" smtClean="0"/>
              <a:t>，用“</a:t>
            </a:r>
            <a:r>
              <a:rPr lang="en-US" altLang="zh-CN" dirty="0" err="1" smtClean="0"/>
              <a:t>useBuiltIns</a:t>
            </a:r>
            <a:r>
              <a:rPr lang="zh-CN" altLang="en-US" dirty="0" smtClean="0"/>
              <a:t>”</a:t>
            </a:r>
            <a:r>
              <a:rPr lang="en-US" altLang="zh-CN" dirty="0" smtClean="0"/>
              <a:t>: ‘usage’</a:t>
            </a:r>
            <a:r>
              <a:rPr lang="zh-CN" altLang="en-US" dirty="0" smtClean="0"/>
              <a:t>实现按需加载，适合在应用项目中使用（在最新的</a:t>
            </a:r>
            <a:r>
              <a:rPr lang="en-US" altLang="zh-CN" dirty="0" smtClean="0"/>
              <a:t>@babel/preset-</a:t>
            </a:r>
            <a:r>
              <a:rPr lang="en-US" altLang="zh-CN" dirty="0" err="1" smtClean="0"/>
              <a:t>env</a:t>
            </a:r>
            <a:r>
              <a:rPr lang="zh-CN" altLang="en-US" dirty="0" smtClean="0"/>
              <a:t>中需要配置</a:t>
            </a:r>
            <a:r>
              <a:rPr lang="en-US" altLang="zh-CN" dirty="0" smtClean="0"/>
              <a:t>codejs@3</a:t>
            </a:r>
            <a:r>
              <a:rPr lang="zh-CN" altLang="en-US" dirty="0" smtClean="0"/>
              <a:t>。下载之）</a:t>
            </a:r>
            <a:endParaRPr lang="en-US" altLang="zh-CN" dirty="0" smtClean="0"/>
          </a:p>
          <a:p>
            <a:r>
              <a:rPr lang="zh-CN" altLang="en-US" dirty="0" smtClean="0"/>
              <a:t>而</a:t>
            </a:r>
            <a:r>
              <a:rPr lang="en-US" altLang="zh-CN" dirty="0" smtClean="0"/>
              <a:t>@babel/plugin-transform-runtime </a:t>
            </a:r>
            <a:r>
              <a:rPr lang="zh-CN" altLang="en-US" dirty="0" smtClean="0"/>
              <a:t>则适合自己开源的项目中使用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Core-</a:t>
            </a:r>
            <a:r>
              <a:rPr lang="en-US" altLang="zh-CN" dirty="0" err="1" smtClean="0"/>
              <a:t>js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89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3533" y="584199"/>
            <a:ext cx="4873544" cy="618068"/>
          </a:xfrm>
        </p:spPr>
        <p:txBody>
          <a:bodyPr>
            <a:normAutofit/>
          </a:bodyPr>
          <a:lstStyle/>
          <a:p>
            <a:r>
              <a:rPr lang="en-US" altLang="zh-CN" sz="3200" b="1" dirty="0" smtClean="0">
                <a:latin typeface="+mn-ea"/>
                <a:ea typeface="+mn-ea"/>
              </a:rPr>
              <a:t>Dev-server</a:t>
            </a:r>
            <a:r>
              <a:rPr lang="zh-CN" altLang="en-US" sz="3200" b="1" dirty="0" smtClean="0">
                <a:latin typeface="+mn-ea"/>
                <a:ea typeface="+mn-ea"/>
              </a:rPr>
              <a:t>以及热更新</a:t>
            </a:r>
            <a:endParaRPr lang="zh-CN" altLang="en-US" sz="32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1685" y="3699339"/>
            <a:ext cx="61335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/>
              <a:t>热更新 </a:t>
            </a:r>
            <a:endParaRPr lang="en-US" altLang="zh-CN" sz="2000" dirty="0" smtClean="0"/>
          </a:p>
          <a:p>
            <a:pPr>
              <a:lnSpc>
                <a:spcPct val="150000"/>
              </a:lnSpc>
            </a:pPr>
            <a:r>
              <a:rPr lang="en-US" altLang="zh-CN" sz="2000" dirty="0" smtClean="0"/>
              <a:t> new </a:t>
            </a:r>
            <a:r>
              <a:rPr lang="en-US" altLang="zh-CN" sz="2000" dirty="0" err="1" smtClean="0"/>
              <a:t>webpack.HotModuleReplacementPlugin</a:t>
            </a:r>
            <a:r>
              <a:rPr lang="en-US" altLang="zh-CN" sz="2000" dirty="0" smtClean="0"/>
              <a:t>()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1420837" y="1688123"/>
            <a:ext cx="3924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devServer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	</a:t>
            </a:r>
            <a:r>
              <a:rPr lang="en-US" altLang="zh-CN" dirty="0" err="1" smtClean="0"/>
              <a:t>contentBase</a:t>
            </a:r>
            <a:r>
              <a:rPr lang="en-US" altLang="zh-CN" dirty="0" smtClean="0"/>
              <a:t>: ‘./</a:t>
            </a:r>
            <a:r>
              <a:rPr lang="en-US" altLang="zh-CN" dirty="0" err="1" smtClean="0"/>
              <a:t>dist</a:t>
            </a:r>
            <a:r>
              <a:rPr lang="en-US" altLang="zh-CN" dirty="0" smtClean="0"/>
              <a:t>’,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open: true,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port: 8082,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315199" y="3467801"/>
            <a:ext cx="3924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devServer</a:t>
            </a:r>
            <a:r>
              <a:rPr lang="en-US" altLang="zh-CN" dirty="0" smtClean="0"/>
              <a:t>: {</a:t>
            </a:r>
          </a:p>
          <a:p>
            <a:r>
              <a:rPr lang="en-US" altLang="zh-CN" dirty="0" smtClean="0"/>
              <a:t>	hot: true</a:t>
            </a:r>
          </a:p>
          <a:p>
            <a:r>
              <a:rPr lang="en-US" altLang="zh-CN" dirty="0"/>
              <a:t>	</a:t>
            </a:r>
            <a:r>
              <a:rPr lang="en-US" altLang="zh-CN" dirty="0" smtClean="0"/>
              <a:t>…</a:t>
            </a:r>
          </a:p>
          <a:p>
            <a:r>
              <a:rPr lang="en-US" altLang="zh-CN" dirty="0" smtClean="0"/>
              <a:t>}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181685" y="5106572"/>
            <a:ext cx="3953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React-hot-loader</a:t>
            </a:r>
          </a:p>
          <a:p>
            <a:r>
              <a:rPr lang="zh-CN" altLang="en-US" dirty="0" smtClean="0"/>
              <a:t>可以在修改</a:t>
            </a:r>
            <a:r>
              <a:rPr lang="en-US" altLang="zh-CN" dirty="0" smtClean="0"/>
              <a:t>state</a:t>
            </a:r>
            <a:r>
              <a:rPr lang="zh-CN" altLang="en-US" dirty="0" smtClean="0"/>
              <a:t>后不刷新整个页面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8410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11786</TotalTime>
  <Words>1429</Words>
  <Application>Microsoft Office PowerPoint</Application>
  <PresentationFormat>宽屏</PresentationFormat>
  <Paragraphs>255</Paragraphs>
  <Slides>29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等线 Light</vt:lpstr>
      <vt:lpstr>Arial</vt:lpstr>
      <vt:lpstr>Office 主题​​</vt:lpstr>
      <vt:lpstr>关于webpack你应该知道的一切</vt:lpstr>
      <vt:lpstr>Webpack是什么？</vt:lpstr>
      <vt:lpstr>主要知识点</vt:lpstr>
      <vt:lpstr>四个核心概念</vt:lpstr>
      <vt:lpstr>转换器——Loader</vt:lpstr>
      <vt:lpstr>扩展器——plugin</vt:lpstr>
      <vt:lpstr>与babel7,与react的结合</vt:lpstr>
      <vt:lpstr>题外话</vt:lpstr>
      <vt:lpstr>Dev-server以及热更新</vt:lpstr>
      <vt:lpstr>其他配置</vt:lpstr>
      <vt:lpstr>其他配置：Eslint的配合</vt:lpstr>
      <vt:lpstr>打包分析工具：webpack-bundle-analyzer</vt:lpstr>
      <vt:lpstr>mode</vt:lpstr>
      <vt:lpstr>devtool</vt:lpstr>
      <vt:lpstr>优化策略</vt:lpstr>
      <vt:lpstr>Tree shaking 摇树</vt:lpstr>
      <vt:lpstr>PowerPoint 演示文稿</vt:lpstr>
      <vt:lpstr>PowerPoint 演示文稿</vt:lpstr>
      <vt:lpstr>使用长期缓存</vt:lpstr>
      <vt:lpstr>使用长期缓存</vt:lpstr>
      <vt:lpstr>代码分离</vt:lpstr>
      <vt:lpstr>持久化缓存方案</vt:lpstr>
      <vt:lpstr>持久化缓存方案</vt:lpstr>
      <vt:lpstr>预取/预加载模块(prefetch/preload module)</vt:lpstr>
      <vt:lpstr>删除html中的无用代码</vt:lpstr>
      <vt:lpstr>dll</vt:lpstr>
      <vt:lpstr>优化：Happypack多线程打包</vt:lpstr>
      <vt:lpstr>其他配置</vt:lpstr>
      <vt:lpstr>Babel babel-cli  命令行里执行babel命令 babel-core  babel核心 babel-runtime  babel-register  改写require命令，每当使用require加载.js、.jsx、.es、.es6后缀名的文件，就会先用babel进行转码 babel-node babel和node的结合 babe-polyfill  babel-loader  和webpack结合插件 rollup-plugin-babel 和rollup结合的插件 babel-preset-env 等价于latest，也等价于es2015+es2016+2017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关于webpack你应该知道的一切</dc:title>
  <dc:creator>johnny joestar</dc:creator>
  <cp:lastModifiedBy>johnny joestar</cp:lastModifiedBy>
  <cp:revision>195</cp:revision>
  <dcterms:created xsi:type="dcterms:W3CDTF">2019-06-19T11:01:06Z</dcterms:created>
  <dcterms:modified xsi:type="dcterms:W3CDTF">2019-07-04T10:26:13Z</dcterms:modified>
</cp:coreProperties>
</file>