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League Spartan" charset="1" panose="00000800000000000000"/>
      <p:regular r:id="rId15"/>
    </p:embeddedFont>
    <p:embeddedFont>
      <p:font typeface="Open Sans" charset="1" panose="020B0606030504020204"/>
      <p:regular r:id="rId16"/>
    </p:embeddedFont>
    <p:embeddedFont>
      <p:font typeface="Open Sans Bold" charset="1" panose="020B0806030504020204"/>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4" t="0" r="-2204" b="0"/>
            </a:stretch>
          </a:blipFill>
        </p:spPr>
      </p:sp>
      <p:grpSp>
        <p:nvGrpSpPr>
          <p:cNvPr name="Group 3" id="3"/>
          <p:cNvGrpSpPr/>
          <p:nvPr/>
        </p:nvGrpSpPr>
        <p:grpSpPr>
          <a:xfrm rot="0">
            <a:off x="1028700" y="952267"/>
            <a:ext cx="16230600" cy="8382465"/>
            <a:chOff x="0" y="0"/>
            <a:chExt cx="6045684" cy="3122357"/>
          </a:xfrm>
        </p:grpSpPr>
        <p:sp>
          <p:nvSpPr>
            <p:cNvPr name="Freeform 4" id="4"/>
            <p:cNvSpPr/>
            <p:nvPr/>
          </p:nvSpPr>
          <p:spPr>
            <a:xfrm flipH="false" flipV="false" rot="0">
              <a:off x="0" y="0"/>
              <a:ext cx="6045684" cy="3122357"/>
            </a:xfrm>
            <a:custGeom>
              <a:avLst/>
              <a:gdLst/>
              <a:ahLst/>
              <a:cxnLst/>
              <a:rect r="r" b="b" t="t" l="l"/>
              <a:pathLst>
                <a:path h="3122357" w="6045684">
                  <a:moveTo>
                    <a:pt x="0" y="0"/>
                  </a:moveTo>
                  <a:lnTo>
                    <a:pt x="6045684" y="0"/>
                  </a:lnTo>
                  <a:lnTo>
                    <a:pt x="6045684" y="3122357"/>
                  </a:lnTo>
                  <a:lnTo>
                    <a:pt x="0" y="3122357"/>
                  </a:lnTo>
                  <a:close/>
                </a:path>
              </a:pathLst>
            </a:custGeom>
            <a:solidFill>
              <a:srgbClr val="000000">
                <a:alpha val="0"/>
              </a:srgbClr>
            </a:solidFill>
            <a:ln w="66675" cap="sq">
              <a:solidFill>
                <a:srgbClr val="9753A8"/>
              </a:solidFill>
              <a:prstDash val="solid"/>
              <a:miter/>
            </a:ln>
          </p:spPr>
        </p:sp>
        <p:sp>
          <p:nvSpPr>
            <p:cNvPr name="TextBox 5" id="5"/>
            <p:cNvSpPr txBox="true"/>
            <p:nvPr/>
          </p:nvSpPr>
          <p:spPr>
            <a:xfrm>
              <a:off x="0" y="0"/>
              <a:ext cx="6045684" cy="3122357"/>
            </a:xfrm>
            <a:prstGeom prst="rect">
              <a:avLst/>
            </a:prstGeom>
          </p:spPr>
          <p:txBody>
            <a:bodyPr anchor="ctr" rtlCol="false" tIns="48876" lIns="48876" bIns="48876" rIns="48876"/>
            <a:lstStyle/>
            <a:p>
              <a:pPr algn="ctr">
                <a:lnSpc>
                  <a:spcPts val="1813"/>
                </a:lnSpc>
              </a:pPr>
            </a:p>
          </p:txBody>
        </p:sp>
      </p:grpSp>
      <p:grpSp>
        <p:nvGrpSpPr>
          <p:cNvPr name="Group 6" id="6"/>
          <p:cNvGrpSpPr/>
          <p:nvPr/>
        </p:nvGrpSpPr>
        <p:grpSpPr>
          <a:xfrm rot="0">
            <a:off x="12374539" y="8993151"/>
            <a:ext cx="4284389" cy="1567256"/>
            <a:chOff x="0" y="0"/>
            <a:chExt cx="1128399" cy="412775"/>
          </a:xfrm>
        </p:grpSpPr>
        <p:sp>
          <p:nvSpPr>
            <p:cNvPr name="Freeform 7" id="7"/>
            <p:cNvSpPr/>
            <p:nvPr/>
          </p:nvSpPr>
          <p:spPr>
            <a:xfrm flipH="false" flipV="false" rot="0">
              <a:off x="0" y="0"/>
              <a:ext cx="1128399" cy="412775"/>
            </a:xfrm>
            <a:custGeom>
              <a:avLst/>
              <a:gdLst/>
              <a:ahLst/>
              <a:cxnLst/>
              <a:rect r="r" b="b" t="t" l="l"/>
              <a:pathLst>
                <a:path h="412775" w="1128399">
                  <a:moveTo>
                    <a:pt x="0" y="0"/>
                  </a:moveTo>
                  <a:lnTo>
                    <a:pt x="1128399" y="0"/>
                  </a:lnTo>
                  <a:lnTo>
                    <a:pt x="1128399" y="412775"/>
                  </a:lnTo>
                  <a:lnTo>
                    <a:pt x="0" y="412775"/>
                  </a:lnTo>
                  <a:close/>
                </a:path>
              </a:pathLst>
            </a:custGeom>
            <a:solidFill>
              <a:srgbClr val="EDECED"/>
            </a:solidFill>
          </p:spPr>
        </p:sp>
        <p:sp>
          <p:nvSpPr>
            <p:cNvPr name="TextBox 8" id="8"/>
            <p:cNvSpPr txBox="true"/>
            <p:nvPr/>
          </p:nvSpPr>
          <p:spPr>
            <a:xfrm>
              <a:off x="0" y="-47625"/>
              <a:ext cx="1128399" cy="460400"/>
            </a:xfrm>
            <a:prstGeom prst="rect">
              <a:avLst/>
            </a:prstGeom>
          </p:spPr>
          <p:txBody>
            <a:bodyPr anchor="ctr" rtlCol="false" tIns="50800" lIns="50800" bIns="50800" rIns="50800"/>
            <a:lstStyle/>
            <a:p>
              <a:pPr algn="ctr">
                <a:lnSpc>
                  <a:spcPts val="2800"/>
                </a:lnSpc>
              </a:pPr>
            </a:p>
          </p:txBody>
        </p:sp>
      </p:grpSp>
      <p:grpSp>
        <p:nvGrpSpPr>
          <p:cNvPr name="Group 9" id="9"/>
          <p:cNvGrpSpPr/>
          <p:nvPr/>
        </p:nvGrpSpPr>
        <p:grpSpPr>
          <a:xfrm rot="5400000">
            <a:off x="14012664" y="3237235"/>
            <a:ext cx="6983416" cy="1567256"/>
            <a:chOff x="0" y="0"/>
            <a:chExt cx="1839254" cy="412775"/>
          </a:xfrm>
        </p:grpSpPr>
        <p:sp>
          <p:nvSpPr>
            <p:cNvPr name="Freeform 10" id="10"/>
            <p:cNvSpPr/>
            <p:nvPr/>
          </p:nvSpPr>
          <p:spPr>
            <a:xfrm flipH="false" flipV="false" rot="0">
              <a:off x="0" y="0"/>
              <a:ext cx="1839254" cy="412775"/>
            </a:xfrm>
            <a:custGeom>
              <a:avLst/>
              <a:gdLst/>
              <a:ahLst/>
              <a:cxnLst/>
              <a:rect r="r" b="b" t="t" l="l"/>
              <a:pathLst>
                <a:path h="412775" w="1839254">
                  <a:moveTo>
                    <a:pt x="0" y="0"/>
                  </a:moveTo>
                  <a:lnTo>
                    <a:pt x="1839254" y="0"/>
                  </a:lnTo>
                  <a:lnTo>
                    <a:pt x="1839254" y="412775"/>
                  </a:lnTo>
                  <a:lnTo>
                    <a:pt x="0" y="412775"/>
                  </a:lnTo>
                  <a:close/>
                </a:path>
              </a:pathLst>
            </a:custGeom>
            <a:solidFill>
              <a:srgbClr val="EDECED"/>
            </a:solidFill>
          </p:spPr>
        </p:sp>
        <p:sp>
          <p:nvSpPr>
            <p:cNvPr name="TextBox 11" id="11"/>
            <p:cNvSpPr txBox="true"/>
            <p:nvPr/>
          </p:nvSpPr>
          <p:spPr>
            <a:xfrm>
              <a:off x="0" y="-47625"/>
              <a:ext cx="1839254" cy="460400"/>
            </a:xfrm>
            <a:prstGeom prst="rect">
              <a:avLst/>
            </a:prstGeom>
          </p:spPr>
          <p:txBody>
            <a:bodyPr anchor="ctr" rtlCol="false" tIns="50800" lIns="50800" bIns="50800" rIns="50800"/>
            <a:lstStyle/>
            <a:p>
              <a:pPr algn="ctr">
                <a:lnSpc>
                  <a:spcPts val="2800"/>
                </a:lnSpc>
              </a:pPr>
            </a:p>
          </p:txBody>
        </p:sp>
      </p:grpSp>
      <p:sp>
        <p:nvSpPr>
          <p:cNvPr name="Freeform 12" id="12"/>
          <p:cNvSpPr/>
          <p:nvPr/>
        </p:nvSpPr>
        <p:spPr>
          <a:xfrm flipH="true" flipV="true" rot="5400000">
            <a:off x="10540746" y="-52264"/>
            <a:ext cx="11547949" cy="9406329"/>
          </a:xfrm>
          <a:custGeom>
            <a:avLst/>
            <a:gdLst/>
            <a:ahLst/>
            <a:cxnLst/>
            <a:rect r="r" b="b" t="t" l="l"/>
            <a:pathLst>
              <a:path h="9406329" w="11547949">
                <a:moveTo>
                  <a:pt x="11547949" y="9406329"/>
                </a:moveTo>
                <a:lnTo>
                  <a:pt x="0" y="9406329"/>
                </a:lnTo>
                <a:lnTo>
                  <a:pt x="0" y="0"/>
                </a:lnTo>
                <a:lnTo>
                  <a:pt x="11547949" y="0"/>
                </a:lnTo>
                <a:lnTo>
                  <a:pt x="11547949" y="940632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2118001" y="1688159"/>
            <a:ext cx="491457" cy="480734"/>
          </a:xfrm>
          <a:custGeom>
            <a:avLst/>
            <a:gdLst/>
            <a:ahLst/>
            <a:cxnLst/>
            <a:rect r="r" b="b" t="t" l="l"/>
            <a:pathLst>
              <a:path h="480734" w="491457">
                <a:moveTo>
                  <a:pt x="0" y="0"/>
                </a:moveTo>
                <a:lnTo>
                  <a:pt x="491457" y="0"/>
                </a:lnTo>
                <a:lnTo>
                  <a:pt x="491457" y="480735"/>
                </a:lnTo>
                <a:lnTo>
                  <a:pt x="0" y="48073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4" id="14"/>
          <p:cNvSpPr txBox="true"/>
          <p:nvPr/>
        </p:nvSpPr>
        <p:spPr>
          <a:xfrm rot="0">
            <a:off x="1825677" y="2908769"/>
            <a:ext cx="11119114" cy="1825117"/>
          </a:xfrm>
          <a:prstGeom prst="rect">
            <a:avLst/>
          </a:prstGeom>
        </p:spPr>
        <p:txBody>
          <a:bodyPr anchor="t" rtlCol="false" tIns="0" lIns="0" bIns="0" rIns="0">
            <a:spAutoFit/>
          </a:bodyPr>
          <a:lstStyle/>
          <a:p>
            <a:pPr algn="l">
              <a:lnSpc>
                <a:spcPts val="14398"/>
              </a:lnSpc>
            </a:pPr>
            <a:r>
              <a:rPr lang="en-US" sz="12099" b="true">
                <a:solidFill>
                  <a:srgbClr val="000000"/>
                </a:solidFill>
                <a:latin typeface="League Spartan"/>
                <a:ea typeface="League Spartan"/>
                <a:cs typeface="League Spartan"/>
                <a:sym typeface="League Spartan"/>
              </a:rPr>
              <a:t>QUICK-CASH</a:t>
            </a:r>
          </a:p>
        </p:txBody>
      </p:sp>
      <p:sp>
        <p:nvSpPr>
          <p:cNvPr name="TextBox 15" id="15"/>
          <p:cNvSpPr txBox="true"/>
          <p:nvPr/>
        </p:nvSpPr>
        <p:spPr>
          <a:xfrm rot="0">
            <a:off x="2892124" y="1773904"/>
            <a:ext cx="5392207" cy="280670"/>
          </a:xfrm>
          <a:prstGeom prst="rect">
            <a:avLst/>
          </a:prstGeom>
        </p:spPr>
        <p:txBody>
          <a:bodyPr anchor="t" rtlCol="false" tIns="0" lIns="0" bIns="0" rIns="0">
            <a:spAutoFit/>
          </a:bodyPr>
          <a:lstStyle/>
          <a:p>
            <a:pPr algn="l">
              <a:lnSpc>
                <a:spcPts val="2380"/>
              </a:lnSpc>
            </a:pPr>
            <a:r>
              <a:rPr lang="en-US" sz="1700">
                <a:solidFill>
                  <a:srgbClr val="000000"/>
                </a:solidFill>
                <a:latin typeface="League Spartan"/>
                <a:ea typeface="League Spartan"/>
                <a:cs typeface="League Spartan"/>
                <a:sym typeface="League Spartan"/>
              </a:rPr>
              <a:t>Borcelle</a:t>
            </a:r>
          </a:p>
        </p:txBody>
      </p:sp>
      <p:sp>
        <p:nvSpPr>
          <p:cNvPr name="TextBox 16" id="16"/>
          <p:cNvSpPr txBox="true"/>
          <p:nvPr/>
        </p:nvSpPr>
        <p:spPr>
          <a:xfrm rot="0">
            <a:off x="2191450" y="7888354"/>
            <a:ext cx="3396778" cy="362585"/>
          </a:xfrm>
          <a:prstGeom prst="rect">
            <a:avLst/>
          </a:prstGeom>
        </p:spPr>
        <p:txBody>
          <a:bodyPr anchor="t" rtlCol="false" tIns="0" lIns="0" bIns="0" rIns="0">
            <a:spAutoFit/>
          </a:bodyPr>
          <a:lstStyle/>
          <a:p>
            <a:pPr algn="l" marL="0" indent="0" lvl="0">
              <a:lnSpc>
                <a:spcPts val="2859"/>
              </a:lnSpc>
              <a:spcBef>
                <a:spcPct val="0"/>
              </a:spcBef>
            </a:pPr>
            <a:r>
              <a:rPr lang="en-US" b="true" sz="2199">
                <a:solidFill>
                  <a:srgbClr val="000000"/>
                </a:solidFill>
                <a:latin typeface="League Spartan"/>
                <a:ea typeface="League Spartan"/>
                <a:cs typeface="League Spartan"/>
                <a:sym typeface="League Spartan"/>
              </a:rPr>
              <a:t>Profesor:</a:t>
            </a:r>
          </a:p>
        </p:txBody>
      </p:sp>
      <p:sp>
        <p:nvSpPr>
          <p:cNvPr name="TextBox 17" id="17"/>
          <p:cNvSpPr txBox="true"/>
          <p:nvPr/>
        </p:nvSpPr>
        <p:spPr>
          <a:xfrm rot="0">
            <a:off x="2191450" y="8231889"/>
            <a:ext cx="3396778" cy="327025"/>
          </a:xfrm>
          <a:prstGeom prst="rect">
            <a:avLst/>
          </a:prstGeom>
        </p:spPr>
        <p:txBody>
          <a:bodyPr anchor="t" rtlCol="false" tIns="0" lIns="0" bIns="0" rIns="0">
            <a:spAutoFit/>
          </a:bodyPr>
          <a:lstStyle/>
          <a:p>
            <a:pPr algn="l" marL="0" indent="0" lvl="0">
              <a:lnSpc>
                <a:spcPts val="2600"/>
              </a:lnSpc>
              <a:spcBef>
                <a:spcPct val="0"/>
              </a:spcBef>
            </a:pPr>
            <a:r>
              <a:rPr lang="en-US" sz="2000">
                <a:solidFill>
                  <a:srgbClr val="000000"/>
                </a:solidFill>
                <a:latin typeface="Open Sans"/>
                <a:ea typeface="Open Sans"/>
                <a:cs typeface="Open Sans"/>
                <a:sym typeface="Open Sans"/>
              </a:rPr>
              <a:t>Julián Prado</a:t>
            </a:r>
          </a:p>
        </p:txBody>
      </p:sp>
      <p:sp>
        <p:nvSpPr>
          <p:cNvPr name="TextBox 18" id="18"/>
          <p:cNvSpPr txBox="true"/>
          <p:nvPr/>
        </p:nvSpPr>
        <p:spPr>
          <a:xfrm rot="0">
            <a:off x="6511950" y="6939633"/>
            <a:ext cx="4756684" cy="362585"/>
          </a:xfrm>
          <a:prstGeom prst="rect">
            <a:avLst/>
          </a:prstGeom>
        </p:spPr>
        <p:txBody>
          <a:bodyPr anchor="t" rtlCol="false" tIns="0" lIns="0" bIns="0" rIns="0">
            <a:spAutoFit/>
          </a:bodyPr>
          <a:lstStyle/>
          <a:p>
            <a:pPr algn="just" marL="0" indent="0" lvl="0">
              <a:lnSpc>
                <a:spcPts val="2859"/>
              </a:lnSpc>
              <a:spcBef>
                <a:spcPct val="0"/>
              </a:spcBef>
            </a:pPr>
            <a:r>
              <a:rPr lang="en-US" b="true" sz="2199">
                <a:solidFill>
                  <a:srgbClr val="000000"/>
                </a:solidFill>
                <a:latin typeface="League Spartan"/>
                <a:ea typeface="League Spartan"/>
                <a:cs typeface="League Spartan"/>
                <a:sym typeface="League Spartan"/>
              </a:rPr>
              <a:t>Presentado por:</a:t>
            </a:r>
          </a:p>
        </p:txBody>
      </p:sp>
      <p:sp>
        <p:nvSpPr>
          <p:cNvPr name="TextBox 19" id="19"/>
          <p:cNvSpPr txBox="true"/>
          <p:nvPr/>
        </p:nvSpPr>
        <p:spPr>
          <a:xfrm rot="0">
            <a:off x="6511950" y="7483996"/>
            <a:ext cx="4756684" cy="1622425"/>
          </a:xfrm>
          <a:prstGeom prst="rect">
            <a:avLst/>
          </a:prstGeom>
        </p:spPr>
        <p:txBody>
          <a:bodyPr anchor="t" rtlCol="false" tIns="0" lIns="0" bIns="0" rIns="0">
            <a:spAutoFit/>
          </a:bodyPr>
          <a:lstStyle/>
          <a:p>
            <a:pPr algn="just">
              <a:lnSpc>
                <a:spcPts val="2600"/>
              </a:lnSpc>
            </a:pPr>
            <a:r>
              <a:rPr lang="en-US" sz="2000">
                <a:solidFill>
                  <a:srgbClr val="000000"/>
                </a:solidFill>
                <a:latin typeface="Open Sans"/>
                <a:ea typeface="Open Sans"/>
                <a:cs typeface="Open Sans"/>
                <a:sym typeface="Open Sans"/>
              </a:rPr>
              <a:t>Johann Stiven Ricaurte</a:t>
            </a:r>
          </a:p>
          <a:p>
            <a:pPr algn="just">
              <a:lnSpc>
                <a:spcPts val="2600"/>
              </a:lnSpc>
            </a:pPr>
            <a:r>
              <a:rPr lang="en-US" sz="2000">
                <a:solidFill>
                  <a:srgbClr val="000000"/>
                </a:solidFill>
                <a:latin typeface="Open Sans"/>
                <a:ea typeface="Open Sans"/>
                <a:cs typeface="Open Sans"/>
                <a:sym typeface="Open Sans"/>
              </a:rPr>
              <a:t>Cristian Dario </a:t>
            </a:r>
            <a:r>
              <a:rPr lang="en-US" sz="2000">
                <a:solidFill>
                  <a:srgbClr val="000000"/>
                </a:solidFill>
                <a:latin typeface="Open Sans"/>
                <a:ea typeface="Open Sans"/>
                <a:cs typeface="Open Sans"/>
                <a:sym typeface="Open Sans"/>
              </a:rPr>
              <a:t>Martinez</a:t>
            </a:r>
          </a:p>
          <a:p>
            <a:pPr algn="just">
              <a:lnSpc>
                <a:spcPts val="2600"/>
              </a:lnSpc>
            </a:pPr>
            <a:r>
              <a:rPr lang="en-US" sz="2000">
                <a:solidFill>
                  <a:srgbClr val="000000"/>
                </a:solidFill>
                <a:latin typeface="Open Sans"/>
                <a:ea typeface="Open Sans"/>
                <a:cs typeface="Open Sans"/>
                <a:sym typeface="Open Sans"/>
              </a:rPr>
              <a:t>Julian Fernando Perdomo</a:t>
            </a:r>
          </a:p>
          <a:p>
            <a:pPr algn="just">
              <a:lnSpc>
                <a:spcPts val="2600"/>
              </a:lnSpc>
            </a:pPr>
            <a:r>
              <a:rPr lang="en-US" sz="2000">
                <a:solidFill>
                  <a:srgbClr val="000000"/>
                </a:solidFill>
                <a:latin typeface="Open Sans"/>
                <a:ea typeface="Open Sans"/>
                <a:cs typeface="Open Sans"/>
                <a:sym typeface="Open Sans"/>
              </a:rPr>
              <a:t>Eyder guillermo Acero</a:t>
            </a:r>
          </a:p>
          <a:p>
            <a:pPr algn="just" marL="0" indent="0" lvl="0">
              <a:lnSpc>
                <a:spcPts val="2600"/>
              </a:lnSpc>
              <a:spcBef>
                <a:spcPct val="0"/>
              </a:spcBef>
            </a:pPr>
          </a:p>
        </p:txBody>
      </p:sp>
      <p:sp>
        <p:nvSpPr>
          <p:cNvPr name="AutoShape 20" id="20"/>
          <p:cNvSpPr/>
          <p:nvPr/>
        </p:nvSpPr>
        <p:spPr>
          <a:xfrm flipV="true">
            <a:off x="13553005" y="935761"/>
            <a:ext cx="5036482" cy="5036482"/>
          </a:xfrm>
          <a:prstGeom prst="line">
            <a:avLst/>
          </a:prstGeom>
          <a:ln cap="flat" w="114300">
            <a:solidFill>
              <a:srgbClr val="FF99FF"/>
            </a:solidFill>
            <a:prstDash val="solid"/>
            <a:headEnd type="none" len="sm" w="sm"/>
            <a:tailEnd type="none" len="sm" w="sm"/>
          </a:ln>
        </p:spPr>
      </p:sp>
      <p:sp>
        <p:nvSpPr>
          <p:cNvPr name="AutoShape 21" id="21"/>
          <p:cNvSpPr/>
          <p:nvPr/>
        </p:nvSpPr>
        <p:spPr>
          <a:xfrm flipV="true">
            <a:off x="14602740" y="4540846"/>
            <a:ext cx="1216428" cy="1216428"/>
          </a:xfrm>
          <a:prstGeom prst="line">
            <a:avLst/>
          </a:prstGeom>
          <a:ln cap="flat" w="114300">
            <a:solidFill>
              <a:srgbClr val="FF99FF"/>
            </a:solidFill>
            <a:prstDash val="solid"/>
            <a:headEnd type="none" len="sm" w="sm"/>
            <a:tailEnd type="none" len="sm" w="sm"/>
          </a:ln>
        </p:spPr>
      </p:sp>
      <p:sp>
        <p:nvSpPr>
          <p:cNvPr name="AutoShape 22" id="22"/>
          <p:cNvSpPr/>
          <p:nvPr/>
        </p:nvSpPr>
        <p:spPr>
          <a:xfrm flipV="true">
            <a:off x="12944791" y="7512571"/>
            <a:ext cx="2942644" cy="2942644"/>
          </a:xfrm>
          <a:prstGeom prst="line">
            <a:avLst/>
          </a:prstGeom>
          <a:ln cap="flat" w="114300">
            <a:solidFill>
              <a:srgbClr val="782A8C"/>
            </a:solidFill>
            <a:prstDash val="solid"/>
            <a:headEnd type="none" len="sm" w="sm"/>
            <a:tailEnd type="none" len="sm" w="sm"/>
          </a:ln>
        </p:spPr>
      </p:sp>
      <p:sp>
        <p:nvSpPr>
          <p:cNvPr name="AutoShape 23" id="23"/>
          <p:cNvSpPr/>
          <p:nvPr/>
        </p:nvSpPr>
        <p:spPr>
          <a:xfrm flipV="true">
            <a:off x="11473469" y="9776779"/>
            <a:ext cx="2942644" cy="2942644"/>
          </a:xfrm>
          <a:prstGeom prst="line">
            <a:avLst/>
          </a:prstGeom>
          <a:ln cap="flat" w="114300">
            <a:solidFill>
              <a:srgbClr val="782A8C"/>
            </a:solidFill>
            <a:prstDash val="solid"/>
            <a:headEnd type="none" len="sm" w="sm"/>
            <a:tailEnd type="none" len="sm" w="sm"/>
          </a:ln>
        </p:spPr>
      </p:sp>
      <p:sp>
        <p:nvSpPr>
          <p:cNvPr name="TextBox 24" id="24"/>
          <p:cNvSpPr txBox="true"/>
          <p:nvPr/>
        </p:nvSpPr>
        <p:spPr>
          <a:xfrm rot="0">
            <a:off x="2118001" y="4726658"/>
            <a:ext cx="6772291" cy="555625"/>
          </a:xfrm>
          <a:prstGeom prst="rect">
            <a:avLst/>
          </a:prstGeom>
        </p:spPr>
        <p:txBody>
          <a:bodyPr anchor="t" rtlCol="false" tIns="0" lIns="0" bIns="0" rIns="0">
            <a:spAutoFit/>
          </a:bodyPr>
          <a:lstStyle/>
          <a:p>
            <a:pPr algn="just" marL="0" indent="0" lvl="0">
              <a:lnSpc>
                <a:spcPts val="4549"/>
              </a:lnSpc>
              <a:spcBef>
                <a:spcPct val="0"/>
              </a:spcBef>
            </a:pPr>
            <a:r>
              <a:rPr lang="en-US" sz="3499">
                <a:solidFill>
                  <a:srgbClr val="000000"/>
                </a:solidFill>
                <a:latin typeface="Open Sans"/>
                <a:ea typeface="Open Sans"/>
                <a:cs typeface="Open Sans"/>
                <a:sym typeface="Open Sans"/>
              </a:rPr>
              <a:t>Implementación con MFA SFA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grpSp>
        <p:nvGrpSpPr>
          <p:cNvPr name="Group 3" id="3"/>
          <p:cNvGrpSpPr/>
          <p:nvPr/>
        </p:nvGrpSpPr>
        <p:grpSpPr>
          <a:xfrm rot="0">
            <a:off x="1362575" y="1028700"/>
            <a:ext cx="15562849" cy="8179961"/>
            <a:chOff x="0" y="0"/>
            <a:chExt cx="5796956" cy="3046927"/>
          </a:xfrm>
        </p:grpSpPr>
        <p:sp>
          <p:nvSpPr>
            <p:cNvPr name="Freeform 4" id="4"/>
            <p:cNvSpPr/>
            <p:nvPr/>
          </p:nvSpPr>
          <p:spPr>
            <a:xfrm flipH="false" flipV="false" rot="0">
              <a:off x="0" y="0"/>
              <a:ext cx="5796955" cy="3046927"/>
            </a:xfrm>
            <a:custGeom>
              <a:avLst/>
              <a:gdLst/>
              <a:ahLst/>
              <a:cxnLst/>
              <a:rect r="r" b="b" t="t" l="l"/>
              <a:pathLst>
                <a:path h="3046927" w="5796955">
                  <a:moveTo>
                    <a:pt x="0" y="0"/>
                  </a:moveTo>
                  <a:lnTo>
                    <a:pt x="5796955" y="0"/>
                  </a:lnTo>
                  <a:lnTo>
                    <a:pt x="5796955" y="3046927"/>
                  </a:lnTo>
                  <a:lnTo>
                    <a:pt x="0" y="3046927"/>
                  </a:lnTo>
                  <a:close/>
                </a:path>
              </a:pathLst>
            </a:custGeom>
            <a:solidFill>
              <a:srgbClr val="000000">
                <a:alpha val="0"/>
              </a:srgbClr>
            </a:solidFill>
            <a:ln w="66675" cap="sq">
              <a:solidFill>
                <a:srgbClr val="570F69"/>
              </a:solidFill>
              <a:prstDash val="solid"/>
              <a:miter/>
            </a:ln>
          </p:spPr>
        </p:sp>
        <p:sp>
          <p:nvSpPr>
            <p:cNvPr name="TextBox 5" id="5"/>
            <p:cNvSpPr txBox="true"/>
            <p:nvPr/>
          </p:nvSpPr>
          <p:spPr>
            <a:xfrm>
              <a:off x="0" y="9525"/>
              <a:ext cx="5796956" cy="3037402"/>
            </a:xfrm>
            <a:prstGeom prst="rect">
              <a:avLst/>
            </a:prstGeom>
          </p:spPr>
          <p:txBody>
            <a:bodyPr anchor="ctr" rtlCol="false" tIns="48876" lIns="48876" bIns="48876" rIns="48876"/>
            <a:lstStyle/>
            <a:p>
              <a:pPr algn="ctr">
                <a:lnSpc>
                  <a:spcPts val="1813"/>
                </a:lnSpc>
              </a:pPr>
            </a:p>
          </p:txBody>
        </p:sp>
      </p:grpSp>
      <p:grpSp>
        <p:nvGrpSpPr>
          <p:cNvPr name="Group 6" id="6"/>
          <p:cNvGrpSpPr/>
          <p:nvPr/>
        </p:nvGrpSpPr>
        <p:grpSpPr>
          <a:xfrm rot="2700000">
            <a:off x="57071" y="8050244"/>
            <a:ext cx="3393988" cy="1567256"/>
            <a:chOff x="0" y="0"/>
            <a:chExt cx="893890" cy="412775"/>
          </a:xfrm>
        </p:grpSpPr>
        <p:sp>
          <p:nvSpPr>
            <p:cNvPr name="Freeform 7" id="7"/>
            <p:cNvSpPr/>
            <p:nvPr/>
          </p:nvSpPr>
          <p:spPr>
            <a:xfrm flipH="false" flipV="false" rot="0">
              <a:off x="0" y="0"/>
              <a:ext cx="893890" cy="412775"/>
            </a:xfrm>
            <a:custGeom>
              <a:avLst/>
              <a:gdLst/>
              <a:ahLst/>
              <a:cxnLst/>
              <a:rect r="r" b="b" t="t" l="l"/>
              <a:pathLst>
                <a:path h="412775" w="893890">
                  <a:moveTo>
                    <a:pt x="0" y="0"/>
                  </a:moveTo>
                  <a:lnTo>
                    <a:pt x="893890" y="0"/>
                  </a:lnTo>
                  <a:lnTo>
                    <a:pt x="893890" y="412775"/>
                  </a:lnTo>
                  <a:lnTo>
                    <a:pt x="0" y="412775"/>
                  </a:lnTo>
                  <a:close/>
                </a:path>
              </a:pathLst>
            </a:custGeom>
            <a:solidFill>
              <a:srgbClr val="EDECED"/>
            </a:solidFill>
          </p:spPr>
        </p:sp>
        <p:sp>
          <p:nvSpPr>
            <p:cNvPr name="TextBox 8" id="8"/>
            <p:cNvSpPr txBox="true"/>
            <p:nvPr/>
          </p:nvSpPr>
          <p:spPr>
            <a:xfrm>
              <a:off x="0" y="-47625"/>
              <a:ext cx="893890" cy="460400"/>
            </a:xfrm>
            <a:prstGeom prst="rect">
              <a:avLst/>
            </a:prstGeom>
          </p:spPr>
          <p:txBody>
            <a:bodyPr anchor="ctr" rtlCol="false" tIns="50800" lIns="50800" bIns="50800" rIns="50800"/>
            <a:lstStyle/>
            <a:p>
              <a:pPr algn="ctr">
                <a:lnSpc>
                  <a:spcPts val="2800"/>
                </a:lnSpc>
              </a:pPr>
            </a:p>
          </p:txBody>
        </p:sp>
      </p:grpSp>
      <p:grpSp>
        <p:nvGrpSpPr>
          <p:cNvPr name="Group 9" id="9"/>
          <p:cNvGrpSpPr/>
          <p:nvPr/>
        </p:nvGrpSpPr>
        <p:grpSpPr>
          <a:xfrm rot="2700000">
            <a:off x="14836942" y="550429"/>
            <a:ext cx="3393988" cy="1567256"/>
            <a:chOff x="0" y="0"/>
            <a:chExt cx="893890" cy="412775"/>
          </a:xfrm>
        </p:grpSpPr>
        <p:sp>
          <p:nvSpPr>
            <p:cNvPr name="Freeform 10" id="10"/>
            <p:cNvSpPr/>
            <p:nvPr/>
          </p:nvSpPr>
          <p:spPr>
            <a:xfrm flipH="false" flipV="false" rot="0">
              <a:off x="0" y="0"/>
              <a:ext cx="893890" cy="412775"/>
            </a:xfrm>
            <a:custGeom>
              <a:avLst/>
              <a:gdLst/>
              <a:ahLst/>
              <a:cxnLst/>
              <a:rect r="r" b="b" t="t" l="l"/>
              <a:pathLst>
                <a:path h="412775" w="893890">
                  <a:moveTo>
                    <a:pt x="0" y="0"/>
                  </a:moveTo>
                  <a:lnTo>
                    <a:pt x="893890" y="0"/>
                  </a:lnTo>
                  <a:lnTo>
                    <a:pt x="893890" y="412775"/>
                  </a:lnTo>
                  <a:lnTo>
                    <a:pt x="0" y="412775"/>
                  </a:lnTo>
                  <a:close/>
                </a:path>
              </a:pathLst>
            </a:custGeom>
            <a:solidFill>
              <a:srgbClr val="EDECED"/>
            </a:solidFill>
          </p:spPr>
        </p:sp>
        <p:sp>
          <p:nvSpPr>
            <p:cNvPr name="TextBox 11" id="11"/>
            <p:cNvSpPr txBox="true"/>
            <p:nvPr/>
          </p:nvSpPr>
          <p:spPr>
            <a:xfrm>
              <a:off x="0" y="-47625"/>
              <a:ext cx="893890" cy="460400"/>
            </a:xfrm>
            <a:prstGeom prst="rect">
              <a:avLst/>
            </a:prstGeom>
          </p:spPr>
          <p:txBody>
            <a:bodyPr anchor="ctr" rtlCol="false" tIns="50800" lIns="50800" bIns="50800" rIns="50800"/>
            <a:lstStyle/>
            <a:p>
              <a:pPr algn="ctr">
                <a:lnSpc>
                  <a:spcPts val="2800"/>
                </a:lnSpc>
              </a:pPr>
            </a:p>
          </p:txBody>
        </p:sp>
      </p:grpSp>
      <p:sp>
        <p:nvSpPr>
          <p:cNvPr name="Freeform 12" id="12"/>
          <p:cNvSpPr/>
          <p:nvPr/>
        </p:nvSpPr>
        <p:spPr>
          <a:xfrm flipH="false" flipV="false" rot="0">
            <a:off x="-515035" y="5489862"/>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l="0" t="0" r="0" b="0"/>
            </a:stretch>
          </a:blipFill>
        </p:spPr>
      </p:sp>
      <p:sp>
        <p:nvSpPr>
          <p:cNvPr name="TextBox 13" id="13"/>
          <p:cNvSpPr txBox="true"/>
          <p:nvPr/>
        </p:nvSpPr>
        <p:spPr>
          <a:xfrm rot="0">
            <a:off x="1856632" y="2705082"/>
            <a:ext cx="14574736" cy="1143000"/>
          </a:xfrm>
          <a:prstGeom prst="rect">
            <a:avLst/>
          </a:prstGeom>
        </p:spPr>
        <p:txBody>
          <a:bodyPr anchor="t" rtlCol="false" tIns="0" lIns="0" bIns="0" rIns="0">
            <a:spAutoFit/>
          </a:bodyPr>
          <a:lstStyle/>
          <a:p>
            <a:pPr algn="ctr">
              <a:lnSpc>
                <a:spcPts val="9000"/>
              </a:lnSpc>
            </a:pPr>
            <a:r>
              <a:rPr lang="en-US" sz="7500">
                <a:solidFill>
                  <a:srgbClr val="000000"/>
                </a:solidFill>
                <a:latin typeface="League Spartan"/>
                <a:ea typeface="League Spartan"/>
                <a:cs typeface="League Spartan"/>
                <a:sym typeface="League Spartan"/>
              </a:rPr>
              <a:t>Índice de Contenidos</a:t>
            </a:r>
          </a:p>
        </p:txBody>
      </p:sp>
      <p:sp>
        <p:nvSpPr>
          <p:cNvPr name="TextBox 14" id="14"/>
          <p:cNvSpPr txBox="true"/>
          <p:nvPr/>
        </p:nvSpPr>
        <p:spPr>
          <a:xfrm rot="0">
            <a:off x="10587648" y="4516134"/>
            <a:ext cx="4971324" cy="323850"/>
          </a:xfrm>
          <a:prstGeom prst="rect">
            <a:avLst/>
          </a:prstGeom>
        </p:spPr>
        <p:txBody>
          <a:bodyPr anchor="t" rtlCol="false" tIns="0" lIns="0" bIns="0" rIns="0">
            <a:spAutoFit/>
          </a:bodyPr>
          <a:lstStyle/>
          <a:p>
            <a:pPr algn="l">
              <a:lnSpc>
                <a:spcPts val="2609"/>
              </a:lnSpc>
            </a:pPr>
            <a:r>
              <a:rPr lang="en-US" sz="2174">
                <a:solidFill>
                  <a:srgbClr val="000000"/>
                </a:solidFill>
                <a:latin typeface="Open Sans"/>
                <a:ea typeface="Open Sans"/>
                <a:cs typeface="Open Sans"/>
                <a:sym typeface="Open Sans"/>
              </a:rPr>
              <a:t>Descripción detallada</a:t>
            </a:r>
          </a:p>
        </p:txBody>
      </p:sp>
      <p:sp>
        <p:nvSpPr>
          <p:cNvPr name="Freeform 15" id="15"/>
          <p:cNvSpPr/>
          <p:nvPr/>
        </p:nvSpPr>
        <p:spPr>
          <a:xfrm flipH="false" flipV="false" rot="-10800000">
            <a:off x="13871465" y="-189523"/>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l="0" t="0" r="0" b="0"/>
            </a:stretch>
          </a:blipFill>
        </p:spPr>
      </p:sp>
      <p:sp>
        <p:nvSpPr>
          <p:cNvPr name="TextBox 16" id="16"/>
          <p:cNvSpPr txBox="true"/>
          <p:nvPr/>
        </p:nvSpPr>
        <p:spPr>
          <a:xfrm rot="0">
            <a:off x="3508129" y="4391007"/>
            <a:ext cx="1316610" cy="657225"/>
          </a:xfrm>
          <a:prstGeom prst="rect">
            <a:avLst/>
          </a:prstGeom>
        </p:spPr>
        <p:txBody>
          <a:bodyPr anchor="t" rtlCol="false" tIns="0" lIns="0" bIns="0" rIns="0">
            <a:spAutoFit/>
          </a:bodyPr>
          <a:lstStyle/>
          <a:p>
            <a:pPr algn="r">
              <a:lnSpc>
                <a:spcPts val="5218"/>
              </a:lnSpc>
            </a:pPr>
            <a:r>
              <a:rPr lang="en-US" sz="4348" spc="1139">
                <a:solidFill>
                  <a:srgbClr val="000000"/>
                </a:solidFill>
                <a:latin typeface="League Spartan"/>
                <a:ea typeface="League Spartan"/>
                <a:cs typeface="League Spartan"/>
                <a:sym typeface="League Spartan"/>
              </a:rPr>
              <a:t>01</a:t>
            </a:r>
          </a:p>
        </p:txBody>
      </p:sp>
      <p:sp>
        <p:nvSpPr>
          <p:cNvPr name="TextBox 17" id="17"/>
          <p:cNvSpPr txBox="true"/>
          <p:nvPr/>
        </p:nvSpPr>
        <p:spPr>
          <a:xfrm rot="0">
            <a:off x="3508129" y="5426539"/>
            <a:ext cx="1333869" cy="655837"/>
          </a:xfrm>
          <a:prstGeom prst="rect">
            <a:avLst/>
          </a:prstGeom>
        </p:spPr>
        <p:txBody>
          <a:bodyPr anchor="t" rtlCol="false" tIns="0" lIns="0" bIns="0" rIns="0">
            <a:spAutoFit/>
          </a:bodyPr>
          <a:lstStyle/>
          <a:p>
            <a:pPr algn="r">
              <a:lnSpc>
                <a:spcPts val="5218"/>
              </a:lnSpc>
            </a:pPr>
            <a:r>
              <a:rPr lang="en-US" sz="4348" spc="334">
                <a:solidFill>
                  <a:srgbClr val="000000"/>
                </a:solidFill>
                <a:latin typeface="League Spartan"/>
                <a:ea typeface="League Spartan"/>
                <a:cs typeface="League Spartan"/>
                <a:sym typeface="League Spartan"/>
              </a:rPr>
              <a:t>02</a:t>
            </a:r>
          </a:p>
        </p:txBody>
      </p:sp>
      <p:sp>
        <p:nvSpPr>
          <p:cNvPr name="TextBox 18" id="18"/>
          <p:cNvSpPr txBox="true"/>
          <p:nvPr/>
        </p:nvSpPr>
        <p:spPr>
          <a:xfrm rot="0">
            <a:off x="3508129" y="6462071"/>
            <a:ext cx="1333869" cy="655837"/>
          </a:xfrm>
          <a:prstGeom prst="rect">
            <a:avLst/>
          </a:prstGeom>
        </p:spPr>
        <p:txBody>
          <a:bodyPr anchor="t" rtlCol="false" tIns="0" lIns="0" bIns="0" rIns="0">
            <a:spAutoFit/>
          </a:bodyPr>
          <a:lstStyle/>
          <a:p>
            <a:pPr algn="r">
              <a:lnSpc>
                <a:spcPts val="5218"/>
              </a:lnSpc>
            </a:pPr>
            <a:r>
              <a:rPr lang="en-US" sz="4348" spc="334">
                <a:solidFill>
                  <a:srgbClr val="000000"/>
                </a:solidFill>
                <a:latin typeface="League Spartan"/>
                <a:ea typeface="League Spartan"/>
                <a:cs typeface="League Spartan"/>
                <a:sym typeface="League Spartan"/>
              </a:rPr>
              <a:t>03</a:t>
            </a:r>
          </a:p>
        </p:txBody>
      </p:sp>
      <p:sp>
        <p:nvSpPr>
          <p:cNvPr name="TextBox 19" id="19"/>
          <p:cNvSpPr txBox="true"/>
          <p:nvPr/>
        </p:nvSpPr>
        <p:spPr>
          <a:xfrm rot="0">
            <a:off x="3508129" y="7497603"/>
            <a:ext cx="1333869" cy="655837"/>
          </a:xfrm>
          <a:prstGeom prst="rect">
            <a:avLst/>
          </a:prstGeom>
        </p:spPr>
        <p:txBody>
          <a:bodyPr anchor="t" rtlCol="false" tIns="0" lIns="0" bIns="0" rIns="0">
            <a:spAutoFit/>
          </a:bodyPr>
          <a:lstStyle/>
          <a:p>
            <a:pPr algn="r">
              <a:lnSpc>
                <a:spcPts val="5218"/>
              </a:lnSpc>
            </a:pPr>
            <a:r>
              <a:rPr lang="en-US" sz="4348" spc="334">
                <a:solidFill>
                  <a:srgbClr val="000000"/>
                </a:solidFill>
                <a:latin typeface="League Spartan"/>
                <a:ea typeface="League Spartan"/>
                <a:cs typeface="League Spartan"/>
                <a:sym typeface="League Spartan"/>
              </a:rPr>
              <a:t>04</a:t>
            </a:r>
          </a:p>
        </p:txBody>
      </p:sp>
      <p:sp>
        <p:nvSpPr>
          <p:cNvPr name="TextBox 20" id="20"/>
          <p:cNvSpPr txBox="true"/>
          <p:nvPr/>
        </p:nvSpPr>
        <p:spPr>
          <a:xfrm rot="0">
            <a:off x="9098170" y="4391007"/>
            <a:ext cx="1213336" cy="655837"/>
          </a:xfrm>
          <a:prstGeom prst="rect">
            <a:avLst/>
          </a:prstGeom>
        </p:spPr>
        <p:txBody>
          <a:bodyPr anchor="t" rtlCol="false" tIns="0" lIns="0" bIns="0" rIns="0">
            <a:spAutoFit/>
          </a:bodyPr>
          <a:lstStyle/>
          <a:p>
            <a:pPr algn="r">
              <a:lnSpc>
                <a:spcPts val="5218"/>
              </a:lnSpc>
            </a:pPr>
            <a:r>
              <a:rPr lang="en-US" sz="4348" spc="334">
                <a:solidFill>
                  <a:srgbClr val="000000"/>
                </a:solidFill>
                <a:latin typeface="League Spartan"/>
                <a:ea typeface="League Spartan"/>
                <a:cs typeface="League Spartan"/>
                <a:sym typeface="League Spartan"/>
              </a:rPr>
              <a:t>05</a:t>
            </a:r>
          </a:p>
        </p:txBody>
      </p:sp>
      <p:sp>
        <p:nvSpPr>
          <p:cNvPr name="TextBox 21" id="21"/>
          <p:cNvSpPr txBox="true"/>
          <p:nvPr/>
        </p:nvSpPr>
        <p:spPr>
          <a:xfrm rot="0">
            <a:off x="9098170" y="5426539"/>
            <a:ext cx="1213336" cy="655837"/>
          </a:xfrm>
          <a:prstGeom prst="rect">
            <a:avLst/>
          </a:prstGeom>
        </p:spPr>
        <p:txBody>
          <a:bodyPr anchor="t" rtlCol="false" tIns="0" lIns="0" bIns="0" rIns="0">
            <a:spAutoFit/>
          </a:bodyPr>
          <a:lstStyle/>
          <a:p>
            <a:pPr algn="r">
              <a:lnSpc>
                <a:spcPts val="5218"/>
              </a:lnSpc>
            </a:pPr>
            <a:r>
              <a:rPr lang="en-US" sz="4348" spc="334">
                <a:solidFill>
                  <a:srgbClr val="000000"/>
                </a:solidFill>
                <a:latin typeface="League Spartan"/>
                <a:ea typeface="League Spartan"/>
                <a:cs typeface="League Spartan"/>
                <a:sym typeface="League Spartan"/>
              </a:rPr>
              <a:t>06</a:t>
            </a:r>
          </a:p>
        </p:txBody>
      </p:sp>
      <p:sp>
        <p:nvSpPr>
          <p:cNvPr name="TextBox 22" id="22"/>
          <p:cNvSpPr txBox="true"/>
          <p:nvPr/>
        </p:nvSpPr>
        <p:spPr>
          <a:xfrm rot="0">
            <a:off x="5118945" y="4516134"/>
            <a:ext cx="4176457" cy="323850"/>
          </a:xfrm>
          <a:prstGeom prst="rect">
            <a:avLst/>
          </a:prstGeom>
        </p:spPr>
        <p:txBody>
          <a:bodyPr anchor="t" rtlCol="false" tIns="0" lIns="0" bIns="0" rIns="0">
            <a:spAutoFit/>
          </a:bodyPr>
          <a:lstStyle/>
          <a:p>
            <a:pPr algn="l">
              <a:lnSpc>
                <a:spcPts val="2609"/>
              </a:lnSpc>
            </a:pPr>
            <a:r>
              <a:rPr lang="en-US" sz="2174">
                <a:solidFill>
                  <a:srgbClr val="000000"/>
                </a:solidFill>
                <a:latin typeface="Open Sans"/>
                <a:ea typeface="Open Sans"/>
                <a:cs typeface="Open Sans"/>
                <a:sym typeface="Open Sans"/>
              </a:rPr>
              <a:t>Introducción</a:t>
            </a:r>
          </a:p>
        </p:txBody>
      </p:sp>
      <p:sp>
        <p:nvSpPr>
          <p:cNvPr name="TextBox 23" id="23"/>
          <p:cNvSpPr txBox="true"/>
          <p:nvPr/>
        </p:nvSpPr>
        <p:spPr>
          <a:xfrm rot="0">
            <a:off x="5118945" y="5596249"/>
            <a:ext cx="4176457" cy="323850"/>
          </a:xfrm>
          <a:prstGeom prst="rect">
            <a:avLst/>
          </a:prstGeom>
        </p:spPr>
        <p:txBody>
          <a:bodyPr anchor="t" rtlCol="false" tIns="0" lIns="0" bIns="0" rIns="0">
            <a:spAutoFit/>
          </a:bodyPr>
          <a:lstStyle/>
          <a:p>
            <a:pPr algn="l">
              <a:lnSpc>
                <a:spcPts val="2609"/>
              </a:lnSpc>
            </a:pPr>
            <a:r>
              <a:rPr lang="en-US" sz="2174">
                <a:solidFill>
                  <a:srgbClr val="000000"/>
                </a:solidFill>
                <a:latin typeface="Open Sans"/>
                <a:ea typeface="Open Sans"/>
                <a:cs typeface="Open Sans"/>
                <a:sym typeface="Open Sans"/>
              </a:rPr>
              <a:t>Cosas a tener en cuenta</a:t>
            </a:r>
          </a:p>
        </p:txBody>
      </p:sp>
      <p:sp>
        <p:nvSpPr>
          <p:cNvPr name="TextBox 24" id="24"/>
          <p:cNvSpPr txBox="true"/>
          <p:nvPr/>
        </p:nvSpPr>
        <p:spPr>
          <a:xfrm rot="0">
            <a:off x="5118945" y="6666299"/>
            <a:ext cx="4176457" cy="323850"/>
          </a:xfrm>
          <a:prstGeom prst="rect">
            <a:avLst/>
          </a:prstGeom>
        </p:spPr>
        <p:txBody>
          <a:bodyPr anchor="t" rtlCol="false" tIns="0" lIns="0" bIns="0" rIns="0">
            <a:spAutoFit/>
          </a:bodyPr>
          <a:lstStyle/>
          <a:p>
            <a:pPr algn="l">
              <a:lnSpc>
                <a:spcPts val="2609"/>
              </a:lnSpc>
            </a:pPr>
            <a:r>
              <a:rPr lang="en-US" sz="2174">
                <a:solidFill>
                  <a:srgbClr val="000000"/>
                </a:solidFill>
                <a:latin typeface="Open Sans"/>
                <a:ea typeface="Open Sans"/>
                <a:cs typeface="Open Sans"/>
                <a:sym typeface="Open Sans"/>
              </a:rPr>
              <a:t>Beneficios de la implementacion</a:t>
            </a:r>
          </a:p>
        </p:txBody>
      </p:sp>
      <p:sp>
        <p:nvSpPr>
          <p:cNvPr name="TextBox 25" id="25"/>
          <p:cNvSpPr txBox="true"/>
          <p:nvPr/>
        </p:nvSpPr>
        <p:spPr>
          <a:xfrm rot="0">
            <a:off x="5118945" y="7684572"/>
            <a:ext cx="4176457" cy="323850"/>
          </a:xfrm>
          <a:prstGeom prst="rect">
            <a:avLst/>
          </a:prstGeom>
        </p:spPr>
        <p:txBody>
          <a:bodyPr anchor="t" rtlCol="false" tIns="0" lIns="0" bIns="0" rIns="0">
            <a:spAutoFit/>
          </a:bodyPr>
          <a:lstStyle/>
          <a:p>
            <a:pPr algn="l">
              <a:lnSpc>
                <a:spcPts val="2609"/>
              </a:lnSpc>
            </a:pPr>
            <a:r>
              <a:rPr lang="en-US" sz="2174">
                <a:solidFill>
                  <a:srgbClr val="000000"/>
                </a:solidFill>
                <a:latin typeface="Open Sans"/>
                <a:ea typeface="Open Sans"/>
                <a:cs typeface="Open Sans"/>
                <a:sym typeface="Open Sans"/>
              </a:rPr>
              <a:t>Historias de usuario</a:t>
            </a:r>
          </a:p>
        </p:txBody>
      </p:sp>
      <p:sp>
        <p:nvSpPr>
          <p:cNvPr name="TextBox 26" id="26"/>
          <p:cNvSpPr txBox="true"/>
          <p:nvPr/>
        </p:nvSpPr>
        <p:spPr>
          <a:xfrm rot="0">
            <a:off x="10587648" y="5596249"/>
            <a:ext cx="4971324" cy="323850"/>
          </a:xfrm>
          <a:prstGeom prst="rect">
            <a:avLst/>
          </a:prstGeom>
        </p:spPr>
        <p:txBody>
          <a:bodyPr anchor="t" rtlCol="false" tIns="0" lIns="0" bIns="0" rIns="0">
            <a:spAutoFit/>
          </a:bodyPr>
          <a:lstStyle/>
          <a:p>
            <a:pPr algn="l">
              <a:lnSpc>
                <a:spcPts val="2609"/>
              </a:lnSpc>
            </a:pPr>
            <a:r>
              <a:rPr lang="en-US" sz="2174">
                <a:solidFill>
                  <a:srgbClr val="000000"/>
                </a:solidFill>
                <a:latin typeface="Open Sans"/>
                <a:ea typeface="Open Sans"/>
                <a:cs typeface="Open Sans"/>
                <a:sym typeface="Open Sans"/>
              </a:rPr>
              <a:t>Definición de terminado</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44" t="0" r="-2244" b="0"/>
            </a:stretch>
          </a:blipFill>
        </p:spPr>
      </p:sp>
      <p:sp>
        <p:nvSpPr>
          <p:cNvPr name="TextBox 3" id="3"/>
          <p:cNvSpPr txBox="true"/>
          <p:nvPr/>
        </p:nvSpPr>
        <p:spPr>
          <a:xfrm rot="0">
            <a:off x="1477486" y="3088067"/>
            <a:ext cx="15333028" cy="1290183"/>
          </a:xfrm>
          <a:prstGeom prst="rect">
            <a:avLst/>
          </a:prstGeom>
        </p:spPr>
        <p:txBody>
          <a:bodyPr anchor="t" rtlCol="false" tIns="0" lIns="0" bIns="0" rIns="0">
            <a:spAutoFit/>
          </a:bodyPr>
          <a:lstStyle/>
          <a:p>
            <a:pPr algn="ctr">
              <a:lnSpc>
                <a:spcPts val="10158"/>
              </a:lnSpc>
            </a:pPr>
            <a:r>
              <a:rPr lang="en-US" sz="8465">
                <a:solidFill>
                  <a:srgbClr val="000000"/>
                </a:solidFill>
                <a:latin typeface="League Spartan"/>
                <a:ea typeface="League Spartan"/>
                <a:cs typeface="League Spartan"/>
                <a:sym typeface="League Spartan"/>
              </a:rPr>
              <a:t>INTRODUCCIÓN</a:t>
            </a:r>
          </a:p>
        </p:txBody>
      </p:sp>
      <p:sp>
        <p:nvSpPr>
          <p:cNvPr name="TextBox 4" id="4"/>
          <p:cNvSpPr txBox="true"/>
          <p:nvPr/>
        </p:nvSpPr>
        <p:spPr>
          <a:xfrm rot="0">
            <a:off x="4712132" y="5299656"/>
            <a:ext cx="8863735" cy="1893066"/>
          </a:xfrm>
          <a:prstGeom prst="rect">
            <a:avLst/>
          </a:prstGeom>
        </p:spPr>
        <p:txBody>
          <a:bodyPr anchor="t" rtlCol="false" tIns="0" lIns="0" bIns="0" rIns="0">
            <a:spAutoFit/>
          </a:bodyPr>
          <a:lstStyle/>
          <a:p>
            <a:pPr algn="ctr">
              <a:lnSpc>
                <a:spcPts val="3754"/>
              </a:lnSpc>
            </a:pPr>
            <a:r>
              <a:rPr lang="en-US" sz="2681">
                <a:solidFill>
                  <a:srgbClr val="000000"/>
                </a:solidFill>
                <a:latin typeface="Open Sans"/>
                <a:ea typeface="Open Sans"/>
                <a:cs typeface="Open Sans"/>
                <a:sym typeface="Open Sans"/>
              </a:rPr>
              <a:t>La aplicación contara con un inicio de sesión el cual será SFA (Single Factor Autentication) que permitirá el ingreso desde el login de la aplicación con un lector de huellas el cual simplificara el acceso a la plataforma</a:t>
            </a:r>
          </a:p>
        </p:txBody>
      </p:sp>
      <p:sp>
        <p:nvSpPr>
          <p:cNvPr name="TextBox 5" id="5"/>
          <p:cNvSpPr txBox="true"/>
          <p:nvPr/>
        </p:nvSpPr>
        <p:spPr>
          <a:xfrm rot="0">
            <a:off x="3689594" y="4425875"/>
            <a:ext cx="10908813" cy="563873"/>
          </a:xfrm>
          <a:prstGeom prst="rect">
            <a:avLst/>
          </a:prstGeom>
        </p:spPr>
        <p:txBody>
          <a:bodyPr anchor="t" rtlCol="false" tIns="0" lIns="0" bIns="0" rIns="0">
            <a:spAutoFit/>
          </a:bodyPr>
          <a:lstStyle/>
          <a:p>
            <a:pPr algn="ctr">
              <a:lnSpc>
                <a:spcPts val="4620"/>
              </a:lnSpc>
            </a:pPr>
            <a:r>
              <a:rPr lang="en-US" b="true" sz="3300">
                <a:solidFill>
                  <a:srgbClr val="000000"/>
                </a:solidFill>
                <a:latin typeface="Open Sans Bold"/>
                <a:ea typeface="Open Sans Bold"/>
                <a:cs typeface="Open Sans Bold"/>
                <a:sym typeface="Open Sans Bold"/>
              </a:rPr>
              <a:t>Nuevas implementaciones</a:t>
            </a:r>
          </a:p>
        </p:txBody>
      </p:sp>
      <p:grpSp>
        <p:nvGrpSpPr>
          <p:cNvPr name="Group 6" id="6"/>
          <p:cNvGrpSpPr/>
          <p:nvPr/>
        </p:nvGrpSpPr>
        <p:grpSpPr>
          <a:xfrm rot="-5400000">
            <a:off x="6186162" y="2511196"/>
            <a:ext cx="6818207" cy="20947169"/>
            <a:chOff x="0" y="0"/>
            <a:chExt cx="1795742" cy="5516950"/>
          </a:xfrm>
        </p:grpSpPr>
        <p:sp>
          <p:nvSpPr>
            <p:cNvPr name="Freeform 7" id="7"/>
            <p:cNvSpPr/>
            <p:nvPr/>
          </p:nvSpPr>
          <p:spPr>
            <a:xfrm flipH="false" flipV="false" rot="0">
              <a:off x="0" y="0"/>
              <a:ext cx="1795742" cy="5516950"/>
            </a:xfrm>
            <a:custGeom>
              <a:avLst/>
              <a:gdLst/>
              <a:ahLst/>
              <a:cxnLst/>
              <a:rect r="r" b="b" t="t" l="l"/>
              <a:pathLst>
                <a:path h="5516950" w="1795742">
                  <a:moveTo>
                    <a:pt x="0" y="0"/>
                  </a:moveTo>
                  <a:lnTo>
                    <a:pt x="1795742" y="0"/>
                  </a:lnTo>
                  <a:lnTo>
                    <a:pt x="1795742" y="5516950"/>
                  </a:lnTo>
                  <a:lnTo>
                    <a:pt x="0" y="5516950"/>
                  </a:lnTo>
                  <a:close/>
                </a:path>
              </a:pathLst>
            </a:custGeom>
            <a:solidFill>
              <a:srgbClr val="741F89"/>
            </a:solidFill>
          </p:spPr>
        </p:sp>
        <p:sp>
          <p:nvSpPr>
            <p:cNvPr name="TextBox 8" id="8"/>
            <p:cNvSpPr txBox="true"/>
            <p:nvPr/>
          </p:nvSpPr>
          <p:spPr>
            <a:xfrm>
              <a:off x="0" y="-47625"/>
              <a:ext cx="1795742" cy="5564575"/>
            </a:xfrm>
            <a:prstGeom prst="rect">
              <a:avLst/>
            </a:prstGeom>
          </p:spPr>
          <p:txBody>
            <a:bodyPr anchor="ctr" rtlCol="false" tIns="50800" lIns="50800" bIns="50800" rIns="50800"/>
            <a:lstStyle/>
            <a:p>
              <a:pPr algn="ctr">
                <a:lnSpc>
                  <a:spcPts val="3079"/>
                </a:lnSpc>
              </a:pPr>
            </a:p>
          </p:txBody>
        </p:sp>
      </p:grpSp>
      <p:grpSp>
        <p:nvGrpSpPr>
          <p:cNvPr name="Group 9" id="9"/>
          <p:cNvGrpSpPr/>
          <p:nvPr/>
        </p:nvGrpSpPr>
        <p:grpSpPr>
          <a:xfrm rot="-5400000">
            <a:off x="3997069" y="-11005002"/>
            <a:ext cx="2045233" cy="20947169"/>
            <a:chOff x="0" y="0"/>
            <a:chExt cx="538662" cy="5516950"/>
          </a:xfrm>
        </p:grpSpPr>
        <p:sp>
          <p:nvSpPr>
            <p:cNvPr name="Freeform 10" id="10"/>
            <p:cNvSpPr/>
            <p:nvPr/>
          </p:nvSpPr>
          <p:spPr>
            <a:xfrm flipH="false" flipV="false" rot="0">
              <a:off x="0" y="0"/>
              <a:ext cx="538662" cy="5516950"/>
            </a:xfrm>
            <a:custGeom>
              <a:avLst/>
              <a:gdLst/>
              <a:ahLst/>
              <a:cxnLst/>
              <a:rect r="r" b="b" t="t" l="l"/>
              <a:pathLst>
                <a:path h="5516950" w="538662">
                  <a:moveTo>
                    <a:pt x="0" y="0"/>
                  </a:moveTo>
                  <a:lnTo>
                    <a:pt x="538662" y="0"/>
                  </a:lnTo>
                  <a:lnTo>
                    <a:pt x="538662" y="5516950"/>
                  </a:lnTo>
                  <a:lnTo>
                    <a:pt x="0" y="5516950"/>
                  </a:lnTo>
                  <a:close/>
                </a:path>
              </a:pathLst>
            </a:custGeom>
            <a:solidFill>
              <a:srgbClr val="741F89"/>
            </a:solidFill>
          </p:spPr>
        </p:sp>
        <p:sp>
          <p:nvSpPr>
            <p:cNvPr name="TextBox 11" id="11"/>
            <p:cNvSpPr txBox="true"/>
            <p:nvPr/>
          </p:nvSpPr>
          <p:spPr>
            <a:xfrm>
              <a:off x="0" y="-47625"/>
              <a:ext cx="538662" cy="5564575"/>
            </a:xfrm>
            <a:prstGeom prst="rect">
              <a:avLst/>
            </a:prstGeom>
          </p:spPr>
          <p:txBody>
            <a:bodyPr anchor="ctr" rtlCol="false" tIns="50800" lIns="50800" bIns="50800" rIns="50800"/>
            <a:lstStyle/>
            <a:p>
              <a:pPr algn="ctr">
                <a:lnSpc>
                  <a:spcPts val="3079"/>
                </a:lnSpc>
              </a:pPr>
            </a:p>
          </p:txBody>
        </p:sp>
      </p:grpSp>
      <p:grpSp>
        <p:nvGrpSpPr>
          <p:cNvPr name="Group 12" id="12"/>
          <p:cNvGrpSpPr/>
          <p:nvPr/>
        </p:nvGrpSpPr>
        <p:grpSpPr>
          <a:xfrm rot="2700000">
            <a:off x="13734331" y="93713"/>
            <a:ext cx="4685776" cy="1567256"/>
            <a:chOff x="0" y="0"/>
            <a:chExt cx="1234114" cy="412775"/>
          </a:xfrm>
        </p:grpSpPr>
        <p:sp>
          <p:nvSpPr>
            <p:cNvPr name="Freeform 13" id="13"/>
            <p:cNvSpPr/>
            <p:nvPr/>
          </p:nvSpPr>
          <p:spPr>
            <a:xfrm flipH="false" flipV="false" rot="0">
              <a:off x="0" y="0"/>
              <a:ext cx="1234114" cy="412775"/>
            </a:xfrm>
            <a:custGeom>
              <a:avLst/>
              <a:gdLst/>
              <a:ahLst/>
              <a:cxnLst/>
              <a:rect r="r" b="b" t="t" l="l"/>
              <a:pathLst>
                <a:path h="412775" w="1234114">
                  <a:moveTo>
                    <a:pt x="0" y="0"/>
                  </a:moveTo>
                  <a:lnTo>
                    <a:pt x="1234114" y="0"/>
                  </a:lnTo>
                  <a:lnTo>
                    <a:pt x="1234114" y="412775"/>
                  </a:lnTo>
                  <a:lnTo>
                    <a:pt x="0" y="412775"/>
                  </a:lnTo>
                  <a:close/>
                </a:path>
              </a:pathLst>
            </a:custGeom>
            <a:solidFill>
              <a:srgbClr val="EDECED"/>
            </a:solidFill>
          </p:spPr>
        </p:sp>
        <p:sp>
          <p:nvSpPr>
            <p:cNvPr name="TextBox 14" id="14"/>
            <p:cNvSpPr txBox="true"/>
            <p:nvPr/>
          </p:nvSpPr>
          <p:spPr>
            <a:xfrm>
              <a:off x="0" y="-47625"/>
              <a:ext cx="1234114" cy="460400"/>
            </a:xfrm>
            <a:prstGeom prst="rect">
              <a:avLst/>
            </a:prstGeom>
          </p:spPr>
          <p:txBody>
            <a:bodyPr anchor="ctr" rtlCol="false" tIns="50800" lIns="50800" bIns="50800" rIns="50800"/>
            <a:lstStyle/>
            <a:p>
              <a:pPr algn="ctr">
                <a:lnSpc>
                  <a:spcPts val="2800"/>
                </a:lnSpc>
              </a:pPr>
            </a:p>
          </p:txBody>
        </p:sp>
      </p:grpSp>
      <p:sp>
        <p:nvSpPr>
          <p:cNvPr name="Freeform 15" id="15"/>
          <p:cNvSpPr/>
          <p:nvPr/>
        </p:nvSpPr>
        <p:spPr>
          <a:xfrm flipH="false" flipV="false" rot="-10800000">
            <a:off x="14019925" y="-210928"/>
            <a:ext cx="5098075" cy="5098075"/>
          </a:xfrm>
          <a:custGeom>
            <a:avLst/>
            <a:gdLst/>
            <a:ahLst/>
            <a:cxnLst/>
            <a:rect r="r" b="b" t="t" l="l"/>
            <a:pathLst>
              <a:path h="5098075" w="5098075">
                <a:moveTo>
                  <a:pt x="0" y="0"/>
                </a:moveTo>
                <a:lnTo>
                  <a:pt x="5098075" y="0"/>
                </a:lnTo>
                <a:lnTo>
                  <a:pt x="5098075" y="5098075"/>
                </a:lnTo>
                <a:lnTo>
                  <a:pt x="0" y="5098075"/>
                </a:lnTo>
                <a:lnTo>
                  <a:pt x="0" y="0"/>
                </a:lnTo>
                <a:close/>
              </a:path>
            </a:pathLst>
          </a:custGeom>
          <a:blipFill>
            <a:blip r:embed="rId3">
              <a:alphaModFix amt="77000"/>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4" t="0" r="-2204" b="0"/>
            </a:stretch>
          </a:blipFill>
        </p:spPr>
      </p:sp>
      <p:grpSp>
        <p:nvGrpSpPr>
          <p:cNvPr name="Group 3" id="3"/>
          <p:cNvGrpSpPr/>
          <p:nvPr/>
        </p:nvGrpSpPr>
        <p:grpSpPr>
          <a:xfrm rot="0">
            <a:off x="12080359" y="3900644"/>
            <a:ext cx="5178941" cy="5178941"/>
            <a:chOff x="0" y="0"/>
            <a:chExt cx="6905255" cy="6905255"/>
          </a:xfrm>
        </p:grpSpPr>
        <p:sp>
          <p:nvSpPr>
            <p:cNvPr name="Freeform 4" id="4"/>
            <p:cNvSpPr/>
            <p:nvPr/>
          </p:nvSpPr>
          <p:spPr>
            <a:xfrm flipH="false" flipV="false" rot="0">
              <a:off x="0" y="0"/>
              <a:ext cx="6905255" cy="6905255"/>
            </a:xfrm>
            <a:custGeom>
              <a:avLst/>
              <a:gdLst/>
              <a:ahLst/>
              <a:cxnLst/>
              <a:rect r="r" b="b" t="t" l="l"/>
              <a:pathLst>
                <a:path h="6905255" w="6905255">
                  <a:moveTo>
                    <a:pt x="0" y="0"/>
                  </a:moveTo>
                  <a:lnTo>
                    <a:pt x="6905255" y="0"/>
                  </a:lnTo>
                  <a:lnTo>
                    <a:pt x="6905255" y="6905255"/>
                  </a:lnTo>
                  <a:lnTo>
                    <a:pt x="0" y="69052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359954" y="1391739"/>
              <a:ext cx="4028753" cy="4028753"/>
              <a:chOff x="0" y="0"/>
              <a:chExt cx="1247008" cy="1247008"/>
            </a:xfrm>
          </p:grpSpPr>
          <p:sp>
            <p:nvSpPr>
              <p:cNvPr name="Freeform 6" id="6"/>
              <p:cNvSpPr/>
              <p:nvPr/>
            </p:nvSpPr>
            <p:spPr>
              <a:xfrm flipH="false" flipV="false" rot="0">
                <a:off x="0" y="0"/>
                <a:ext cx="1247008" cy="1247008"/>
              </a:xfrm>
              <a:custGeom>
                <a:avLst/>
                <a:gdLst/>
                <a:ahLst/>
                <a:cxnLst/>
                <a:rect r="r" b="b" t="t" l="l"/>
                <a:pathLst>
                  <a:path h="1247008" w="1247008">
                    <a:moveTo>
                      <a:pt x="0" y="0"/>
                    </a:moveTo>
                    <a:lnTo>
                      <a:pt x="1247008" y="0"/>
                    </a:lnTo>
                    <a:lnTo>
                      <a:pt x="1247008" y="1247008"/>
                    </a:lnTo>
                    <a:lnTo>
                      <a:pt x="0" y="1247008"/>
                    </a:lnTo>
                    <a:close/>
                  </a:path>
                </a:pathLst>
              </a:custGeom>
              <a:solidFill>
                <a:srgbClr val="EDECED"/>
              </a:solidFill>
            </p:spPr>
          </p:sp>
          <p:sp>
            <p:nvSpPr>
              <p:cNvPr name="TextBox 7" id="7"/>
              <p:cNvSpPr txBox="true"/>
              <p:nvPr/>
            </p:nvSpPr>
            <p:spPr>
              <a:xfrm>
                <a:off x="0" y="-47625"/>
                <a:ext cx="1247008" cy="1294633"/>
              </a:xfrm>
              <a:prstGeom prst="rect">
                <a:avLst/>
              </a:prstGeom>
            </p:spPr>
            <p:txBody>
              <a:bodyPr anchor="ctr" rtlCol="false" tIns="50800" lIns="50800" bIns="50800" rIns="50800"/>
              <a:lstStyle/>
              <a:p>
                <a:pPr algn="ctr">
                  <a:lnSpc>
                    <a:spcPts val="2800"/>
                  </a:lnSpc>
                </a:pPr>
              </a:p>
            </p:txBody>
          </p:sp>
        </p:grpSp>
      </p:grpSp>
      <p:sp>
        <p:nvSpPr>
          <p:cNvPr name="TextBox 8" id="8"/>
          <p:cNvSpPr txBox="true"/>
          <p:nvPr/>
        </p:nvSpPr>
        <p:spPr>
          <a:xfrm rot="0">
            <a:off x="2027983" y="1949083"/>
            <a:ext cx="13836513" cy="819150"/>
          </a:xfrm>
          <a:prstGeom prst="rect">
            <a:avLst/>
          </a:prstGeom>
        </p:spPr>
        <p:txBody>
          <a:bodyPr anchor="t" rtlCol="false" tIns="0" lIns="0" bIns="0" rIns="0">
            <a:spAutoFit/>
          </a:bodyPr>
          <a:lstStyle/>
          <a:p>
            <a:pPr algn="ctr">
              <a:lnSpc>
                <a:spcPts val="6599"/>
              </a:lnSpc>
            </a:pPr>
            <a:r>
              <a:rPr lang="en-US" sz="5499">
                <a:solidFill>
                  <a:srgbClr val="000000"/>
                </a:solidFill>
                <a:latin typeface="League Spartan"/>
                <a:ea typeface="League Spartan"/>
                <a:cs typeface="League Spartan"/>
                <a:sym typeface="League Spartan"/>
              </a:rPr>
              <a:t>COSAS A TENER EN CUENTA</a:t>
            </a:r>
          </a:p>
        </p:txBody>
      </p:sp>
      <p:sp>
        <p:nvSpPr>
          <p:cNvPr name="TextBox 9" id="9"/>
          <p:cNvSpPr txBox="true"/>
          <p:nvPr/>
        </p:nvSpPr>
        <p:spPr>
          <a:xfrm rot="0">
            <a:off x="12895521" y="5464067"/>
            <a:ext cx="3919348" cy="3418056"/>
          </a:xfrm>
          <a:prstGeom prst="rect">
            <a:avLst/>
          </a:prstGeom>
        </p:spPr>
        <p:txBody>
          <a:bodyPr anchor="t" rtlCol="false" tIns="0" lIns="0" bIns="0" rIns="0">
            <a:spAutoFit/>
          </a:bodyPr>
          <a:lstStyle/>
          <a:p>
            <a:pPr algn="l">
              <a:lnSpc>
                <a:spcPts val="3055"/>
              </a:lnSpc>
            </a:pPr>
            <a:r>
              <a:rPr lang="en-US" sz="2037">
                <a:solidFill>
                  <a:srgbClr val="000000"/>
                </a:solidFill>
                <a:latin typeface="Open Sans"/>
                <a:ea typeface="Open Sans"/>
                <a:cs typeface="Open Sans"/>
                <a:sym typeface="Open Sans"/>
              </a:rPr>
              <a:t>Después de capturar la huella, el sistema debe generar una plantilla biométrica que será comparada con las plantillas almacenadas en la base de datos. Si hay coincidencia, se valida la identidad del usuario y se autoriza el acceso o la acción correspondiente.</a:t>
            </a:r>
          </a:p>
        </p:txBody>
      </p:sp>
      <p:grpSp>
        <p:nvGrpSpPr>
          <p:cNvPr name="Group 10" id="10"/>
          <p:cNvGrpSpPr/>
          <p:nvPr/>
        </p:nvGrpSpPr>
        <p:grpSpPr>
          <a:xfrm rot="0">
            <a:off x="6554529" y="3900644"/>
            <a:ext cx="5178941" cy="5178941"/>
            <a:chOff x="0" y="0"/>
            <a:chExt cx="6905255" cy="6905255"/>
          </a:xfrm>
        </p:grpSpPr>
        <p:sp>
          <p:nvSpPr>
            <p:cNvPr name="Freeform 11" id="11"/>
            <p:cNvSpPr/>
            <p:nvPr/>
          </p:nvSpPr>
          <p:spPr>
            <a:xfrm flipH="false" flipV="false" rot="0">
              <a:off x="0" y="0"/>
              <a:ext cx="6905255" cy="6905255"/>
            </a:xfrm>
            <a:custGeom>
              <a:avLst/>
              <a:gdLst/>
              <a:ahLst/>
              <a:cxnLst/>
              <a:rect r="r" b="b" t="t" l="l"/>
              <a:pathLst>
                <a:path h="6905255" w="6905255">
                  <a:moveTo>
                    <a:pt x="0" y="0"/>
                  </a:moveTo>
                  <a:lnTo>
                    <a:pt x="6905255" y="0"/>
                  </a:lnTo>
                  <a:lnTo>
                    <a:pt x="6905255" y="6905255"/>
                  </a:lnTo>
                  <a:lnTo>
                    <a:pt x="0" y="69052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2" id="12"/>
            <p:cNvGrpSpPr/>
            <p:nvPr/>
          </p:nvGrpSpPr>
          <p:grpSpPr>
            <a:xfrm rot="0">
              <a:off x="1359954" y="1391739"/>
              <a:ext cx="4028753" cy="4028753"/>
              <a:chOff x="0" y="0"/>
              <a:chExt cx="1247008" cy="1247008"/>
            </a:xfrm>
          </p:grpSpPr>
          <p:sp>
            <p:nvSpPr>
              <p:cNvPr name="Freeform 13" id="13"/>
              <p:cNvSpPr/>
              <p:nvPr/>
            </p:nvSpPr>
            <p:spPr>
              <a:xfrm flipH="false" flipV="false" rot="0">
                <a:off x="0" y="0"/>
                <a:ext cx="1247008" cy="1247008"/>
              </a:xfrm>
              <a:custGeom>
                <a:avLst/>
                <a:gdLst/>
                <a:ahLst/>
                <a:cxnLst/>
                <a:rect r="r" b="b" t="t" l="l"/>
                <a:pathLst>
                  <a:path h="1247008" w="1247008">
                    <a:moveTo>
                      <a:pt x="0" y="0"/>
                    </a:moveTo>
                    <a:lnTo>
                      <a:pt x="1247008" y="0"/>
                    </a:lnTo>
                    <a:lnTo>
                      <a:pt x="1247008" y="1247008"/>
                    </a:lnTo>
                    <a:lnTo>
                      <a:pt x="0" y="1247008"/>
                    </a:lnTo>
                    <a:close/>
                  </a:path>
                </a:pathLst>
              </a:custGeom>
              <a:solidFill>
                <a:srgbClr val="EDECED"/>
              </a:solidFill>
            </p:spPr>
          </p:sp>
          <p:sp>
            <p:nvSpPr>
              <p:cNvPr name="TextBox 14" id="14"/>
              <p:cNvSpPr txBox="true"/>
              <p:nvPr/>
            </p:nvSpPr>
            <p:spPr>
              <a:xfrm>
                <a:off x="0" y="-47625"/>
                <a:ext cx="1247008" cy="1294633"/>
              </a:xfrm>
              <a:prstGeom prst="rect">
                <a:avLst/>
              </a:prstGeom>
            </p:spPr>
            <p:txBody>
              <a:bodyPr anchor="ctr" rtlCol="false" tIns="50800" lIns="50800" bIns="50800" rIns="50800"/>
              <a:lstStyle/>
              <a:p>
                <a:pPr algn="ctr">
                  <a:lnSpc>
                    <a:spcPts val="2800"/>
                  </a:lnSpc>
                </a:pPr>
              </a:p>
            </p:txBody>
          </p:sp>
        </p:grpSp>
      </p:grpSp>
      <p:sp>
        <p:nvSpPr>
          <p:cNvPr name="TextBox 15" id="15"/>
          <p:cNvSpPr txBox="true"/>
          <p:nvPr/>
        </p:nvSpPr>
        <p:spPr>
          <a:xfrm rot="0">
            <a:off x="7368693" y="5626920"/>
            <a:ext cx="3752925" cy="2275056"/>
          </a:xfrm>
          <a:prstGeom prst="rect">
            <a:avLst/>
          </a:prstGeom>
        </p:spPr>
        <p:txBody>
          <a:bodyPr anchor="t" rtlCol="false" tIns="0" lIns="0" bIns="0" rIns="0">
            <a:spAutoFit/>
          </a:bodyPr>
          <a:lstStyle/>
          <a:p>
            <a:pPr algn="l">
              <a:lnSpc>
                <a:spcPts val="3055"/>
              </a:lnSpc>
            </a:pPr>
            <a:r>
              <a:rPr lang="en-US" sz="2037">
                <a:solidFill>
                  <a:srgbClr val="000000"/>
                </a:solidFill>
                <a:latin typeface="Open Sans"/>
                <a:ea typeface="Open Sans"/>
                <a:cs typeface="Open Sans"/>
                <a:sym typeface="Open Sans"/>
              </a:rPr>
              <a:t>El SDK es un kit de desarrollo el cual contiene un amplio catalogo de herramientas que facilitan el desarrollo de aplicaciones en una plataforma especifica</a:t>
            </a:r>
          </a:p>
        </p:txBody>
      </p:sp>
      <p:grpSp>
        <p:nvGrpSpPr>
          <p:cNvPr name="Group 16" id="16"/>
          <p:cNvGrpSpPr/>
          <p:nvPr/>
        </p:nvGrpSpPr>
        <p:grpSpPr>
          <a:xfrm rot="0">
            <a:off x="1028700" y="3900644"/>
            <a:ext cx="5178941" cy="5178941"/>
            <a:chOff x="0" y="0"/>
            <a:chExt cx="6905255" cy="6905255"/>
          </a:xfrm>
        </p:grpSpPr>
        <p:sp>
          <p:nvSpPr>
            <p:cNvPr name="Freeform 17" id="17"/>
            <p:cNvSpPr/>
            <p:nvPr/>
          </p:nvSpPr>
          <p:spPr>
            <a:xfrm flipH="false" flipV="false" rot="0">
              <a:off x="0" y="0"/>
              <a:ext cx="6905255" cy="6905255"/>
            </a:xfrm>
            <a:custGeom>
              <a:avLst/>
              <a:gdLst/>
              <a:ahLst/>
              <a:cxnLst/>
              <a:rect r="r" b="b" t="t" l="l"/>
              <a:pathLst>
                <a:path h="6905255" w="6905255">
                  <a:moveTo>
                    <a:pt x="0" y="0"/>
                  </a:moveTo>
                  <a:lnTo>
                    <a:pt x="6905255" y="0"/>
                  </a:lnTo>
                  <a:lnTo>
                    <a:pt x="6905255" y="6905255"/>
                  </a:lnTo>
                  <a:lnTo>
                    <a:pt x="0" y="69052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8" id="18"/>
            <p:cNvGrpSpPr/>
            <p:nvPr/>
          </p:nvGrpSpPr>
          <p:grpSpPr>
            <a:xfrm rot="0">
              <a:off x="1359954" y="1391739"/>
              <a:ext cx="4028753" cy="4028753"/>
              <a:chOff x="0" y="0"/>
              <a:chExt cx="1247008" cy="1247008"/>
            </a:xfrm>
          </p:grpSpPr>
          <p:sp>
            <p:nvSpPr>
              <p:cNvPr name="Freeform 19" id="19"/>
              <p:cNvSpPr/>
              <p:nvPr/>
            </p:nvSpPr>
            <p:spPr>
              <a:xfrm flipH="false" flipV="false" rot="0">
                <a:off x="0" y="0"/>
                <a:ext cx="1247008" cy="1247008"/>
              </a:xfrm>
              <a:custGeom>
                <a:avLst/>
                <a:gdLst/>
                <a:ahLst/>
                <a:cxnLst/>
                <a:rect r="r" b="b" t="t" l="l"/>
                <a:pathLst>
                  <a:path h="1247008" w="1247008">
                    <a:moveTo>
                      <a:pt x="0" y="0"/>
                    </a:moveTo>
                    <a:lnTo>
                      <a:pt x="1247008" y="0"/>
                    </a:lnTo>
                    <a:lnTo>
                      <a:pt x="1247008" y="1247008"/>
                    </a:lnTo>
                    <a:lnTo>
                      <a:pt x="0" y="1247008"/>
                    </a:lnTo>
                    <a:close/>
                  </a:path>
                </a:pathLst>
              </a:custGeom>
              <a:solidFill>
                <a:srgbClr val="EDECED"/>
              </a:solidFill>
            </p:spPr>
          </p:sp>
          <p:sp>
            <p:nvSpPr>
              <p:cNvPr name="TextBox 20" id="20"/>
              <p:cNvSpPr txBox="true"/>
              <p:nvPr/>
            </p:nvSpPr>
            <p:spPr>
              <a:xfrm>
                <a:off x="0" y="-47625"/>
                <a:ext cx="1247008" cy="1294633"/>
              </a:xfrm>
              <a:prstGeom prst="rect">
                <a:avLst/>
              </a:prstGeom>
            </p:spPr>
            <p:txBody>
              <a:bodyPr anchor="ctr" rtlCol="false" tIns="50800" lIns="50800" bIns="50800" rIns="50800"/>
              <a:lstStyle/>
              <a:p>
                <a:pPr algn="ctr">
                  <a:lnSpc>
                    <a:spcPts val="2800"/>
                  </a:lnSpc>
                </a:pPr>
              </a:p>
            </p:txBody>
          </p:sp>
        </p:grpSp>
      </p:grpSp>
      <p:sp>
        <p:nvSpPr>
          <p:cNvPr name="TextBox 21" id="21"/>
          <p:cNvSpPr txBox="true"/>
          <p:nvPr/>
        </p:nvSpPr>
        <p:spPr>
          <a:xfrm rot="0">
            <a:off x="1823814" y="5626920"/>
            <a:ext cx="3948414" cy="2275056"/>
          </a:xfrm>
          <a:prstGeom prst="rect">
            <a:avLst/>
          </a:prstGeom>
        </p:spPr>
        <p:txBody>
          <a:bodyPr anchor="t" rtlCol="false" tIns="0" lIns="0" bIns="0" rIns="0">
            <a:spAutoFit/>
          </a:bodyPr>
          <a:lstStyle/>
          <a:p>
            <a:pPr algn="l">
              <a:lnSpc>
                <a:spcPts val="3055"/>
              </a:lnSpc>
            </a:pPr>
            <a:r>
              <a:rPr lang="en-US" sz="2037">
                <a:solidFill>
                  <a:srgbClr val="000000"/>
                </a:solidFill>
                <a:latin typeface="Open Sans"/>
                <a:ea typeface="Open Sans"/>
                <a:cs typeface="Open Sans"/>
                <a:sym typeface="Open Sans"/>
              </a:rPr>
              <a:t>Primeramente es necesario tener en cuenta la compatibilidad del lector de huellas con respecto al sistema operativo que se este manejando</a:t>
            </a:r>
          </a:p>
        </p:txBody>
      </p:sp>
      <p:sp>
        <p:nvSpPr>
          <p:cNvPr name="TextBox 22" id="22"/>
          <p:cNvSpPr txBox="true"/>
          <p:nvPr/>
        </p:nvSpPr>
        <p:spPr>
          <a:xfrm rot="0">
            <a:off x="2303046" y="2844433"/>
            <a:ext cx="13286388" cy="370056"/>
          </a:xfrm>
          <a:prstGeom prst="rect">
            <a:avLst/>
          </a:prstGeom>
        </p:spPr>
        <p:txBody>
          <a:bodyPr anchor="t" rtlCol="false" tIns="0" lIns="0" bIns="0" rIns="0">
            <a:spAutoFit/>
          </a:bodyPr>
          <a:lstStyle/>
          <a:p>
            <a:pPr algn="ctr">
              <a:lnSpc>
                <a:spcPts val="3055"/>
              </a:lnSpc>
            </a:pPr>
            <a:r>
              <a:rPr lang="en-US" sz="2037">
                <a:solidFill>
                  <a:srgbClr val="000000"/>
                </a:solidFill>
                <a:latin typeface="Open Sans"/>
                <a:ea typeface="Open Sans"/>
                <a:cs typeface="Open Sans"/>
                <a:sym typeface="Open Sans"/>
              </a:rPr>
              <a:t>Para la implementacion del lector de huellas hay que tener varias cosas en cuenta</a:t>
            </a:r>
          </a:p>
        </p:txBody>
      </p:sp>
      <p:sp>
        <p:nvSpPr>
          <p:cNvPr name="TextBox 23" id="23"/>
          <p:cNvSpPr txBox="true"/>
          <p:nvPr/>
        </p:nvSpPr>
        <p:spPr>
          <a:xfrm rot="0">
            <a:off x="1823814" y="4967287"/>
            <a:ext cx="3948414" cy="342900"/>
          </a:xfrm>
          <a:prstGeom prst="rect">
            <a:avLst/>
          </a:prstGeom>
        </p:spPr>
        <p:txBody>
          <a:bodyPr anchor="t" rtlCol="false" tIns="0" lIns="0" bIns="0" rIns="0">
            <a:spAutoFit/>
          </a:bodyPr>
          <a:lstStyle/>
          <a:p>
            <a:pPr algn="l">
              <a:lnSpc>
                <a:spcPts val="2648"/>
              </a:lnSpc>
            </a:pPr>
            <a:r>
              <a:rPr lang="en-US" sz="2207">
                <a:solidFill>
                  <a:srgbClr val="000000"/>
                </a:solidFill>
                <a:latin typeface="League Spartan"/>
                <a:ea typeface="League Spartan"/>
                <a:cs typeface="League Spartan"/>
                <a:sym typeface="League Spartan"/>
              </a:rPr>
              <a:t>Compatibilidad del lector</a:t>
            </a:r>
          </a:p>
        </p:txBody>
      </p:sp>
      <p:sp>
        <p:nvSpPr>
          <p:cNvPr name="TextBox 24" id="24"/>
          <p:cNvSpPr txBox="true"/>
          <p:nvPr/>
        </p:nvSpPr>
        <p:spPr>
          <a:xfrm rot="0">
            <a:off x="7368693" y="4967287"/>
            <a:ext cx="3948414" cy="342900"/>
          </a:xfrm>
          <a:prstGeom prst="rect">
            <a:avLst/>
          </a:prstGeom>
        </p:spPr>
        <p:txBody>
          <a:bodyPr anchor="t" rtlCol="false" tIns="0" lIns="0" bIns="0" rIns="0">
            <a:spAutoFit/>
          </a:bodyPr>
          <a:lstStyle/>
          <a:p>
            <a:pPr algn="l">
              <a:lnSpc>
                <a:spcPts val="2648"/>
              </a:lnSpc>
            </a:pPr>
            <a:r>
              <a:rPr lang="en-US" sz="2207">
                <a:solidFill>
                  <a:srgbClr val="000000"/>
                </a:solidFill>
                <a:latin typeface="League Spartan"/>
                <a:ea typeface="League Spartan"/>
                <a:cs typeface="League Spartan"/>
                <a:sym typeface="League Spartan"/>
              </a:rPr>
              <a:t>Implementación del SDK</a:t>
            </a:r>
          </a:p>
        </p:txBody>
      </p:sp>
      <p:sp>
        <p:nvSpPr>
          <p:cNvPr name="TextBox 25" id="25"/>
          <p:cNvSpPr txBox="true"/>
          <p:nvPr/>
        </p:nvSpPr>
        <p:spPr>
          <a:xfrm rot="0">
            <a:off x="13890289" y="4967287"/>
            <a:ext cx="3948414" cy="342900"/>
          </a:xfrm>
          <a:prstGeom prst="rect">
            <a:avLst/>
          </a:prstGeom>
        </p:spPr>
        <p:txBody>
          <a:bodyPr anchor="t" rtlCol="false" tIns="0" lIns="0" bIns="0" rIns="0">
            <a:spAutoFit/>
          </a:bodyPr>
          <a:lstStyle/>
          <a:p>
            <a:pPr algn="l">
              <a:lnSpc>
                <a:spcPts val="2648"/>
              </a:lnSpc>
            </a:pPr>
            <a:r>
              <a:rPr lang="en-US" sz="2207">
                <a:solidFill>
                  <a:srgbClr val="000000"/>
                </a:solidFill>
                <a:latin typeface="League Spartan"/>
                <a:ea typeface="League Spartan"/>
                <a:cs typeface="League Spartan"/>
                <a:sym typeface="League Spartan"/>
              </a:rPr>
              <a:t>Resultado</a:t>
            </a:r>
          </a:p>
        </p:txBody>
      </p:sp>
      <p:grpSp>
        <p:nvGrpSpPr>
          <p:cNvPr name="Group 26" id="26"/>
          <p:cNvGrpSpPr/>
          <p:nvPr/>
        </p:nvGrpSpPr>
        <p:grpSpPr>
          <a:xfrm rot="0">
            <a:off x="-1052349" y="-3067212"/>
            <a:ext cx="20194657" cy="3895402"/>
            <a:chOff x="0" y="0"/>
            <a:chExt cx="5318757" cy="1025950"/>
          </a:xfrm>
        </p:grpSpPr>
        <p:sp>
          <p:nvSpPr>
            <p:cNvPr name="Freeform 27" id="27"/>
            <p:cNvSpPr/>
            <p:nvPr/>
          </p:nvSpPr>
          <p:spPr>
            <a:xfrm flipH="false" flipV="false" rot="0">
              <a:off x="0" y="0"/>
              <a:ext cx="5318758" cy="1025949"/>
            </a:xfrm>
            <a:custGeom>
              <a:avLst/>
              <a:gdLst/>
              <a:ahLst/>
              <a:cxnLst/>
              <a:rect r="r" b="b" t="t" l="l"/>
              <a:pathLst>
                <a:path h="1025949" w="5318758">
                  <a:moveTo>
                    <a:pt x="0" y="0"/>
                  </a:moveTo>
                  <a:lnTo>
                    <a:pt x="5318758" y="0"/>
                  </a:lnTo>
                  <a:lnTo>
                    <a:pt x="5318758" y="1025949"/>
                  </a:lnTo>
                  <a:lnTo>
                    <a:pt x="0" y="1025949"/>
                  </a:lnTo>
                  <a:close/>
                </a:path>
              </a:pathLst>
            </a:custGeom>
            <a:solidFill>
              <a:srgbClr val="9753A8"/>
            </a:solidFill>
          </p:spPr>
        </p:sp>
        <p:sp>
          <p:nvSpPr>
            <p:cNvPr name="TextBox 28" id="28"/>
            <p:cNvSpPr txBox="true"/>
            <p:nvPr/>
          </p:nvSpPr>
          <p:spPr>
            <a:xfrm>
              <a:off x="0" y="-47625"/>
              <a:ext cx="5318757" cy="1073575"/>
            </a:xfrm>
            <a:prstGeom prst="rect">
              <a:avLst/>
            </a:prstGeom>
          </p:spPr>
          <p:txBody>
            <a:bodyPr anchor="ctr" rtlCol="false" tIns="50800" lIns="50800" bIns="50800" rIns="50800"/>
            <a:lstStyle/>
            <a:p>
              <a:pPr algn="ctr">
                <a:lnSpc>
                  <a:spcPts val="2800"/>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4" t="0" r="-2204" b="0"/>
            </a:stretch>
          </a:blipFill>
        </p:spPr>
      </p:sp>
      <p:sp>
        <p:nvSpPr>
          <p:cNvPr name="Freeform 3" id="3"/>
          <p:cNvSpPr/>
          <p:nvPr/>
        </p:nvSpPr>
        <p:spPr>
          <a:xfrm flipH="false" flipV="false" rot="0">
            <a:off x="9144000" y="1085850"/>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0351840" y="2287828"/>
            <a:ext cx="6209890" cy="6122269"/>
            <a:chOff x="0" y="0"/>
            <a:chExt cx="8279853" cy="8163026"/>
          </a:xfrm>
        </p:grpSpPr>
        <p:pic>
          <p:nvPicPr>
            <p:cNvPr name="Picture 5" id="5"/>
            <p:cNvPicPr>
              <a:picLocks noChangeAspect="true"/>
            </p:cNvPicPr>
            <p:nvPr/>
          </p:nvPicPr>
          <p:blipFill>
            <a:blip r:embed="rId5"/>
            <a:srcRect l="208" t="0" r="208" b="0"/>
            <a:stretch>
              <a:fillRect/>
            </a:stretch>
          </p:blipFill>
          <p:spPr>
            <a:xfrm flipH="false" flipV="false">
              <a:off x="0" y="0"/>
              <a:ext cx="8279853" cy="8163026"/>
            </a:xfrm>
            <a:prstGeom prst="rect">
              <a:avLst/>
            </a:prstGeom>
          </p:spPr>
        </p:pic>
      </p:grpSp>
      <p:sp>
        <p:nvSpPr>
          <p:cNvPr name="TextBox 6" id="6"/>
          <p:cNvSpPr txBox="true"/>
          <p:nvPr/>
        </p:nvSpPr>
        <p:spPr>
          <a:xfrm rot="0">
            <a:off x="1385161" y="1649662"/>
            <a:ext cx="7758839" cy="2065020"/>
          </a:xfrm>
          <a:prstGeom prst="rect">
            <a:avLst/>
          </a:prstGeom>
        </p:spPr>
        <p:txBody>
          <a:bodyPr anchor="t" rtlCol="false" tIns="0" lIns="0" bIns="0" rIns="0">
            <a:spAutoFit/>
          </a:bodyPr>
          <a:lstStyle/>
          <a:p>
            <a:pPr algn="l">
              <a:lnSpc>
                <a:spcPts val="8325"/>
              </a:lnSpc>
            </a:pPr>
            <a:r>
              <a:rPr lang="en-US" sz="5550">
                <a:solidFill>
                  <a:srgbClr val="000000"/>
                </a:solidFill>
                <a:latin typeface="League Spartan"/>
                <a:ea typeface="League Spartan"/>
                <a:cs typeface="League Spartan"/>
                <a:sym typeface="League Spartan"/>
              </a:rPr>
              <a:t>BENEFICIOS DE LA IMPLEMENTACION</a:t>
            </a:r>
          </a:p>
        </p:txBody>
      </p:sp>
      <p:sp>
        <p:nvSpPr>
          <p:cNvPr name="TextBox 7" id="7"/>
          <p:cNvSpPr txBox="true"/>
          <p:nvPr/>
        </p:nvSpPr>
        <p:spPr>
          <a:xfrm rot="0">
            <a:off x="1486703" y="4345204"/>
            <a:ext cx="7555756" cy="2916555"/>
          </a:xfrm>
          <a:prstGeom prst="rect">
            <a:avLst/>
          </a:prstGeom>
        </p:spPr>
        <p:txBody>
          <a:bodyPr anchor="t" rtlCol="false" tIns="0" lIns="0" bIns="0" rIns="0">
            <a:spAutoFit/>
          </a:bodyPr>
          <a:lstStyle/>
          <a:p>
            <a:pPr algn="l" marL="474981" indent="-237491" lvl="1">
              <a:lnSpc>
                <a:spcPts val="3300"/>
              </a:lnSpc>
              <a:buFont typeface="Arial"/>
              <a:buChar char="•"/>
            </a:pPr>
            <a:r>
              <a:rPr lang="en-US" sz="2200">
                <a:solidFill>
                  <a:srgbClr val="000000"/>
                </a:solidFill>
                <a:latin typeface="Open Sans"/>
                <a:ea typeface="Open Sans"/>
                <a:cs typeface="Open Sans"/>
                <a:sym typeface="Open Sans"/>
              </a:rPr>
              <a:t>Aumento de la seguridad en el acceso a la plataforma.</a:t>
            </a:r>
          </a:p>
          <a:p>
            <a:pPr algn="l" marL="474981" indent="-237491" lvl="1">
              <a:lnSpc>
                <a:spcPts val="3300"/>
              </a:lnSpc>
              <a:buFont typeface="Arial"/>
              <a:buChar char="•"/>
            </a:pPr>
            <a:r>
              <a:rPr lang="en-US" sz="2200">
                <a:solidFill>
                  <a:srgbClr val="000000"/>
                </a:solidFill>
                <a:latin typeface="Open Sans"/>
                <a:ea typeface="Open Sans"/>
                <a:cs typeface="Open Sans"/>
                <a:sym typeface="Open Sans"/>
              </a:rPr>
              <a:t>Reducción de riesgos de acceso no autorizado.</a:t>
            </a:r>
          </a:p>
          <a:p>
            <a:pPr algn="l" marL="474981" indent="-237491" lvl="1">
              <a:lnSpc>
                <a:spcPts val="3300"/>
              </a:lnSpc>
              <a:buFont typeface="Arial"/>
              <a:buChar char="•"/>
            </a:pPr>
            <a:r>
              <a:rPr lang="en-US" sz="2200">
                <a:solidFill>
                  <a:srgbClr val="000000"/>
                </a:solidFill>
                <a:latin typeface="Open Sans"/>
                <a:ea typeface="Open Sans"/>
                <a:cs typeface="Open Sans"/>
                <a:sym typeface="Open Sans"/>
              </a:rPr>
              <a:t>Mejora de la confianza de los usuarios en la protección de sus datos.</a:t>
            </a:r>
          </a:p>
          <a:p>
            <a:pPr algn="l" marL="474981" indent="-237491" lvl="1">
              <a:lnSpc>
                <a:spcPts val="3300"/>
              </a:lnSpc>
              <a:buFont typeface="Arial"/>
              <a:buChar char="•"/>
            </a:pPr>
            <a:r>
              <a:rPr lang="en-US" sz="2200">
                <a:solidFill>
                  <a:srgbClr val="000000"/>
                </a:solidFill>
                <a:latin typeface="Open Sans"/>
                <a:ea typeface="Open Sans"/>
                <a:cs typeface="Open Sans"/>
                <a:sym typeface="Open Sans"/>
              </a:rPr>
              <a:t>Cumplimiento con normativas de seguridad para plataformas financieras.</a:t>
            </a:r>
          </a:p>
          <a:p>
            <a:pPr algn="l">
              <a:lnSpc>
                <a:spcPts val="330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4" t="0" r="-2204" b="0"/>
            </a:stretch>
          </a:blipFill>
        </p:spPr>
      </p:sp>
      <p:grpSp>
        <p:nvGrpSpPr>
          <p:cNvPr name="Group 3" id="3"/>
          <p:cNvGrpSpPr/>
          <p:nvPr/>
        </p:nvGrpSpPr>
        <p:grpSpPr>
          <a:xfrm rot="0">
            <a:off x="12420478" y="2768233"/>
            <a:ext cx="5867522" cy="5867522"/>
            <a:chOff x="0" y="0"/>
            <a:chExt cx="7823362" cy="7823362"/>
          </a:xfrm>
        </p:grpSpPr>
        <p:sp>
          <p:nvSpPr>
            <p:cNvPr name="Freeform 4" id="4"/>
            <p:cNvSpPr/>
            <p:nvPr/>
          </p:nvSpPr>
          <p:spPr>
            <a:xfrm flipH="false" flipV="false" rot="0">
              <a:off x="0" y="0"/>
              <a:ext cx="7823362" cy="7823362"/>
            </a:xfrm>
            <a:custGeom>
              <a:avLst/>
              <a:gdLst/>
              <a:ahLst/>
              <a:cxnLst/>
              <a:rect r="r" b="b" t="t" l="l"/>
              <a:pathLst>
                <a:path h="7823362" w="7823362">
                  <a:moveTo>
                    <a:pt x="0" y="0"/>
                  </a:moveTo>
                  <a:lnTo>
                    <a:pt x="7823362" y="0"/>
                  </a:lnTo>
                  <a:lnTo>
                    <a:pt x="7823362" y="7823362"/>
                  </a:lnTo>
                  <a:lnTo>
                    <a:pt x="0" y="782336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540770" y="1576781"/>
              <a:ext cx="4564408" cy="4564408"/>
              <a:chOff x="0" y="0"/>
              <a:chExt cx="1247008" cy="1247008"/>
            </a:xfrm>
          </p:grpSpPr>
          <p:sp>
            <p:nvSpPr>
              <p:cNvPr name="Freeform 6" id="6"/>
              <p:cNvSpPr/>
              <p:nvPr/>
            </p:nvSpPr>
            <p:spPr>
              <a:xfrm flipH="false" flipV="false" rot="0">
                <a:off x="0" y="0"/>
                <a:ext cx="1247008" cy="1247008"/>
              </a:xfrm>
              <a:custGeom>
                <a:avLst/>
                <a:gdLst/>
                <a:ahLst/>
                <a:cxnLst/>
                <a:rect r="r" b="b" t="t" l="l"/>
                <a:pathLst>
                  <a:path h="1247008" w="1247008">
                    <a:moveTo>
                      <a:pt x="0" y="0"/>
                    </a:moveTo>
                    <a:lnTo>
                      <a:pt x="1247008" y="0"/>
                    </a:lnTo>
                    <a:lnTo>
                      <a:pt x="1247008" y="1247008"/>
                    </a:lnTo>
                    <a:lnTo>
                      <a:pt x="0" y="1247008"/>
                    </a:lnTo>
                    <a:close/>
                  </a:path>
                </a:pathLst>
              </a:custGeom>
              <a:solidFill>
                <a:srgbClr val="EDECED"/>
              </a:solidFill>
            </p:spPr>
          </p:sp>
          <p:sp>
            <p:nvSpPr>
              <p:cNvPr name="TextBox 7" id="7"/>
              <p:cNvSpPr txBox="true"/>
              <p:nvPr/>
            </p:nvSpPr>
            <p:spPr>
              <a:xfrm>
                <a:off x="0" y="-38100"/>
                <a:ext cx="1247008" cy="1285108"/>
              </a:xfrm>
              <a:prstGeom prst="rect">
                <a:avLst/>
              </a:prstGeom>
            </p:spPr>
            <p:txBody>
              <a:bodyPr anchor="ctr" rtlCol="false" tIns="50800" lIns="50800" bIns="50800" rIns="50800"/>
              <a:lstStyle/>
              <a:p>
                <a:pPr algn="ctr">
                  <a:lnSpc>
                    <a:spcPts val="2799"/>
                  </a:lnSpc>
                </a:pPr>
              </a:p>
            </p:txBody>
          </p:sp>
        </p:grpSp>
      </p:grpSp>
      <p:sp>
        <p:nvSpPr>
          <p:cNvPr name="TextBox 8" id="8"/>
          <p:cNvSpPr txBox="true"/>
          <p:nvPr/>
        </p:nvSpPr>
        <p:spPr>
          <a:xfrm rot="0">
            <a:off x="2027983" y="1949083"/>
            <a:ext cx="13836513" cy="819150"/>
          </a:xfrm>
          <a:prstGeom prst="rect">
            <a:avLst/>
          </a:prstGeom>
        </p:spPr>
        <p:txBody>
          <a:bodyPr anchor="t" rtlCol="false" tIns="0" lIns="0" bIns="0" rIns="0">
            <a:spAutoFit/>
          </a:bodyPr>
          <a:lstStyle/>
          <a:p>
            <a:pPr algn="ctr">
              <a:lnSpc>
                <a:spcPts val="6599"/>
              </a:lnSpc>
            </a:pPr>
            <a:r>
              <a:rPr lang="en-US" sz="5499">
                <a:solidFill>
                  <a:srgbClr val="000000"/>
                </a:solidFill>
                <a:latin typeface="League Spartan"/>
                <a:ea typeface="League Spartan"/>
                <a:cs typeface="League Spartan"/>
                <a:sym typeface="League Spartan"/>
              </a:rPr>
              <a:t>HISTORIAS DE USUARIO</a:t>
            </a:r>
          </a:p>
        </p:txBody>
      </p:sp>
      <p:sp>
        <p:nvSpPr>
          <p:cNvPr name="TextBox 9" id="9"/>
          <p:cNvSpPr txBox="true"/>
          <p:nvPr/>
        </p:nvSpPr>
        <p:spPr>
          <a:xfrm rot="0">
            <a:off x="13059722" y="4237516"/>
            <a:ext cx="4923877" cy="4180056"/>
          </a:xfrm>
          <a:prstGeom prst="rect">
            <a:avLst/>
          </a:prstGeom>
        </p:spPr>
        <p:txBody>
          <a:bodyPr anchor="t" rtlCol="false" tIns="0" lIns="0" bIns="0" rIns="0">
            <a:spAutoFit/>
          </a:bodyPr>
          <a:lstStyle/>
          <a:p>
            <a:pPr algn="l" marL="439843" indent="-219922" lvl="1">
              <a:lnSpc>
                <a:spcPts val="3055"/>
              </a:lnSpc>
              <a:buFont typeface="Arial"/>
              <a:buChar char="•"/>
            </a:pPr>
            <a:r>
              <a:rPr lang="en-US" sz="2037">
                <a:solidFill>
                  <a:srgbClr val="000000"/>
                </a:solidFill>
                <a:latin typeface="Open Sans"/>
                <a:ea typeface="Open Sans"/>
                <a:cs typeface="Open Sans"/>
                <a:sym typeface="Open Sans"/>
              </a:rPr>
              <a:t>·Cómo usuario de la plataforma.</a:t>
            </a:r>
          </a:p>
          <a:p>
            <a:pPr algn="l" marL="439843" indent="-219922" lvl="1">
              <a:lnSpc>
                <a:spcPts val="3055"/>
              </a:lnSpc>
              <a:buFont typeface="Arial"/>
              <a:buChar char="•"/>
            </a:pPr>
            <a:r>
              <a:rPr lang="en-US" sz="2037">
                <a:solidFill>
                  <a:srgbClr val="000000"/>
                </a:solidFill>
                <a:latin typeface="Open Sans"/>
                <a:ea typeface="Open Sans"/>
                <a:cs typeface="Open Sans"/>
                <a:sym typeface="Open Sans"/>
              </a:rPr>
              <a:t>Por qué puedo olvidar mi contraseña y necesito una forma segura de recuperarla.</a:t>
            </a:r>
          </a:p>
          <a:p>
            <a:pPr algn="l" marL="439843" indent="-219922" lvl="1">
              <a:lnSpc>
                <a:spcPts val="3055"/>
              </a:lnSpc>
              <a:buFont typeface="Arial"/>
              <a:buChar char="•"/>
            </a:pPr>
            <a:r>
              <a:rPr lang="en-US" sz="2037">
                <a:solidFill>
                  <a:srgbClr val="000000"/>
                </a:solidFill>
                <a:latin typeface="Open Sans"/>
                <a:ea typeface="Open Sans"/>
                <a:cs typeface="Open Sans"/>
                <a:sym typeface="Open Sans"/>
              </a:rPr>
              <a:t>Para qué pueda restablecer mi acceso utilizando mi huella dactilar en lugar de seguir un proceso largo.</a:t>
            </a:r>
          </a:p>
          <a:p>
            <a:pPr algn="l">
              <a:lnSpc>
                <a:spcPts val="3055"/>
              </a:lnSpc>
            </a:pPr>
            <a:r>
              <a:rPr lang="en-US" sz="2037">
                <a:solidFill>
                  <a:srgbClr val="000000"/>
                </a:solidFill>
                <a:latin typeface="Open Sans"/>
                <a:ea typeface="Open Sans"/>
                <a:cs typeface="Open Sans"/>
                <a:sym typeface="Open Sans"/>
              </a:rPr>
              <a:t> biométrica.</a:t>
            </a:r>
          </a:p>
          <a:p>
            <a:pPr algn="l">
              <a:lnSpc>
                <a:spcPts val="3055"/>
              </a:lnSpc>
            </a:pPr>
            <a:r>
              <a:rPr lang="en-US" sz="2037">
                <a:solidFill>
                  <a:srgbClr val="000000"/>
                </a:solidFill>
                <a:latin typeface="Open Sans"/>
                <a:ea typeface="Open Sans"/>
                <a:cs typeface="Open Sans"/>
                <a:sym typeface="Open Sans"/>
              </a:rPr>
              <a:t>La aplicación debe funcionar correctamente en dispositivos de escritorio.</a:t>
            </a:r>
          </a:p>
        </p:txBody>
      </p:sp>
      <p:grpSp>
        <p:nvGrpSpPr>
          <p:cNvPr name="Group 10" id="10"/>
          <p:cNvGrpSpPr/>
          <p:nvPr/>
        </p:nvGrpSpPr>
        <p:grpSpPr>
          <a:xfrm rot="0">
            <a:off x="6381300" y="2857643"/>
            <a:ext cx="5727711" cy="5727711"/>
            <a:chOff x="0" y="0"/>
            <a:chExt cx="7636948" cy="7636948"/>
          </a:xfrm>
        </p:grpSpPr>
        <p:sp>
          <p:nvSpPr>
            <p:cNvPr name="Freeform 11" id="11"/>
            <p:cNvSpPr/>
            <p:nvPr/>
          </p:nvSpPr>
          <p:spPr>
            <a:xfrm flipH="false" flipV="false" rot="0">
              <a:off x="0" y="0"/>
              <a:ext cx="7636948" cy="7636948"/>
            </a:xfrm>
            <a:custGeom>
              <a:avLst/>
              <a:gdLst/>
              <a:ahLst/>
              <a:cxnLst/>
              <a:rect r="r" b="b" t="t" l="l"/>
              <a:pathLst>
                <a:path h="7636948" w="7636948">
                  <a:moveTo>
                    <a:pt x="0" y="0"/>
                  </a:moveTo>
                  <a:lnTo>
                    <a:pt x="7636948" y="0"/>
                  </a:lnTo>
                  <a:lnTo>
                    <a:pt x="7636948" y="7636948"/>
                  </a:lnTo>
                  <a:lnTo>
                    <a:pt x="0" y="76369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2" id="12"/>
            <p:cNvGrpSpPr/>
            <p:nvPr/>
          </p:nvGrpSpPr>
          <p:grpSpPr>
            <a:xfrm rot="0">
              <a:off x="1504057" y="1539210"/>
              <a:ext cx="4455648" cy="4455648"/>
              <a:chOff x="0" y="0"/>
              <a:chExt cx="1247008" cy="1247008"/>
            </a:xfrm>
          </p:grpSpPr>
          <p:sp>
            <p:nvSpPr>
              <p:cNvPr name="Freeform 13" id="13"/>
              <p:cNvSpPr/>
              <p:nvPr/>
            </p:nvSpPr>
            <p:spPr>
              <a:xfrm flipH="false" flipV="false" rot="0">
                <a:off x="0" y="0"/>
                <a:ext cx="1247008" cy="1247008"/>
              </a:xfrm>
              <a:custGeom>
                <a:avLst/>
                <a:gdLst/>
                <a:ahLst/>
                <a:cxnLst/>
                <a:rect r="r" b="b" t="t" l="l"/>
                <a:pathLst>
                  <a:path h="1247008" w="1247008">
                    <a:moveTo>
                      <a:pt x="0" y="0"/>
                    </a:moveTo>
                    <a:lnTo>
                      <a:pt x="1247008" y="0"/>
                    </a:lnTo>
                    <a:lnTo>
                      <a:pt x="1247008" y="1247008"/>
                    </a:lnTo>
                    <a:lnTo>
                      <a:pt x="0" y="1247008"/>
                    </a:lnTo>
                    <a:close/>
                  </a:path>
                </a:pathLst>
              </a:custGeom>
              <a:solidFill>
                <a:srgbClr val="EDECED"/>
              </a:solidFill>
            </p:spPr>
          </p:sp>
          <p:sp>
            <p:nvSpPr>
              <p:cNvPr name="TextBox 14" id="14"/>
              <p:cNvSpPr txBox="true"/>
              <p:nvPr/>
            </p:nvSpPr>
            <p:spPr>
              <a:xfrm>
                <a:off x="0" y="-47625"/>
                <a:ext cx="1247008" cy="1294633"/>
              </a:xfrm>
              <a:prstGeom prst="rect">
                <a:avLst/>
              </a:prstGeom>
            </p:spPr>
            <p:txBody>
              <a:bodyPr anchor="ctr" rtlCol="false" tIns="50800" lIns="50800" bIns="50800" rIns="50800"/>
              <a:lstStyle/>
              <a:p>
                <a:pPr algn="ctr">
                  <a:lnSpc>
                    <a:spcPts val="2800"/>
                  </a:lnSpc>
                </a:pPr>
              </a:p>
            </p:txBody>
          </p:sp>
        </p:grpSp>
      </p:grpSp>
      <p:sp>
        <p:nvSpPr>
          <p:cNvPr name="TextBox 15" id="15"/>
          <p:cNvSpPr txBox="true"/>
          <p:nvPr/>
        </p:nvSpPr>
        <p:spPr>
          <a:xfrm rot="0">
            <a:off x="7175671" y="4455700"/>
            <a:ext cx="4478418" cy="3418056"/>
          </a:xfrm>
          <a:prstGeom prst="rect">
            <a:avLst/>
          </a:prstGeom>
        </p:spPr>
        <p:txBody>
          <a:bodyPr anchor="t" rtlCol="false" tIns="0" lIns="0" bIns="0" rIns="0">
            <a:spAutoFit/>
          </a:bodyPr>
          <a:lstStyle/>
          <a:p>
            <a:pPr algn="l">
              <a:lnSpc>
                <a:spcPts val="3055"/>
              </a:lnSpc>
            </a:pPr>
            <a:r>
              <a:rPr lang="en-US" sz="2037" b="true">
                <a:solidFill>
                  <a:srgbClr val="000000"/>
                </a:solidFill>
                <a:latin typeface="Open Sans Bold"/>
                <a:ea typeface="Open Sans Bold"/>
                <a:cs typeface="Open Sans Bold"/>
                <a:sym typeface="Open Sans Bold"/>
              </a:rPr>
              <a:t>Cómo:</a:t>
            </a:r>
            <a:r>
              <a:rPr lang="en-US" sz="2037">
                <a:solidFill>
                  <a:srgbClr val="000000"/>
                </a:solidFill>
                <a:latin typeface="Open Sans"/>
                <a:ea typeface="Open Sans"/>
                <a:cs typeface="Open Sans"/>
                <a:sym typeface="Open Sans"/>
              </a:rPr>
              <a:t> usuario de la plataforma de préstamos.</a:t>
            </a:r>
          </a:p>
          <a:p>
            <a:pPr algn="l">
              <a:lnSpc>
                <a:spcPts val="3055"/>
              </a:lnSpc>
            </a:pPr>
            <a:r>
              <a:rPr lang="en-US" sz="2037" b="true">
                <a:solidFill>
                  <a:srgbClr val="000000"/>
                </a:solidFill>
                <a:latin typeface="Open Sans Bold"/>
                <a:ea typeface="Open Sans Bold"/>
                <a:cs typeface="Open Sans Bold"/>
                <a:sym typeface="Open Sans Bold"/>
              </a:rPr>
              <a:t>Por qué:</a:t>
            </a:r>
            <a:r>
              <a:rPr lang="en-US" sz="2037">
                <a:solidFill>
                  <a:srgbClr val="000000"/>
                </a:solidFill>
                <a:latin typeface="Open Sans"/>
                <a:ea typeface="Open Sans"/>
                <a:cs typeface="Open Sans"/>
                <a:sym typeface="Open Sans"/>
              </a:rPr>
              <a:t> quiero acceder de manera rápida y segura sin depender solo de una contraseña.</a:t>
            </a:r>
          </a:p>
          <a:p>
            <a:pPr algn="l">
              <a:lnSpc>
                <a:spcPts val="3055"/>
              </a:lnSpc>
            </a:pPr>
            <a:r>
              <a:rPr lang="en-US" sz="2037" b="true">
                <a:solidFill>
                  <a:srgbClr val="000000"/>
                </a:solidFill>
                <a:latin typeface="Open Sans Bold"/>
                <a:ea typeface="Open Sans Bold"/>
                <a:cs typeface="Open Sans Bold"/>
                <a:sym typeface="Open Sans Bold"/>
              </a:rPr>
              <a:t>Para:</a:t>
            </a:r>
            <a:r>
              <a:rPr lang="en-US" sz="2037">
                <a:solidFill>
                  <a:srgbClr val="000000"/>
                </a:solidFill>
                <a:latin typeface="Open Sans"/>
                <a:ea typeface="Open Sans"/>
                <a:cs typeface="Open Sans"/>
                <a:sym typeface="Open Sans"/>
              </a:rPr>
              <a:t> Iniciar sesión con mi huella dactilar y mejorar la seguridad de mi cuenta.</a:t>
            </a:r>
          </a:p>
          <a:p>
            <a:pPr algn="l">
              <a:lnSpc>
                <a:spcPts val="3055"/>
              </a:lnSpc>
            </a:pPr>
          </a:p>
        </p:txBody>
      </p:sp>
      <p:grpSp>
        <p:nvGrpSpPr>
          <p:cNvPr name="Group 16" id="16"/>
          <p:cNvGrpSpPr/>
          <p:nvPr/>
        </p:nvGrpSpPr>
        <p:grpSpPr>
          <a:xfrm rot="0">
            <a:off x="121340" y="2857643"/>
            <a:ext cx="5671904" cy="5671904"/>
            <a:chOff x="0" y="0"/>
            <a:chExt cx="7562539" cy="7562539"/>
          </a:xfrm>
        </p:grpSpPr>
        <p:sp>
          <p:nvSpPr>
            <p:cNvPr name="Freeform 17" id="17"/>
            <p:cNvSpPr/>
            <p:nvPr/>
          </p:nvSpPr>
          <p:spPr>
            <a:xfrm flipH="false" flipV="false" rot="0">
              <a:off x="0" y="0"/>
              <a:ext cx="7562539" cy="7562539"/>
            </a:xfrm>
            <a:custGeom>
              <a:avLst/>
              <a:gdLst/>
              <a:ahLst/>
              <a:cxnLst/>
              <a:rect r="r" b="b" t="t" l="l"/>
              <a:pathLst>
                <a:path h="7562539" w="7562539">
                  <a:moveTo>
                    <a:pt x="0" y="0"/>
                  </a:moveTo>
                  <a:lnTo>
                    <a:pt x="7562539" y="0"/>
                  </a:lnTo>
                  <a:lnTo>
                    <a:pt x="7562539" y="7562539"/>
                  </a:lnTo>
                  <a:lnTo>
                    <a:pt x="0" y="756253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8" id="18"/>
            <p:cNvGrpSpPr/>
            <p:nvPr/>
          </p:nvGrpSpPr>
          <p:grpSpPr>
            <a:xfrm rot="0">
              <a:off x="1489402" y="1524213"/>
              <a:ext cx="4412235" cy="4412235"/>
              <a:chOff x="0" y="0"/>
              <a:chExt cx="1247008" cy="1247008"/>
            </a:xfrm>
          </p:grpSpPr>
          <p:sp>
            <p:nvSpPr>
              <p:cNvPr name="Freeform 19" id="19"/>
              <p:cNvSpPr/>
              <p:nvPr/>
            </p:nvSpPr>
            <p:spPr>
              <a:xfrm flipH="false" flipV="false" rot="0">
                <a:off x="0" y="0"/>
                <a:ext cx="1247008" cy="1247008"/>
              </a:xfrm>
              <a:custGeom>
                <a:avLst/>
                <a:gdLst/>
                <a:ahLst/>
                <a:cxnLst/>
                <a:rect r="r" b="b" t="t" l="l"/>
                <a:pathLst>
                  <a:path h="1247008" w="1247008">
                    <a:moveTo>
                      <a:pt x="0" y="0"/>
                    </a:moveTo>
                    <a:lnTo>
                      <a:pt x="1247008" y="0"/>
                    </a:lnTo>
                    <a:lnTo>
                      <a:pt x="1247008" y="1247008"/>
                    </a:lnTo>
                    <a:lnTo>
                      <a:pt x="0" y="1247008"/>
                    </a:lnTo>
                    <a:close/>
                  </a:path>
                </a:pathLst>
              </a:custGeom>
              <a:solidFill>
                <a:srgbClr val="EDECED"/>
              </a:solidFill>
            </p:spPr>
          </p:sp>
          <p:sp>
            <p:nvSpPr>
              <p:cNvPr name="TextBox 20" id="20"/>
              <p:cNvSpPr txBox="true"/>
              <p:nvPr/>
            </p:nvSpPr>
            <p:spPr>
              <a:xfrm>
                <a:off x="0" y="-47625"/>
                <a:ext cx="1247008" cy="1294633"/>
              </a:xfrm>
              <a:prstGeom prst="rect">
                <a:avLst/>
              </a:prstGeom>
            </p:spPr>
            <p:txBody>
              <a:bodyPr anchor="ctr" rtlCol="false" tIns="50800" lIns="50800" bIns="50800" rIns="50800"/>
              <a:lstStyle/>
              <a:p>
                <a:pPr algn="ctr">
                  <a:lnSpc>
                    <a:spcPts val="2800"/>
                  </a:lnSpc>
                </a:pPr>
              </a:p>
            </p:txBody>
          </p:sp>
        </p:grpSp>
      </p:grpSp>
      <p:sp>
        <p:nvSpPr>
          <p:cNvPr name="TextBox 21" id="21"/>
          <p:cNvSpPr txBox="true"/>
          <p:nvPr/>
        </p:nvSpPr>
        <p:spPr>
          <a:xfrm rot="0">
            <a:off x="676767" y="4349491"/>
            <a:ext cx="4934340" cy="4180056"/>
          </a:xfrm>
          <a:prstGeom prst="rect">
            <a:avLst/>
          </a:prstGeom>
        </p:spPr>
        <p:txBody>
          <a:bodyPr anchor="t" rtlCol="false" tIns="0" lIns="0" bIns="0" rIns="0">
            <a:spAutoFit/>
          </a:bodyPr>
          <a:lstStyle/>
          <a:p>
            <a:pPr algn="l">
              <a:lnSpc>
                <a:spcPts val="3055"/>
              </a:lnSpc>
            </a:pPr>
            <a:r>
              <a:rPr lang="en-US" sz="2037" b="true">
                <a:solidFill>
                  <a:srgbClr val="000000"/>
                </a:solidFill>
                <a:latin typeface="Open Sans Bold"/>
                <a:ea typeface="Open Sans Bold"/>
                <a:cs typeface="Open Sans Bold"/>
                <a:sym typeface="Open Sans Bold"/>
              </a:rPr>
              <a:t>Como:</a:t>
            </a:r>
            <a:r>
              <a:rPr lang="en-US" sz="2037">
                <a:solidFill>
                  <a:srgbClr val="000000"/>
                </a:solidFill>
                <a:latin typeface="Open Sans"/>
                <a:ea typeface="Open Sans"/>
                <a:cs typeface="Open Sans"/>
                <a:sym typeface="Open Sans"/>
              </a:rPr>
              <a:t> Cliente (empresa solicitante del desarrollo de la aplicación).</a:t>
            </a:r>
          </a:p>
          <a:p>
            <a:pPr algn="l">
              <a:lnSpc>
                <a:spcPts val="3055"/>
              </a:lnSpc>
            </a:pPr>
            <a:r>
              <a:rPr lang="en-US" sz="2037" b="true">
                <a:solidFill>
                  <a:srgbClr val="000000"/>
                </a:solidFill>
                <a:latin typeface="Open Sans Bold"/>
                <a:ea typeface="Open Sans Bold"/>
                <a:cs typeface="Open Sans Bold"/>
                <a:sym typeface="Open Sans Bold"/>
              </a:rPr>
              <a:t>Por qué:</a:t>
            </a:r>
            <a:r>
              <a:rPr lang="en-US" sz="2037">
                <a:solidFill>
                  <a:srgbClr val="000000"/>
                </a:solidFill>
                <a:latin typeface="Open Sans"/>
                <a:ea typeface="Open Sans"/>
                <a:cs typeface="Open Sans"/>
                <a:sym typeface="Open Sans"/>
              </a:rPr>
              <a:t> Deseo garantizar la seguridad de los datos de los usuarios y reducir el riesgo de accesos no autorizados.</a:t>
            </a:r>
          </a:p>
          <a:p>
            <a:pPr algn="l">
              <a:lnSpc>
                <a:spcPts val="3055"/>
              </a:lnSpc>
            </a:pPr>
            <a:r>
              <a:rPr lang="en-US" sz="2037" b="true">
                <a:solidFill>
                  <a:srgbClr val="000000"/>
                </a:solidFill>
                <a:latin typeface="Open Sans Bold"/>
                <a:ea typeface="Open Sans Bold"/>
                <a:cs typeface="Open Sans Bold"/>
                <a:sym typeface="Open Sans Bold"/>
              </a:rPr>
              <a:t>Para:</a:t>
            </a:r>
            <a:r>
              <a:rPr lang="en-US" sz="2037">
                <a:solidFill>
                  <a:srgbClr val="000000"/>
                </a:solidFill>
                <a:latin typeface="Open Sans"/>
                <a:ea typeface="Open Sans"/>
                <a:cs typeface="Open Sans"/>
                <a:sym typeface="Open Sans"/>
              </a:rPr>
              <a:t> Implementar un sistema de autenticación flexible que ofrezca opciones de seguridad avanzadas sin afectar la usabilidad de la plataforma.</a:t>
            </a:r>
          </a:p>
          <a:p>
            <a:pPr algn="l">
              <a:lnSpc>
                <a:spcPts val="3055"/>
              </a:lnSpc>
            </a:pPr>
          </a:p>
          <a:p>
            <a:pPr algn="l">
              <a:lnSpc>
                <a:spcPts val="3055"/>
              </a:lnSpc>
            </a:pPr>
          </a:p>
        </p:txBody>
      </p:sp>
      <p:sp>
        <p:nvSpPr>
          <p:cNvPr name="TextBox 22" id="22"/>
          <p:cNvSpPr txBox="true"/>
          <p:nvPr/>
        </p:nvSpPr>
        <p:spPr>
          <a:xfrm rot="0">
            <a:off x="1028700" y="3460495"/>
            <a:ext cx="3948414" cy="676275"/>
          </a:xfrm>
          <a:prstGeom prst="rect">
            <a:avLst/>
          </a:prstGeom>
        </p:spPr>
        <p:txBody>
          <a:bodyPr anchor="t" rtlCol="false" tIns="0" lIns="0" bIns="0" rIns="0">
            <a:spAutoFit/>
          </a:bodyPr>
          <a:lstStyle/>
          <a:p>
            <a:pPr algn="l">
              <a:lnSpc>
                <a:spcPts val="2648"/>
              </a:lnSpc>
            </a:pPr>
            <a:r>
              <a:rPr lang="en-US" sz="2207">
                <a:solidFill>
                  <a:srgbClr val="000000"/>
                </a:solidFill>
                <a:latin typeface="League Spartan"/>
                <a:ea typeface="League Spartan"/>
                <a:cs typeface="League Spartan"/>
                <a:sym typeface="League Spartan"/>
              </a:rPr>
              <a:t>Historia de usuario</a:t>
            </a:r>
          </a:p>
          <a:p>
            <a:pPr algn="l">
              <a:lnSpc>
                <a:spcPts val="2648"/>
              </a:lnSpc>
            </a:pPr>
            <a:r>
              <a:rPr lang="en-US" sz="2207">
                <a:solidFill>
                  <a:srgbClr val="000000"/>
                </a:solidFill>
                <a:latin typeface="League Spartan"/>
                <a:ea typeface="League Spartan"/>
                <a:cs typeface="League Spartan"/>
                <a:sym typeface="League Spartan"/>
              </a:rPr>
              <a:t>Sistema de login con MFA</a:t>
            </a:r>
          </a:p>
        </p:txBody>
      </p:sp>
      <p:sp>
        <p:nvSpPr>
          <p:cNvPr name="TextBox 23" id="23"/>
          <p:cNvSpPr txBox="true"/>
          <p:nvPr/>
        </p:nvSpPr>
        <p:spPr>
          <a:xfrm rot="0">
            <a:off x="6996645" y="3460495"/>
            <a:ext cx="4836468" cy="1009650"/>
          </a:xfrm>
          <a:prstGeom prst="rect">
            <a:avLst/>
          </a:prstGeom>
        </p:spPr>
        <p:txBody>
          <a:bodyPr anchor="t" rtlCol="false" tIns="0" lIns="0" bIns="0" rIns="0">
            <a:spAutoFit/>
          </a:bodyPr>
          <a:lstStyle/>
          <a:p>
            <a:pPr algn="l">
              <a:lnSpc>
                <a:spcPts val="2648"/>
              </a:lnSpc>
            </a:pPr>
            <a:r>
              <a:rPr lang="en-US" sz="2207">
                <a:solidFill>
                  <a:srgbClr val="000000"/>
                </a:solidFill>
                <a:latin typeface="League Spartan"/>
                <a:ea typeface="League Spartan"/>
                <a:cs typeface="League Spartan"/>
                <a:sym typeface="League Spartan"/>
              </a:rPr>
              <a:t>Historia de usuario 2</a:t>
            </a:r>
          </a:p>
          <a:p>
            <a:pPr algn="l">
              <a:lnSpc>
                <a:spcPts val="2648"/>
              </a:lnSpc>
            </a:pPr>
            <a:r>
              <a:rPr lang="en-US" sz="2207">
                <a:solidFill>
                  <a:srgbClr val="000000"/>
                </a:solidFill>
                <a:latin typeface="League Spartan"/>
                <a:ea typeface="League Spartan"/>
                <a:cs typeface="League Spartan"/>
                <a:sym typeface="League Spartan"/>
              </a:rPr>
              <a:t>Autenticacion de usuario con huella dactilar</a:t>
            </a:r>
          </a:p>
        </p:txBody>
      </p:sp>
      <p:sp>
        <p:nvSpPr>
          <p:cNvPr name="TextBox 24" id="24"/>
          <p:cNvSpPr txBox="true"/>
          <p:nvPr/>
        </p:nvSpPr>
        <p:spPr>
          <a:xfrm rot="0">
            <a:off x="13310886" y="3460495"/>
            <a:ext cx="3948414" cy="1009650"/>
          </a:xfrm>
          <a:prstGeom prst="rect">
            <a:avLst/>
          </a:prstGeom>
        </p:spPr>
        <p:txBody>
          <a:bodyPr anchor="t" rtlCol="false" tIns="0" lIns="0" bIns="0" rIns="0">
            <a:spAutoFit/>
          </a:bodyPr>
          <a:lstStyle/>
          <a:p>
            <a:pPr algn="l">
              <a:lnSpc>
                <a:spcPts val="2648"/>
              </a:lnSpc>
            </a:pPr>
            <a:r>
              <a:rPr lang="en-US" sz="2207">
                <a:solidFill>
                  <a:srgbClr val="000000"/>
                </a:solidFill>
                <a:latin typeface="League Spartan"/>
                <a:ea typeface="League Spartan"/>
                <a:cs typeface="League Spartan"/>
                <a:sym typeface="League Spartan"/>
              </a:rPr>
              <a:t>Historia de usuario 3</a:t>
            </a:r>
          </a:p>
          <a:p>
            <a:pPr algn="l">
              <a:lnSpc>
                <a:spcPts val="2648"/>
              </a:lnSpc>
            </a:pPr>
            <a:r>
              <a:rPr lang="en-US" sz="2207">
                <a:solidFill>
                  <a:srgbClr val="000000"/>
                </a:solidFill>
                <a:latin typeface="League Spartan"/>
                <a:ea typeface="League Spartan"/>
                <a:cs typeface="League Spartan"/>
                <a:sym typeface="League Spartan"/>
              </a:rPr>
              <a:t>Recuperación de acceso</a:t>
            </a:r>
          </a:p>
          <a:p>
            <a:pPr algn="l">
              <a:lnSpc>
                <a:spcPts val="2648"/>
              </a:lnSpc>
            </a:pPr>
          </a:p>
        </p:txBody>
      </p:sp>
      <p:grpSp>
        <p:nvGrpSpPr>
          <p:cNvPr name="Group 25" id="25"/>
          <p:cNvGrpSpPr/>
          <p:nvPr/>
        </p:nvGrpSpPr>
        <p:grpSpPr>
          <a:xfrm rot="0">
            <a:off x="-1052349" y="-3067212"/>
            <a:ext cx="20194657" cy="3895402"/>
            <a:chOff x="0" y="0"/>
            <a:chExt cx="5318757" cy="1025950"/>
          </a:xfrm>
        </p:grpSpPr>
        <p:sp>
          <p:nvSpPr>
            <p:cNvPr name="Freeform 26" id="26"/>
            <p:cNvSpPr/>
            <p:nvPr/>
          </p:nvSpPr>
          <p:spPr>
            <a:xfrm flipH="false" flipV="false" rot="0">
              <a:off x="0" y="0"/>
              <a:ext cx="5318758" cy="1025949"/>
            </a:xfrm>
            <a:custGeom>
              <a:avLst/>
              <a:gdLst/>
              <a:ahLst/>
              <a:cxnLst/>
              <a:rect r="r" b="b" t="t" l="l"/>
              <a:pathLst>
                <a:path h="1025949" w="5318758">
                  <a:moveTo>
                    <a:pt x="0" y="0"/>
                  </a:moveTo>
                  <a:lnTo>
                    <a:pt x="5318758" y="0"/>
                  </a:lnTo>
                  <a:lnTo>
                    <a:pt x="5318758" y="1025949"/>
                  </a:lnTo>
                  <a:lnTo>
                    <a:pt x="0" y="1025949"/>
                  </a:lnTo>
                  <a:close/>
                </a:path>
              </a:pathLst>
            </a:custGeom>
            <a:solidFill>
              <a:srgbClr val="9753A8"/>
            </a:solidFill>
          </p:spPr>
        </p:sp>
        <p:sp>
          <p:nvSpPr>
            <p:cNvPr name="TextBox 27" id="27"/>
            <p:cNvSpPr txBox="true"/>
            <p:nvPr/>
          </p:nvSpPr>
          <p:spPr>
            <a:xfrm>
              <a:off x="0" y="-47625"/>
              <a:ext cx="5318757" cy="1073575"/>
            </a:xfrm>
            <a:prstGeom prst="rect">
              <a:avLst/>
            </a:prstGeom>
          </p:spPr>
          <p:txBody>
            <a:bodyPr anchor="ctr" rtlCol="false" tIns="50800" lIns="50800" bIns="50800" rIns="50800"/>
            <a:lstStyle/>
            <a:p>
              <a:pPr algn="ctr">
                <a:lnSpc>
                  <a:spcPts val="2800"/>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4" t="0" r="-2204" b="0"/>
            </a:stretch>
          </a:blipFill>
        </p:spPr>
      </p:sp>
      <p:grpSp>
        <p:nvGrpSpPr>
          <p:cNvPr name="Group 3" id="3"/>
          <p:cNvGrpSpPr/>
          <p:nvPr/>
        </p:nvGrpSpPr>
        <p:grpSpPr>
          <a:xfrm rot="0">
            <a:off x="12080359" y="3668114"/>
            <a:ext cx="5411471" cy="5411471"/>
            <a:chOff x="0" y="0"/>
            <a:chExt cx="7215294" cy="7215294"/>
          </a:xfrm>
        </p:grpSpPr>
        <p:sp>
          <p:nvSpPr>
            <p:cNvPr name="Freeform 4" id="4"/>
            <p:cNvSpPr/>
            <p:nvPr/>
          </p:nvSpPr>
          <p:spPr>
            <a:xfrm flipH="false" flipV="false" rot="0">
              <a:off x="0" y="0"/>
              <a:ext cx="7215294" cy="7215294"/>
            </a:xfrm>
            <a:custGeom>
              <a:avLst/>
              <a:gdLst/>
              <a:ahLst/>
              <a:cxnLst/>
              <a:rect r="r" b="b" t="t" l="l"/>
              <a:pathLst>
                <a:path h="7215294" w="7215294">
                  <a:moveTo>
                    <a:pt x="0" y="0"/>
                  </a:moveTo>
                  <a:lnTo>
                    <a:pt x="7215294" y="0"/>
                  </a:lnTo>
                  <a:lnTo>
                    <a:pt x="7215294" y="7215294"/>
                  </a:lnTo>
                  <a:lnTo>
                    <a:pt x="0" y="72152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421014" y="1454227"/>
              <a:ext cx="4209641" cy="4209641"/>
              <a:chOff x="0" y="0"/>
              <a:chExt cx="1247008" cy="1247008"/>
            </a:xfrm>
          </p:grpSpPr>
          <p:sp>
            <p:nvSpPr>
              <p:cNvPr name="Freeform 6" id="6"/>
              <p:cNvSpPr/>
              <p:nvPr/>
            </p:nvSpPr>
            <p:spPr>
              <a:xfrm flipH="false" flipV="false" rot="0">
                <a:off x="0" y="0"/>
                <a:ext cx="1247008" cy="1247008"/>
              </a:xfrm>
              <a:custGeom>
                <a:avLst/>
                <a:gdLst/>
                <a:ahLst/>
                <a:cxnLst/>
                <a:rect r="r" b="b" t="t" l="l"/>
                <a:pathLst>
                  <a:path h="1247008" w="1247008">
                    <a:moveTo>
                      <a:pt x="0" y="0"/>
                    </a:moveTo>
                    <a:lnTo>
                      <a:pt x="1247008" y="0"/>
                    </a:lnTo>
                    <a:lnTo>
                      <a:pt x="1247008" y="1247008"/>
                    </a:lnTo>
                    <a:lnTo>
                      <a:pt x="0" y="1247008"/>
                    </a:lnTo>
                    <a:close/>
                  </a:path>
                </a:pathLst>
              </a:custGeom>
              <a:solidFill>
                <a:srgbClr val="EDECED"/>
              </a:solidFill>
            </p:spPr>
          </p:sp>
          <p:sp>
            <p:nvSpPr>
              <p:cNvPr name="TextBox 7" id="7"/>
              <p:cNvSpPr txBox="true"/>
              <p:nvPr/>
            </p:nvSpPr>
            <p:spPr>
              <a:xfrm>
                <a:off x="0" y="-47625"/>
                <a:ext cx="1247008" cy="1294633"/>
              </a:xfrm>
              <a:prstGeom prst="rect">
                <a:avLst/>
              </a:prstGeom>
            </p:spPr>
            <p:txBody>
              <a:bodyPr anchor="ctr" rtlCol="false" tIns="50800" lIns="50800" bIns="50800" rIns="50800"/>
              <a:lstStyle/>
              <a:p>
                <a:pPr algn="ctr">
                  <a:lnSpc>
                    <a:spcPts val="2800"/>
                  </a:lnSpc>
                </a:pPr>
              </a:p>
            </p:txBody>
          </p:sp>
        </p:grpSp>
      </p:grpSp>
      <p:sp>
        <p:nvSpPr>
          <p:cNvPr name="TextBox 8" id="8"/>
          <p:cNvSpPr txBox="true"/>
          <p:nvPr/>
        </p:nvSpPr>
        <p:spPr>
          <a:xfrm rot="0">
            <a:off x="2027983" y="1949083"/>
            <a:ext cx="13836513" cy="819150"/>
          </a:xfrm>
          <a:prstGeom prst="rect">
            <a:avLst/>
          </a:prstGeom>
        </p:spPr>
        <p:txBody>
          <a:bodyPr anchor="t" rtlCol="false" tIns="0" lIns="0" bIns="0" rIns="0">
            <a:spAutoFit/>
          </a:bodyPr>
          <a:lstStyle/>
          <a:p>
            <a:pPr algn="ctr">
              <a:lnSpc>
                <a:spcPts val="6599"/>
              </a:lnSpc>
            </a:pPr>
            <a:r>
              <a:rPr lang="en-US" sz="5499">
                <a:solidFill>
                  <a:srgbClr val="000000"/>
                </a:solidFill>
                <a:latin typeface="League Spartan"/>
                <a:ea typeface="League Spartan"/>
                <a:cs typeface="League Spartan"/>
                <a:sym typeface="League Spartan"/>
              </a:rPr>
              <a:t>DESCRIPCION DETALLADA</a:t>
            </a:r>
          </a:p>
        </p:txBody>
      </p:sp>
      <p:sp>
        <p:nvSpPr>
          <p:cNvPr name="TextBox 9" id="9"/>
          <p:cNvSpPr txBox="true"/>
          <p:nvPr/>
        </p:nvSpPr>
        <p:spPr>
          <a:xfrm rot="0">
            <a:off x="12514521" y="5076825"/>
            <a:ext cx="4886672" cy="3418056"/>
          </a:xfrm>
          <a:prstGeom prst="rect">
            <a:avLst/>
          </a:prstGeom>
        </p:spPr>
        <p:txBody>
          <a:bodyPr anchor="t" rtlCol="false" tIns="0" lIns="0" bIns="0" rIns="0">
            <a:spAutoFit/>
          </a:bodyPr>
          <a:lstStyle/>
          <a:p>
            <a:pPr algn="l" marL="439843" indent="-219922" lvl="1">
              <a:lnSpc>
                <a:spcPts val="3055"/>
              </a:lnSpc>
              <a:buFont typeface="Arial"/>
              <a:buChar char="•"/>
            </a:pPr>
            <a:r>
              <a:rPr lang="en-US" sz="2037">
                <a:solidFill>
                  <a:srgbClr val="000000"/>
                </a:solidFill>
                <a:latin typeface="Open Sans"/>
                <a:ea typeface="Open Sans"/>
                <a:cs typeface="Open Sans"/>
                <a:sym typeface="Open Sans"/>
              </a:rPr>
              <a:t>Opcion de autenticación con usuario y contraseña (SFA). </a:t>
            </a:r>
          </a:p>
          <a:p>
            <a:pPr algn="l" marL="439843" indent="-219922" lvl="1">
              <a:lnSpc>
                <a:spcPts val="3055"/>
              </a:lnSpc>
              <a:buFont typeface="Arial"/>
              <a:buChar char="•"/>
            </a:pPr>
            <a:r>
              <a:rPr lang="en-US" sz="2037">
                <a:solidFill>
                  <a:srgbClr val="000000"/>
                </a:solidFill>
                <a:latin typeface="Open Sans"/>
                <a:ea typeface="Open Sans"/>
                <a:cs typeface="Open Sans"/>
                <a:sym typeface="Open Sans"/>
              </a:rPr>
              <a:t>Habilitación de autenticación multifactor opcional (MFA) con huella dactilar o contraseña. </a:t>
            </a:r>
          </a:p>
          <a:p>
            <a:pPr algn="l" marL="439843" indent="-219922" lvl="1">
              <a:lnSpc>
                <a:spcPts val="3055"/>
              </a:lnSpc>
              <a:buFont typeface="Arial"/>
              <a:buChar char="•"/>
            </a:pPr>
            <a:r>
              <a:rPr lang="en-US" sz="2037">
                <a:solidFill>
                  <a:srgbClr val="000000"/>
                </a:solidFill>
                <a:latin typeface="Open Sans"/>
                <a:ea typeface="Open Sans"/>
                <a:cs typeface="Open Sans"/>
                <a:sym typeface="Open Sans"/>
              </a:rPr>
              <a:t>Sistema de recuperación de contraseña con validación por MFA. </a:t>
            </a:r>
          </a:p>
          <a:p>
            <a:pPr algn="l" marL="439843" indent="-219922" lvl="1">
              <a:lnSpc>
                <a:spcPts val="3055"/>
              </a:lnSpc>
              <a:buFont typeface="Arial"/>
              <a:buChar char="•"/>
            </a:pPr>
            <a:r>
              <a:rPr lang="en-US" sz="2037">
                <a:solidFill>
                  <a:srgbClr val="000000"/>
                </a:solidFill>
                <a:latin typeface="Open Sans"/>
                <a:ea typeface="Open Sans"/>
                <a:cs typeface="Open Sans"/>
                <a:sym typeface="Open Sans"/>
              </a:rPr>
              <a:t>Bloqueo en caso de intentos de acceso sospechosos. </a:t>
            </a:r>
          </a:p>
        </p:txBody>
      </p:sp>
      <p:grpSp>
        <p:nvGrpSpPr>
          <p:cNvPr name="Group 10" id="10"/>
          <p:cNvGrpSpPr/>
          <p:nvPr/>
        </p:nvGrpSpPr>
        <p:grpSpPr>
          <a:xfrm rot="0">
            <a:off x="6554529" y="3900644"/>
            <a:ext cx="5178941" cy="5178941"/>
            <a:chOff x="0" y="0"/>
            <a:chExt cx="6905255" cy="6905255"/>
          </a:xfrm>
        </p:grpSpPr>
        <p:sp>
          <p:nvSpPr>
            <p:cNvPr name="Freeform 11" id="11"/>
            <p:cNvSpPr/>
            <p:nvPr/>
          </p:nvSpPr>
          <p:spPr>
            <a:xfrm flipH="false" flipV="false" rot="0">
              <a:off x="0" y="0"/>
              <a:ext cx="6905255" cy="6905255"/>
            </a:xfrm>
            <a:custGeom>
              <a:avLst/>
              <a:gdLst/>
              <a:ahLst/>
              <a:cxnLst/>
              <a:rect r="r" b="b" t="t" l="l"/>
              <a:pathLst>
                <a:path h="6905255" w="6905255">
                  <a:moveTo>
                    <a:pt x="0" y="0"/>
                  </a:moveTo>
                  <a:lnTo>
                    <a:pt x="6905255" y="0"/>
                  </a:lnTo>
                  <a:lnTo>
                    <a:pt x="6905255" y="6905255"/>
                  </a:lnTo>
                  <a:lnTo>
                    <a:pt x="0" y="69052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2" id="12"/>
            <p:cNvGrpSpPr/>
            <p:nvPr/>
          </p:nvGrpSpPr>
          <p:grpSpPr>
            <a:xfrm rot="0">
              <a:off x="1359954" y="1391739"/>
              <a:ext cx="4028753" cy="4028753"/>
              <a:chOff x="0" y="0"/>
              <a:chExt cx="1247008" cy="1247008"/>
            </a:xfrm>
          </p:grpSpPr>
          <p:sp>
            <p:nvSpPr>
              <p:cNvPr name="Freeform 13" id="13"/>
              <p:cNvSpPr/>
              <p:nvPr/>
            </p:nvSpPr>
            <p:spPr>
              <a:xfrm flipH="false" flipV="false" rot="0">
                <a:off x="0" y="0"/>
                <a:ext cx="1247008" cy="1247008"/>
              </a:xfrm>
              <a:custGeom>
                <a:avLst/>
                <a:gdLst/>
                <a:ahLst/>
                <a:cxnLst/>
                <a:rect r="r" b="b" t="t" l="l"/>
                <a:pathLst>
                  <a:path h="1247008" w="1247008">
                    <a:moveTo>
                      <a:pt x="0" y="0"/>
                    </a:moveTo>
                    <a:lnTo>
                      <a:pt x="1247008" y="0"/>
                    </a:lnTo>
                    <a:lnTo>
                      <a:pt x="1247008" y="1247008"/>
                    </a:lnTo>
                    <a:lnTo>
                      <a:pt x="0" y="1247008"/>
                    </a:lnTo>
                    <a:close/>
                  </a:path>
                </a:pathLst>
              </a:custGeom>
              <a:solidFill>
                <a:srgbClr val="EDECED"/>
              </a:solidFill>
            </p:spPr>
          </p:sp>
          <p:sp>
            <p:nvSpPr>
              <p:cNvPr name="TextBox 14" id="14"/>
              <p:cNvSpPr txBox="true"/>
              <p:nvPr/>
            </p:nvSpPr>
            <p:spPr>
              <a:xfrm>
                <a:off x="0" y="-47625"/>
                <a:ext cx="1247008" cy="1294633"/>
              </a:xfrm>
              <a:prstGeom prst="rect">
                <a:avLst/>
              </a:prstGeom>
            </p:spPr>
            <p:txBody>
              <a:bodyPr anchor="ctr" rtlCol="false" tIns="50800" lIns="50800" bIns="50800" rIns="50800"/>
              <a:lstStyle/>
              <a:p>
                <a:pPr algn="ctr">
                  <a:lnSpc>
                    <a:spcPts val="2800"/>
                  </a:lnSpc>
                </a:pPr>
              </a:p>
            </p:txBody>
          </p:sp>
        </p:grpSp>
      </p:grpSp>
      <p:sp>
        <p:nvSpPr>
          <p:cNvPr name="TextBox 15" id="15"/>
          <p:cNvSpPr txBox="true"/>
          <p:nvPr/>
        </p:nvSpPr>
        <p:spPr>
          <a:xfrm rot="0">
            <a:off x="7182669" y="5626920"/>
            <a:ext cx="3938949" cy="1894056"/>
          </a:xfrm>
          <a:prstGeom prst="rect">
            <a:avLst/>
          </a:prstGeom>
        </p:spPr>
        <p:txBody>
          <a:bodyPr anchor="t" rtlCol="false" tIns="0" lIns="0" bIns="0" rIns="0">
            <a:spAutoFit/>
          </a:bodyPr>
          <a:lstStyle/>
          <a:p>
            <a:pPr algn="l" marL="439843" indent="-219922" lvl="1">
              <a:lnSpc>
                <a:spcPts val="3055"/>
              </a:lnSpc>
              <a:buFont typeface="Arial"/>
              <a:buChar char="•"/>
            </a:pPr>
            <a:r>
              <a:rPr lang="en-US" sz="2037">
                <a:solidFill>
                  <a:srgbClr val="000000"/>
                </a:solidFill>
                <a:latin typeface="Open Sans"/>
                <a:ea typeface="Open Sans"/>
                <a:cs typeface="Open Sans"/>
                <a:sym typeface="Open Sans"/>
              </a:rPr>
              <a:t>Usuarios solicitantes del préstamo.  </a:t>
            </a:r>
          </a:p>
          <a:p>
            <a:pPr algn="l" marL="439843" indent="-219922" lvl="1">
              <a:lnSpc>
                <a:spcPts val="3055"/>
              </a:lnSpc>
              <a:buFont typeface="Arial"/>
              <a:buChar char="•"/>
            </a:pPr>
            <a:r>
              <a:rPr lang="en-US" sz="2037">
                <a:solidFill>
                  <a:srgbClr val="000000"/>
                </a:solidFill>
                <a:latin typeface="Open Sans"/>
                <a:ea typeface="Open Sans"/>
                <a:cs typeface="Open Sans"/>
                <a:sym typeface="Open Sans"/>
              </a:rPr>
              <a:t>Administradores de la plataforma.</a:t>
            </a:r>
          </a:p>
          <a:p>
            <a:pPr algn="l">
              <a:lnSpc>
                <a:spcPts val="3055"/>
              </a:lnSpc>
            </a:pPr>
          </a:p>
        </p:txBody>
      </p:sp>
      <p:grpSp>
        <p:nvGrpSpPr>
          <p:cNvPr name="Group 16" id="16"/>
          <p:cNvGrpSpPr/>
          <p:nvPr/>
        </p:nvGrpSpPr>
        <p:grpSpPr>
          <a:xfrm rot="0">
            <a:off x="1028700" y="3900644"/>
            <a:ext cx="5178941" cy="5178941"/>
            <a:chOff x="0" y="0"/>
            <a:chExt cx="6905255" cy="6905255"/>
          </a:xfrm>
        </p:grpSpPr>
        <p:sp>
          <p:nvSpPr>
            <p:cNvPr name="Freeform 17" id="17"/>
            <p:cNvSpPr/>
            <p:nvPr/>
          </p:nvSpPr>
          <p:spPr>
            <a:xfrm flipH="false" flipV="false" rot="0">
              <a:off x="0" y="0"/>
              <a:ext cx="6905255" cy="6905255"/>
            </a:xfrm>
            <a:custGeom>
              <a:avLst/>
              <a:gdLst/>
              <a:ahLst/>
              <a:cxnLst/>
              <a:rect r="r" b="b" t="t" l="l"/>
              <a:pathLst>
                <a:path h="6905255" w="6905255">
                  <a:moveTo>
                    <a:pt x="0" y="0"/>
                  </a:moveTo>
                  <a:lnTo>
                    <a:pt x="6905255" y="0"/>
                  </a:lnTo>
                  <a:lnTo>
                    <a:pt x="6905255" y="6905255"/>
                  </a:lnTo>
                  <a:lnTo>
                    <a:pt x="0" y="69052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8" id="18"/>
            <p:cNvGrpSpPr/>
            <p:nvPr/>
          </p:nvGrpSpPr>
          <p:grpSpPr>
            <a:xfrm rot="0">
              <a:off x="1359954" y="1391739"/>
              <a:ext cx="4028753" cy="4028753"/>
              <a:chOff x="0" y="0"/>
              <a:chExt cx="1247008" cy="1247008"/>
            </a:xfrm>
          </p:grpSpPr>
          <p:sp>
            <p:nvSpPr>
              <p:cNvPr name="Freeform 19" id="19"/>
              <p:cNvSpPr/>
              <p:nvPr/>
            </p:nvSpPr>
            <p:spPr>
              <a:xfrm flipH="false" flipV="false" rot="0">
                <a:off x="0" y="0"/>
                <a:ext cx="1247008" cy="1247008"/>
              </a:xfrm>
              <a:custGeom>
                <a:avLst/>
                <a:gdLst/>
                <a:ahLst/>
                <a:cxnLst/>
                <a:rect r="r" b="b" t="t" l="l"/>
                <a:pathLst>
                  <a:path h="1247008" w="1247008">
                    <a:moveTo>
                      <a:pt x="0" y="0"/>
                    </a:moveTo>
                    <a:lnTo>
                      <a:pt x="1247008" y="0"/>
                    </a:lnTo>
                    <a:lnTo>
                      <a:pt x="1247008" y="1247008"/>
                    </a:lnTo>
                    <a:lnTo>
                      <a:pt x="0" y="1247008"/>
                    </a:lnTo>
                    <a:close/>
                  </a:path>
                </a:pathLst>
              </a:custGeom>
              <a:solidFill>
                <a:srgbClr val="EDECED"/>
              </a:solidFill>
            </p:spPr>
          </p:sp>
          <p:sp>
            <p:nvSpPr>
              <p:cNvPr name="TextBox 20" id="20"/>
              <p:cNvSpPr txBox="true"/>
              <p:nvPr/>
            </p:nvSpPr>
            <p:spPr>
              <a:xfrm>
                <a:off x="0" y="-47625"/>
                <a:ext cx="1247008" cy="1294633"/>
              </a:xfrm>
              <a:prstGeom prst="rect">
                <a:avLst/>
              </a:prstGeom>
            </p:spPr>
            <p:txBody>
              <a:bodyPr anchor="ctr" rtlCol="false" tIns="50800" lIns="50800" bIns="50800" rIns="50800"/>
              <a:lstStyle/>
              <a:p>
                <a:pPr algn="ctr">
                  <a:lnSpc>
                    <a:spcPts val="2800"/>
                  </a:lnSpc>
                </a:pPr>
              </a:p>
            </p:txBody>
          </p:sp>
        </p:grpSp>
      </p:grpSp>
      <p:sp>
        <p:nvSpPr>
          <p:cNvPr name="TextBox 21" id="21"/>
          <p:cNvSpPr txBox="true"/>
          <p:nvPr/>
        </p:nvSpPr>
        <p:spPr>
          <a:xfrm rot="0">
            <a:off x="1265742" y="5626920"/>
            <a:ext cx="4506485" cy="1894056"/>
          </a:xfrm>
          <a:prstGeom prst="rect">
            <a:avLst/>
          </a:prstGeom>
        </p:spPr>
        <p:txBody>
          <a:bodyPr anchor="t" rtlCol="false" tIns="0" lIns="0" bIns="0" rIns="0">
            <a:spAutoFit/>
          </a:bodyPr>
          <a:lstStyle/>
          <a:p>
            <a:pPr algn="l" marL="879687" indent="-293229" lvl="2">
              <a:lnSpc>
                <a:spcPts val="3055"/>
              </a:lnSpc>
              <a:buFont typeface="Arial"/>
              <a:buChar char="⚬"/>
            </a:pPr>
            <a:r>
              <a:rPr lang="en-US" sz="2037">
                <a:solidFill>
                  <a:srgbClr val="000000"/>
                </a:solidFill>
                <a:latin typeface="Open Sans"/>
                <a:ea typeface="Open Sans"/>
                <a:cs typeface="Open Sans"/>
                <a:sym typeface="Open Sans"/>
              </a:rPr>
              <a:t>Empresa solicitante de la aplicación.</a:t>
            </a:r>
          </a:p>
          <a:p>
            <a:pPr algn="l" marL="879687" indent="-293229" lvl="2">
              <a:lnSpc>
                <a:spcPts val="3055"/>
              </a:lnSpc>
              <a:buFont typeface="Arial"/>
              <a:buChar char="⚬"/>
            </a:pPr>
            <a:r>
              <a:rPr lang="en-US" sz="2037">
                <a:solidFill>
                  <a:srgbClr val="000000"/>
                </a:solidFill>
                <a:latin typeface="Open Sans"/>
                <a:ea typeface="Open Sans"/>
                <a:cs typeface="Open Sans"/>
                <a:sym typeface="Open Sans"/>
              </a:rPr>
              <a:t>Usuarios finales que acceden a la plataforma.</a:t>
            </a:r>
          </a:p>
          <a:p>
            <a:pPr algn="l">
              <a:lnSpc>
                <a:spcPts val="3055"/>
              </a:lnSpc>
            </a:pPr>
          </a:p>
        </p:txBody>
      </p:sp>
      <p:sp>
        <p:nvSpPr>
          <p:cNvPr name="TextBox 22" id="22"/>
          <p:cNvSpPr txBox="true"/>
          <p:nvPr/>
        </p:nvSpPr>
        <p:spPr>
          <a:xfrm rot="0">
            <a:off x="1823814" y="4967287"/>
            <a:ext cx="3948414" cy="342900"/>
          </a:xfrm>
          <a:prstGeom prst="rect">
            <a:avLst/>
          </a:prstGeom>
        </p:spPr>
        <p:txBody>
          <a:bodyPr anchor="t" rtlCol="false" tIns="0" lIns="0" bIns="0" rIns="0">
            <a:spAutoFit/>
          </a:bodyPr>
          <a:lstStyle/>
          <a:p>
            <a:pPr algn="l">
              <a:lnSpc>
                <a:spcPts val="2648"/>
              </a:lnSpc>
            </a:pPr>
            <a:r>
              <a:rPr lang="en-US" sz="2207">
                <a:solidFill>
                  <a:srgbClr val="000000"/>
                </a:solidFill>
                <a:latin typeface="League Spartan"/>
                <a:ea typeface="League Spartan"/>
                <a:cs typeface="League Spartan"/>
                <a:sym typeface="League Spartan"/>
              </a:rPr>
              <a:t>Actor principal</a:t>
            </a:r>
          </a:p>
        </p:txBody>
      </p:sp>
      <p:sp>
        <p:nvSpPr>
          <p:cNvPr name="TextBox 23" id="23"/>
          <p:cNvSpPr txBox="true"/>
          <p:nvPr/>
        </p:nvSpPr>
        <p:spPr>
          <a:xfrm rot="0">
            <a:off x="7368693" y="4967287"/>
            <a:ext cx="3948414" cy="342900"/>
          </a:xfrm>
          <a:prstGeom prst="rect">
            <a:avLst/>
          </a:prstGeom>
        </p:spPr>
        <p:txBody>
          <a:bodyPr anchor="t" rtlCol="false" tIns="0" lIns="0" bIns="0" rIns="0">
            <a:spAutoFit/>
          </a:bodyPr>
          <a:lstStyle/>
          <a:p>
            <a:pPr algn="l">
              <a:lnSpc>
                <a:spcPts val="2648"/>
              </a:lnSpc>
            </a:pPr>
            <a:r>
              <a:rPr lang="en-US" sz="2207">
                <a:solidFill>
                  <a:srgbClr val="000000"/>
                </a:solidFill>
                <a:latin typeface="League Spartan"/>
                <a:ea typeface="League Spartan"/>
                <a:cs typeface="League Spartan"/>
                <a:sym typeface="League Spartan"/>
              </a:rPr>
              <a:t>Usuarios principales</a:t>
            </a:r>
          </a:p>
        </p:txBody>
      </p:sp>
      <p:sp>
        <p:nvSpPr>
          <p:cNvPr name="TextBox 24" id="24"/>
          <p:cNvSpPr txBox="true"/>
          <p:nvPr/>
        </p:nvSpPr>
        <p:spPr>
          <a:xfrm rot="0">
            <a:off x="12895521" y="4633913"/>
            <a:ext cx="3948414" cy="342900"/>
          </a:xfrm>
          <a:prstGeom prst="rect">
            <a:avLst/>
          </a:prstGeom>
        </p:spPr>
        <p:txBody>
          <a:bodyPr anchor="t" rtlCol="false" tIns="0" lIns="0" bIns="0" rIns="0">
            <a:spAutoFit/>
          </a:bodyPr>
          <a:lstStyle/>
          <a:p>
            <a:pPr algn="l">
              <a:lnSpc>
                <a:spcPts val="2648"/>
              </a:lnSpc>
            </a:pPr>
            <a:r>
              <a:rPr lang="en-US" sz="2207">
                <a:solidFill>
                  <a:srgbClr val="000000"/>
                </a:solidFill>
                <a:latin typeface="League Spartan"/>
                <a:ea typeface="League Spartan"/>
                <a:cs typeface="League Spartan"/>
                <a:sym typeface="League Spartan"/>
              </a:rPr>
              <a:t>Criterios de aceptacion</a:t>
            </a:r>
          </a:p>
        </p:txBody>
      </p:sp>
      <p:grpSp>
        <p:nvGrpSpPr>
          <p:cNvPr name="Group 25" id="25"/>
          <p:cNvGrpSpPr/>
          <p:nvPr/>
        </p:nvGrpSpPr>
        <p:grpSpPr>
          <a:xfrm rot="0">
            <a:off x="-1052349" y="-3067212"/>
            <a:ext cx="20194657" cy="3895402"/>
            <a:chOff x="0" y="0"/>
            <a:chExt cx="5318757" cy="1025950"/>
          </a:xfrm>
        </p:grpSpPr>
        <p:sp>
          <p:nvSpPr>
            <p:cNvPr name="Freeform 26" id="26"/>
            <p:cNvSpPr/>
            <p:nvPr/>
          </p:nvSpPr>
          <p:spPr>
            <a:xfrm flipH="false" flipV="false" rot="0">
              <a:off x="0" y="0"/>
              <a:ext cx="5318758" cy="1025949"/>
            </a:xfrm>
            <a:custGeom>
              <a:avLst/>
              <a:gdLst/>
              <a:ahLst/>
              <a:cxnLst/>
              <a:rect r="r" b="b" t="t" l="l"/>
              <a:pathLst>
                <a:path h="1025949" w="5318758">
                  <a:moveTo>
                    <a:pt x="0" y="0"/>
                  </a:moveTo>
                  <a:lnTo>
                    <a:pt x="5318758" y="0"/>
                  </a:lnTo>
                  <a:lnTo>
                    <a:pt x="5318758" y="1025949"/>
                  </a:lnTo>
                  <a:lnTo>
                    <a:pt x="0" y="1025949"/>
                  </a:lnTo>
                  <a:close/>
                </a:path>
              </a:pathLst>
            </a:custGeom>
            <a:solidFill>
              <a:srgbClr val="9753A8"/>
            </a:solidFill>
          </p:spPr>
        </p:sp>
        <p:sp>
          <p:nvSpPr>
            <p:cNvPr name="TextBox 27" id="27"/>
            <p:cNvSpPr txBox="true"/>
            <p:nvPr/>
          </p:nvSpPr>
          <p:spPr>
            <a:xfrm>
              <a:off x="0" y="-47625"/>
              <a:ext cx="5318757" cy="1073575"/>
            </a:xfrm>
            <a:prstGeom prst="rect">
              <a:avLst/>
            </a:prstGeom>
          </p:spPr>
          <p:txBody>
            <a:bodyPr anchor="ctr" rtlCol="false" tIns="50800" lIns="50800" bIns="50800" rIns="50800"/>
            <a:lstStyle/>
            <a:p>
              <a:pPr algn="ctr">
                <a:lnSpc>
                  <a:spcPts val="2800"/>
                </a:lnSpc>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4" t="0" r="-2204" b="0"/>
            </a:stretch>
          </a:blipFill>
        </p:spPr>
      </p:sp>
      <p:sp>
        <p:nvSpPr>
          <p:cNvPr name="Freeform 3" id="3"/>
          <p:cNvSpPr/>
          <p:nvPr/>
        </p:nvSpPr>
        <p:spPr>
          <a:xfrm flipH="false" flipV="false" rot="0">
            <a:off x="9144000" y="1085850"/>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0909911" y="2604068"/>
            <a:ext cx="6209890" cy="6122269"/>
            <a:chOff x="0" y="0"/>
            <a:chExt cx="8279853" cy="8163026"/>
          </a:xfrm>
        </p:grpSpPr>
        <p:pic>
          <p:nvPicPr>
            <p:cNvPr name="Picture 5" id="5"/>
            <p:cNvPicPr>
              <a:picLocks noChangeAspect="true"/>
            </p:cNvPicPr>
            <p:nvPr/>
          </p:nvPicPr>
          <p:blipFill>
            <a:blip r:embed="rId5"/>
            <a:srcRect l="13907" t="0" r="13907" b="0"/>
            <a:stretch>
              <a:fillRect/>
            </a:stretch>
          </p:blipFill>
          <p:spPr>
            <a:xfrm flipH="false" flipV="false">
              <a:off x="0" y="0"/>
              <a:ext cx="8279853" cy="8163026"/>
            </a:xfrm>
            <a:prstGeom prst="rect">
              <a:avLst/>
            </a:prstGeom>
          </p:spPr>
        </p:pic>
      </p:grpSp>
      <p:sp>
        <p:nvSpPr>
          <p:cNvPr name="TextBox 6" id="6"/>
          <p:cNvSpPr txBox="true"/>
          <p:nvPr/>
        </p:nvSpPr>
        <p:spPr>
          <a:xfrm rot="0">
            <a:off x="1385161" y="1649662"/>
            <a:ext cx="7758839" cy="2065020"/>
          </a:xfrm>
          <a:prstGeom prst="rect">
            <a:avLst/>
          </a:prstGeom>
        </p:spPr>
        <p:txBody>
          <a:bodyPr anchor="t" rtlCol="false" tIns="0" lIns="0" bIns="0" rIns="0">
            <a:spAutoFit/>
          </a:bodyPr>
          <a:lstStyle/>
          <a:p>
            <a:pPr algn="l">
              <a:lnSpc>
                <a:spcPts val="8325"/>
              </a:lnSpc>
            </a:pPr>
            <a:r>
              <a:rPr lang="en-US" sz="5550">
                <a:solidFill>
                  <a:srgbClr val="000000"/>
                </a:solidFill>
                <a:latin typeface="League Spartan"/>
                <a:ea typeface="League Spartan"/>
                <a:cs typeface="League Spartan"/>
                <a:sym typeface="League Spartan"/>
              </a:rPr>
              <a:t>DEFINICION DE TERMINADO (DOD)</a:t>
            </a:r>
          </a:p>
        </p:txBody>
      </p:sp>
      <p:sp>
        <p:nvSpPr>
          <p:cNvPr name="TextBox 7" id="7"/>
          <p:cNvSpPr txBox="true"/>
          <p:nvPr/>
        </p:nvSpPr>
        <p:spPr>
          <a:xfrm rot="0">
            <a:off x="1486703" y="4345204"/>
            <a:ext cx="7555756" cy="3754755"/>
          </a:xfrm>
          <a:prstGeom prst="rect">
            <a:avLst/>
          </a:prstGeom>
        </p:spPr>
        <p:txBody>
          <a:bodyPr anchor="t" rtlCol="false" tIns="0" lIns="0" bIns="0" rIns="0">
            <a:spAutoFit/>
          </a:bodyPr>
          <a:lstStyle/>
          <a:p>
            <a:pPr algn="l" marL="474981" indent="-237491" lvl="1">
              <a:lnSpc>
                <a:spcPts val="3300"/>
              </a:lnSpc>
              <a:buFont typeface="Arial"/>
              <a:buChar char="•"/>
            </a:pPr>
            <a:r>
              <a:rPr lang="en-US" sz="2200">
                <a:solidFill>
                  <a:srgbClr val="000000"/>
                </a:solidFill>
                <a:latin typeface="Open Sans"/>
                <a:ea typeface="Open Sans"/>
                <a:cs typeface="Open Sans"/>
                <a:sym typeface="Open Sans"/>
              </a:rPr>
              <a:t>La aplicación permite a los usuarios elegir entre autenticación tradicional o MFA.</a:t>
            </a:r>
          </a:p>
          <a:p>
            <a:pPr algn="l" marL="474981" indent="-237491" lvl="1">
              <a:lnSpc>
                <a:spcPts val="3300"/>
              </a:lnSpc>
              <a:buFont typeface="Arial"/>
              <a:buChar char="•"/>
            </a:pPr>
            <a:r>
              <a:rPr lang="en-US" sz="2200">
                <a:solidFill>
                  <a:srgbClr val="000000"/>
                </a:solidFill>
                <a:latin typeface="Open Sans"/>
                <a:ea typeface="Open Sans"/>
                <a:cs typeface="Open Sans"/>
                <a:sym typeface="Open Sans"/>
              </a:rPr>
              <a:t>El proceso de autenticación sigue un flujo seguro y cumple con normativas de seguridad.</a:t>
            </a:r>
          </a:p>
          <a:p>
            <a:pPr algn="l" marL="474981" indent="-237491" lvl="1">
              <a:lnSpc>
                <a:spcPts val="3300"/>
              </a:lnSpc>
              <a:buFont typeface="Arial"/>
              <a:buChar char="•"/>
            </a:pPr>
            <a:r>
              <a:rPr lang="en-US" sz="2200">
                <a:solidFill>
                  <a:srgbClr val="000000"/>
                </a:solidFill>
                <a:latin typeface="Open Sans"/>
                <a:ea typeface="Open Sans"/>
                <a:cs typeface="Open Sans"/>
                <a:sym typeface="Open Sans"/>
              </a:rPr>
              <a:t>Se han realizado pruebas de validación para garantizar la correcta operación del MFA y SFA.</a:t>
            </a:r>
          </a:p>
          <a:p>
            <a:pPr algn="l" marL="474981" indent="-237491" lvl="1">
              <a:lnSpc>
                <a:spcPts val="3300"/>
              </a:lnSpc>
              <a:buFont typeface="Arial"/>
              <a:buChar char="•"/>
            </a:pPr>
            <a:r>
              <a:rPr lang="en-US" sz="2200">
                <a:solidFill>
                  <a:srgbClr val="000000"/>
                </a:solidFill>
                <a:latin typeface="Open Sans"/>
                <a:ea typeface="Open Sans"/>
                <a:cs typeface="Open Sans"/>
                <a:sym typeface="Open Sans"/>
              </a:rPr>
              <a:t>Se ha documentado el proceso de autenticación y configuración de MFA para los usuarios finales.</a:t>
            </a:r>
          </a:p>
          <a:p>
            <a:pPr algn="l">
              <a:lnSpc>
                <a:spcPts val="330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04" t="0" r="-2204" b="0"/>
            </a:stretch>
          </a:blipFill>
        </p:spPr>
      </p:sp>
      <p:grpSp>
        <p:nvGrpSpPr>
          <p:cNvPr name="Group 3" id="3"/>
          <p:cNvGrpSpPr/>
          <p:nvPr/>
        </p:nvGrpSpPr>
        <p:grpSpPr>
          <a:xfrm rot="0">
            <a:off x="1028700" y="1028700"/>
            <a:ext cx="16230600" cy="8115119"/>
            <a:chOff x="0" y="0"/>
            <a:chExt cx="6045684" cy="3022775"/>
          </a:xfrm>
        </p:grpSpPr>
        <p:sp>
          <p:nvSpPr>
            <p:cNvPr name="Freeform 4" id="4"/>
            <p:cNvSpPr/>
            <p:nvPr/>
          </p:nvSpPr>
          <p:spPr>
            <a:xfrm flipH="false" flipV="false" rot="0">
              <a:off x="0" y="0"/>
              <a:ext cx="6045684" cy="3022775"/>
            </a:xfrm>
            <a:custGeom>
              <a:avLst/>
              <a:gdLst/>
              <a:ahLst/>
              <a:cxnLst/>
              <a:rect r="r" b="b" t="t" l="l"/>
              <a:pathLst>
                <a:path h="3022775" w="6045684">
                  <a:moveTo>
                    <a:pt x="0" y="0"/>
                  </a:moveTo>
                  <a:lnTo>
                    <a:pt x="6045684" y="0"/>
                  </a:lnTo>
                  <a:lnTo>
                    <a:pt x="6045684" y="3022775"/>
                  </a:lnTo>
                  <a:lnTo>
                    <a:pt x="0" y="3022775"/>
                  </a:lnTo>
                  <a:close/>
                </a:path>
              </a:pathLst>
            </a:custGeom>
            <a:solidFill>
              <a:srgbClr val="000000">
                <a:alpha val="0"/>
              </a:srgbClr>
            </a:solidFill>
            <a:ln w="66675" cap="sq">
              <a:solidFill>
                <a:srgbClr val="9753A8"/>
              </a:solidFill>
              <a:prstDash val="solid"/>
              <a:miter/>
            </a:ln>
          </p:spPr>
        </p:sp>
        <p:sp>
          <p:nvSpPr>
            <p:cNvPr name="TextBox 5" id="5"/>
            <p:cNvSpPr txBox="true"/>
            <p:nvPr/>
          </p:nvSpPr>
          <p:spPr>
            <a:xfrm>
              <a:off x="0" y="0"/>
              <a:ext cx="6045684" cy="3022775"/>
            </a:xfrm>
            <a:prstGeom prst="rect">
              <a:avLst/>
            </a:prstGeom>
          </p:spPr>
          <p:txBody>
            <a:bodyPr anchor="ctr" rtlCol="false" tIns="48876" lIns="48876" bIns="48876" rIns="48876"/>
            <a:lstStyle/>
            <a:p>
              <a:pPr algn="ctr">
                <a:lnSpc>
                  <a:spcPts val="1813"/>
                </a:lnSpc>
              </a:pPr>
            </a:p>
          </p:txBody>
        </p:sp>
      </p:grpSp>
      <p:grpSp>
        <p:nvGrpSpPr>
          <p:cNvPr name="Group 6" id="6"/>
          <p:cNvGrpSpPr/>
          <p:nvPr/>
        </p:nvGrpSpPr>
        <p:grpSpPr>
          <a:xfrm rot="0">
            <a:off x="12374539" y="8993151"/>
            <a:ext cx="4284389" cy="1567256"/>
            <a:chOff x="0" y="0"/>
            <a:chExt cx="1128399" cy="412775"/>
          </a:xfrm>
        </p:grpSpPr>
        <p:sp>
          <p:nvSpPr>
            <p:cNvPr name="Freeform 7" id="7"/>
            <p:cNvSpPr/>
            <p:nvPr/>
          </p:nvSpPr>
          <p:spPr>
            <a:xfrm flipH="false" flipV="false" rot="0">
              <a:off x="0" y="0"/>
              <a:ext cx="1128399" cy="412775"/>
            </a:xfrm>
            <a:custGeom>
              <a:avLst/>
              <a:gdLst/>
              <a:ahLst/>
              <a:cxnLst/>
              <a:rect r="r" b="b" t="t" l="l"/>
              <a:pathLst>
                <a:path h="412775" w="1128399">
                  <a:moveTo>
                    <a:pt x="0" y="0"/>
                  </a:moveTo>
                  <a:lnTo>
                    <a:pt x="1128399" y="0"/>
                  </a:lnTo>
                  <a:lnTo>
                    <a:pt x="1128399" y="412775"/>
                  </a:lnTo>
                  <a:lnTo>
                    <a:pt x="0" y="412775"/>
                  </a:lnTo>
                  <a:close/>
                </a:path>
              </a:pathLst>
            </a:custGeom>
            <a:solidFill>
              <a:srgbClr val="EDECED"/>
            </a:solidFill>
          </p:spPr>
        </p:sp>
        <p:sp>
          <p:nvSpPr>
            <p:cNvPr name="TextBox 8" id="8"/>
            <p:cNvSpPr txBox="true"/>
            <p:nvPr/>
          </p:nvSpPr>
          <p:spPr>
            <a:xfrm>
              <a:off x="0" y="-47625"/>
              <a:ext cx="1128399" cy="460400"/>
            </a:xfrm>
            <a:prstGeom prst="rect">
              <a:avLst/>
            </a:prstGeom>
          </p:spPr>
          <p:txBody>
            <a:bodyPr anchor="ctr" rtlCol="false" tIns="50800" lIns="50800" bIns="50800" rIns="50800"/>
            <a:lstStyle/>
            <a:p>
              <a:pPr algn="ctr">
                <a:lnSpc>
                  <a:spcPts val="2800"/>
                </a:lnSpc>
              </a:pPr>
            </a:p>
          </p:txBody>
        </p:sp>
      </p:grpSp>
      <p:grpSp>
        <p:nvGrpSpPr>
          <p:cNvPr name="Group 9" id="9"/>
          <p:cNvGrpSpPr/>
          <p:nvPr/>
        </p:nvGrpSpPr>
        <p:grpSpPr>
          <a:xfrm rot="5400000">
            <a:off x="14012664" y="3237235"/>
            <a:ext cx="6983416" cy="1567256"/>
            <a:chOff x="0" y="0"/>
            <a:chExt cx="1839254" cy="412775"/>
          </a:xfrm>
        </p:grpSpPr>
        <p:sp>
          <p:nvSpPr>
            <p:cNvPr name="Freeform 10" id="10"/>
            <p:cNvSpPr/>
            <p:nvPr/>
          </p:nvSpPr>
          <p:spPr>
            <a:xfrm flipH="false" flipV="false" rot="0">
              <a:off x="0" y="0"/>
              <a:ext cx="1839254" cy="412775"/>
            </a:xfrm>
            <a:custGeom>
              <a:avLst/>
              <a:gdLst/>
              <a:ahLst/>
              <a:cxnLst/>
              <a:rect r="r" b="b" t="t" l="l"/>
              <a:pathLst>
                <a:path h="412775" w="1839254">
                  <a:moveTo>
                    <a:pt x="0" y="0"/>
                  </a:moveTo>
                  <a:lnTo>
                    <a:pt x="1839254" y="0"/>
                  </a:lnTo>
                  <a:lnTo>
                    <a:pt x="1839254" y="412775"/>
                  </a:lnTo>
                  <a:lnTo>
                    <a:pt x="0" y="412775"/>
                  </a:lnTo>
                  <a:close/>
                </a:path>
              </a:pathLst>
            </a:custGeom>
            <a:solidFill>
              <a:srgbClr val="EDECED"/>
            </a:solidFill>
          </p:spPr>
        </p:sp>
        <p:sp>
          <p:nvSpPr>
            <p:cNvPr name="TextBox 11" id="11"/>
            <p:cNvSpPr txBox="true"/>
            <p:nvPr/>
          </p:nvSpPr>
          <p:spPr>
            <a:xfrm>
              <a:off x="0" y="-47625"/>
              <a:ext cx="1839254" cy="460400"/>
            </a:xfrm>
            <a:prstGeom prst="rect">
              <a:avLst/>
            </a:prstGeom>
          </p:spPr>
          <p:txBody>
            <a:bodyPr anchor="ctr" rtlCol="false" tIns="50800" lIns="50800" bIns="50800" rIns="50800"/>
            <a:lstStyle/>
            <a:p>
              <a:pPr algn="ctr">
                <a:lnSpc>
                  <a:spcPts val="2800"/>
                </a:lnSpc>
              </a:pPr>
            </a:p>
          </p:txBody>
        </p:sp>
      </p:grpSp>
      <p:sp>
        <p:nvSpPr>
          <p:cNvPr name="Freeform 12" id="12"/>
          <p:cNvSpPr/>
          <p:nvPr/>
        </p:nvSpPr>
        <p:spPr>
          <a:xfrm flipH="true" flipV="true" rot="5400000">
            <a:off x="10540746" y="-52264"/>
            <a:ext cx="11547949" cy="9406329"/>
          </a:xfrm>
          <a:custGeom>
            <a:avLst/>
            <a:gdLst/>
            <a:ahLst/>
            <a:cxnLst/>
            <a:rect r="r" b="b" t="t" l="l"/>
            <a:pathLst>
              <a:path h="9406329" w="11547949">
                <a:moveTo>
                  <a:pt x="11547949" y="9406329"/>
                </a:moveTo>
                <a:lnTo>
                  <a:pt x="0" y="9406329"/>
                </a:lnTo>
                <a:lnTo>
                  <a:pt x="0" y="0"/>
                </a:lnTo>
                <a:lnTo>
                  <a:pt x="11547949" y="0"/>
                </a:lnTo>
                <a:lnTo>
                  <a:pt x="11547949" y="940632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2118001" y="1688159"/>
            <a:ext cx="491457" cy="480734"/>
          </a:xfrm>
          <a:custGeom>
            <a:avLst/>
            <a:gdLst/>
            <a:ahLst/>
            <a:cxnLst/>
            <a:rect r="r" b="b" t="t" l="l"/>
            <a:pathLst>
              <a:path h="480734" w="491457">
                <a:moveTo>
                  <a:pt x="0" y="0"/>
                </a:moveTo>
                <a:lnTo>
                  <a:pt x="491457" y="0"/>
                </a:lnTo>
                <a:lnTo>
                  <a:pt x="491457" y="480735"/>
                </a:lnTo>
                <a:lnTo>
                  <a:pt x="0" y="48073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4" id="14"/>
          <p:cNvSpPr txBox="true"/>
          <p:nvPr/>
        </p:nvSpPr>
        <p:spPr>
          <a:xfrm rot="0">
            <a:off x="2146576" y="6534591"/>
            <a:ext cx="9224082" cy="563880"/>
          </a:xfrm>
          <a:prstGeom prst="rect">
            <a:avLst/>
          </a:prstGeom>
        </p:spPr>
        <p:txBody>
          <a:bodyPr anchor="t" rtlCol="false" tIns="0" lIns="0" bIns="0" rIns="0">
            <a:spAutoFit/>
          </a:bodyPr>
          <a:lstStyle/>
          <a:p>
            <a:pPr algn="l">
              <a:lnSpc>
                <a:spcPts val="4620"/>
              </a:lnSpc>
              <a:spcBef>
                <a:spcPct val="0"/>
              </a:spcBef>
            </a:pPr>
            <a:r>
              <a:rPr lang="en-US" sz="3300">
                <a:solidFill>
                  <a:srgbClr val="000000"/>
                </a:solidFill>
                <a:latin typeface="Open Sans"/>
                <a:ea typeface="Open Sans"/>
                <a:cs typeface="Open Sans"/>
                <a:sym typeface="Open Sans"/>
              </a:rPr>
              <a:t>www.unsitiogenial.es</a:t>
            </a:r>
          </a:p>
        </p:txBody>
      </p:sp>
      <p:sp>
        <p:nvSpPr>
          <p:cNvPr name="TextBox 15" id="15"/>
          <p:cNvSpPr txBox="true"/>
          <p:nvPr/>
        </p:nvSpPr>
        <p:spPr>
          <a:xfrm rot="0">
            <a:off x="2118001" y="4941630"/>
            <a:ext cx="11119114" cy="1825117"/>
          </a:xfrm>
          <a:prstGeom prst="rect">
            <a:avLst/>
          </a:prstGeom>
        </p:spPr>
        <p:txBody>
          <a:bodyPr anchor="t" rtlCol="false" tIns="0" lIns="0" bIns="0" rIns="0">
            <a:spAutoFit/>
          </a:bodyPr>
          <a:lstStyle/>
          <a:p>
            <a:pPr algn="l">
              <a:lnSpc>
                <a:spcPts val="14398"/>
              </a:lnSpc>
            </a:pPr>
            <a:r>
              <a:rPr lang="en-US" sz="12099" b="true">
                <a:solidFill>
                  <a:srgbClr val="000000"/>
                </a:solidFill>
                <a:latin typeface="League Spartan"/>
                <a:ea typeface="League Spartan"/>
                <a:cs typeface="League Spartan"/>
                <a:sym typeface="League Spartan"/>
              </a:rPr>
              <a:t>GRACIAS</a:t>
            </a:r>
          </a:p>
        </p:txBody>
      </p:sp>
      <p:sp>
        <p:nvSpPr>
          <p:cNvPr name="TextBox 16" id="16"/>
          <p:cNvSpPr txBox="true"/>
          <p:nvPr/>
        </p:nvSpPr>
        <p:spPr>
          <a:xfrm rot="0">
            <a:off x="2184676" y="3712404"/>
            <a:ext cx="11052439" cy="1162304"/>
          </a:xfrm>
          <a:prstGeom prst="rect">
            <a:avLst/>
          </a:prstGeom>
        </p:spPr>
        <p:txBody>
          <a:bodyPr anchor="t" rtlCol="false" tIns="0" lIns="0" bIns="0" rIns="0">
            <a:spAutoFit/>
          </a:bodyPr>
          <a:lstStyle/>
          <a:p>
            <a:pPr algn="l">
              <a:lnSpc>
                <a:spcPts val="9163"/>
              </a:lnSpc>
            </a:pPr>
            <a:r>
              <a:rPr lang="en-US" sz="7700" b="true">
                <a:solidFill>
                  <a:srgbClr val="000000"/>
                </a:solidFill>
                <a:latin typeface="League Spartan"/>
                <a:ea typeface="League Spartan"/>
                <a:cs typeface="League Spartan"/>
                <a:sym typeface="League Spartan"/>
              </a:rPr>
              <a:t>MUCHAS</a:t>
            </a:r>
          </a:p>
        </p:txBody>
      </p:sp>
      <p:sp>
        <p:nvSpPr>
          <p:cNvPr name="TextBox 17" id="17"/>
          <p:cNvSpPr txBox="true"/>
          <p:nvPr/>
        </p:nvSpPr>
        <p:spPr>
          <a:xfrm rot="0">
            <a:off x="2892124" y="1773904"/>
            <a:ext cx="5392207" cy="280670"/>
          </a:xfrm>
          <a:prstGeom prst="rect">
            <a:avLst/>
          </a:prstGeom>
        </p:spPr>
        <p:txBody>
          <a:bodyPr anchor="t" rtlCol="false" tIns="0" lIns="0" bIns="0" rIns="0">
            <a:spAutoFit/>
          </a:bodyPr>
          <a:lstStyle/>
          <a:p>
            <a:pPr algn="l">
              <a:lnSpc>
                <a:spcPts val="2380"/>
              </a:lnSpc>
            </a:pPr>
            <a:r>
              <a:rPr lang="en-US" sz="1700">
                <a:solidFill>
                  <a:srgbClr val="000000"/>
                </a:solidFill>
                <a:latin typeface="League Spartan"/>
                <a:ea typeface="League Spartan"/>
                <a:cs typeface="League Spartan"/>
                <a:sym typeface="League Spartan"/>
              </a:rPr>
              <a:t>Borcelle</a:t>
            </a:r>
          </a:p>
        </p:txBody>
      </p:sp>
      <p:sp>
        <p:nvSpPr>
          <p:cNvPr name="AutoShape 18" id="18"/>
          <p:cNvSpPr/>
          <p:nvPr/>
        </p:nvSpPr>
        <p:spPr>
          <a:xfrm flipV="true">
            <a:off x="13553005" y="935761"/>
            <a:ext cx="5036482" cy="5036482"/>
          </a:xfrm>
          <a:prstGeom prst="line">
            <a:avLst/>
          </a:prstGeom>
          <a:ln cap="flat" w="114300">
            <a:solidFill>
              <a:srgbClr val="FF99FF"/>
            </a:solidFill>
            <a:prstDash val="solid"/>
            <a:headEnd type="none" len="sm" w="sm"/>
            <a:tailEnd type="none" len="sm" w="sm"/>
          </a:ln>
        </p:spPr>
      </p:sp>
      <p:sp>
        <p:nvSpPr>
          <p:cNvPr name="AutoShape 19" id="19"/>
          <p:cNvSpPr/>
          <p:nvPr/>
        </p:nvSpPr>
        <p:spPr>
          <a:xfrm flipV="true">
            <a:off x="14602740" y="4540846"/>
            <a:ext cx="1216428" cy="1216428"/>
          </a:xfrm>
          <a:prstGeom prst="line">
            <a:avLst/>
          </a:prstGeom>
          <a:ln cap="flat" w="114300">
            <a:solidFill>
              <a:srgbClr val="FF99FF"/>
            </a:solidFill>
            <a:prstDash val="solid"/>
            <a:headEnd type="none" len="sm" w="sm"/>
            <a:tailEnd type="none" len="sm" w="sm"/>
          </a:ln>
        </p:spPr>
      </p:sp>
      <p:sp>
        <p:nvSpPr>
          <p:cNvPr name="AutoShape 20" id="20"/>
          <p:cNvSpPr/>
          <p:nvPr/>
        </p:nvSpPr>
        <p:spPr>
          <a:xfrm flipV="true">
            <a:off x="12944791" y="7512571"/>
            <a:ext cx="2942644" cy="2942644"/>
          </a:xfrm>
          <a:prstGeom prst="line">
            <a:avLst/>
          </a:prstGeom>
          <a:ln cap="flat" w="114300">
            <a:solidFill>
              <a:srgbClr val="782A8C"/>
            </a:solidFill>
            <a:prstDash val="solid"/>
            <a:headEnd type="none" len="sm" w="sm"/>
            <a:tailEnd type="none" len="sm" w="sm"/>
          </a:ln>
        </p:spPr>
      </p:sp>
      <p:sp>
        <p:nvSpPr>
          <p:cNvPr name="AutoShape 21" id="21"/>
          <p:cNvSpPr/>
          <p:nvPr/>
        </p:nvSpPr>
        <p:spPr>
          <a:xfrm flipV="true">
            <a:off x="11473469" y="9776779"/>
            <a:ext cx="2942644" cy="2942644"/>
          </a:xfrm>
          <a:prstGeom prst="line">
            <a:avLst/>
          </a:prstGeom>
          <a:ln cap="flat" w="114300">
            <a:solidFill>
              <a:srgbClr val="782A8C"/>
            </a:solidFill>
            <a:prstDash val="solid"/>
            <a:headEnd type="none" len="sm" w="sm"/>
            <a:tailEnd type="none" len="sm" w="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DAGk85TVEz0</dc:identifier>
  <dcterms:modified xsi:type="dcterms:W3CDTF">2011-08-01T06:04:30Z</dcterms:modified>
  <cp:revision>1</cp:revision>
  <dc:title>Presentación Diapositivas Propuesta Proyecto Marketing Profesional Corporativo Morado y Gris</dc:title>
</cp:coreProperties>
</file>