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I8V8mhG9JOrms0dqCKdm9HJfh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d3279eac1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d3279eac1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  <p:sp>
        <p:nvSpPr>
          <p:cNvPr id="26" name="Google Shape;26;p11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dt" idx="10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ftr" idx="11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7" name="Google Shape;117;p1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26" name="Google Shape;126;p1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6" name="Google Shape;136;p2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5" name="Google Shape;145;p20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0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48" name="Google Shape;148;p2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panorámica con descripción">
  <p:cSld name="Imagen panorámica con descripció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5" name="Google Shape;155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3" name="Google Shape;163;p2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1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y descripción">
  <p:cSld name="Título y descripción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3" name="Google Shape;173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1" name="Google Shape;181;p2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ita con descripción">
  <p:cSld name="Cita con descripción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0" name="Google Shape;190;p2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8" name="Google Shape;198;p23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99" name="Google Shape;199;p23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600" b="0" i="0" u="none" strike="noStrike" cap="non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600" b="0" i="0" u="none" strike="noStrike" cap="non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body" idx="2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rjeta de nombre">
  <p:cSld name="Tarjeta de nombr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0" name="Google Shape;210;p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18" name="Google Shape;218;p2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19" name="Google Shape;219;p24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4"/>
          <p:cNvSpPr txBox="1"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2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mna 3">
  <p:cSld name="Columna 3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5"/>
          <p:cNvSpPr txBox="1"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28" name="Google Shape;228;p25"/>
          <p:cNvSpPr txBox="1">
            <a:spLocks noGrp="1"/>
          </p:cNvSpPr>
          <p:nvPr>
            <p:ph type="body" idx="2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body" idx="3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30" name="Google Shape;230;p25"/>
          <p:cNvSpPr txBox="1">
            <a:spLocks noGrp="1"/>
          </p:cNvSpPr>
          <p:nvPr>
            <p:ph type="body" idx="4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31" name="Google Shape;231;p25"/>
          <p:cNvSpPr txBox="1">
            <a:spLocks noGrp="1"/>
          </p:cNvSpPr>
          <p:nvPr>
            <p:ph type="body" idx="5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32" name="Google Shape;232;p25"/>
          <p:cNvSpPr txBox="1">
            <a:spLocks noGrp="1"/>
          </p:cNvSpPr>
          <p:nvPr>
            <p:ph type="body" idx="6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33" name="Google Shape;233;p25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4" name="Google Shape;234;p25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5" name="Google Shape;235;p2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mna de imagen 3">
  <p:cSld name="Columna de imagen 3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6"/>
          <p:cNvSpPr txBox="1"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41" name="Google Shape;241;p26"/>
          <p:cNvSpPr>
            <a:spLocks noGrp="1"/>
          </p:cNvSpPr>
          <p:nvPr>
            <p:ph type="pic" idx="2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42" name="Google Shape;242;p26"/>
          <p:cNvSpPr txBox="1">
            <a:spLocks noGrp="1"/>
          </p:cNvSpPr>
          <p:nvPr>
            <p:ph type="body" idx="3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43" name="Google Shape;243;p26"/>
          <p:cNvSpPr txBox="1">
            <a:spLocks noGrp="1"/>
          </p:cNvSpPr>
          <p:nvPr>
            <p:ph type="body" idx="4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44" name="Google Shape;244;p26"/>
          <p:cNvSpPr>
            <a:spLocks noGrp="1"/>
          </p:cNvSpPr>
          <p:nvPr>
            <p:ph type="pic" idx="5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45" name="Google Shape;245;p26"/>
          <p:cNvSpPr txBox="1">
            <a:spLocks noGrp="1"/>
          </p:cNvSpPr>
          <p:nvPr>
            <p:ph type="body" idx="6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46" name="Google Shape;246;p26"/>
          <p:cNvSpPr txBox="1">
            <a:spLocks noGrp="1"/>
          </p:cNvSpPr>
          <p:nvPr>
            <p:ph type="body" idx="7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47" name="Google Shape;247;p26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48" name="Google Shape;248;p26"/>
          <p:cNvSpPr txBox="1">
            <a:spLocks noGrp="1"/>
          </p:cNvSpPr>
          <p:nvPr>
            <p:ph type="body" idx="9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49" name="Google Shape;249;p26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0" name="Google Shape;250;p26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1" name="Google Shape;251;p2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26"/>
          <p:cNvSpPr txBox="1">
            <a:spLocks noGrp="1"/>
          </p:cNvSpPr>
          <p:nvPr>
            <p:ph type="ftr" idx="11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7"/>
          <p:cNvSpPr txBox="1">
            <a:spLocks noGrp="1"/>
          </p:cNvSpPr>
          <p:nvPr>
            <p:ph type="body" idx="1"/>
          </p:nvPr>
        </p:nvSpPr>
        <p:spPr>
          <a:xfrm rot="5400000">
            <a:off x="3859634" y="-101179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57" name="Google Shape;257;p27"/>
          <p:cNvSpPr txBox="1">
            <a:spLocks noGrp="1"/>
          </p:cNvSpPr>
          <p:nvPr>
            <p:ph type="dt" idx="10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VERTICAL_TITLE_AND_VERTICAL_TEXT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2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2" name="Google Shape;262;p2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71" name="Google Shape;271;p28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72" name="Google Shape;272;p28"/>
          <p:cNvSpPr txBox="1">
            <a:spLocks noGrp="1"/>
          </p:cNvSpPr>
          <p:nvPr>
            <p:ph type="title"/>
          </p:nvPr>
        </p:nvSpPr>
        <p:spPr>
          <a:xfrm rot="5400000">
            <a:off x="6915923" y="2947780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8"/>
          <p:cNvSpPr txBox="1">
            <a:spLocks noGrp="1"/>
          </p:cNvSpPr>
          <p:nvPr>
            <p:ph type="body" idx="1"/>
          </p:nvPr>
        </p:nvSpPr>
        <p:spPr>
          <a:xfrm rot="5400000">
            <a:off x="1908672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74" name="Google Shape;274;p2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3" name="Google Shape;63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0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3" name="Google Shape;73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81" name="Google Shape;81;p14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2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2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4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9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9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5" name="Google Shape;15;p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  <p:sp>
        <p:nvSpPr>
          <p:cNvPr id="16" name="Google Shape;16;p9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Google Shape;20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Google Shape;40;p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8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8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8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"/>
          <p:cNvSpPr/>
          <p:nvPr/>
        </p:nvSpPr>
        <p:spPr>
          <a:xfrm>
            <a:off x="0" y="1587"/>
            <a:ext cx="12192000" cy="6856413"/>
          </a:xfrm>
          <a:custGeom>
            <a:avLst/>
            <a:gdLst/>
            <a:ahLst/>
            <a:cxnLst/>
            <a:rect l="l" t="t" r="r" b="b"/>
            <a:pathLst>
              <a:path w="15356" h="8638" extrusionOk="0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/>
          <a:lstStyle/>
          <a:p>
            <a:endParaRPr lang="es-CO"/>
          </a:p>
        </p:txBody>
      </p:sp>
      <p:sp>
        <p:nvSpPr>
          <p:cNvPr id="283" name="Google Shape;283;p1"/>
          <p:cNvSpPr txBox="1">
            <a:spLocks noGrp="1"/>
          </p:cNvSpPr>
          <p:nvPr>
            <p:ph type="ctrTitle"/>
          </p:nvPr>
        </p:nvSpPr>
        <p:spPr>
          <a:xfrm>
            <a:off x="6538452" y="385860"/>
            <a:ext cx="4798142" cy="3153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5400"/>
              <a:buFont typeface="Century Gothic"/>
              <a:buNone/>
            </a:pPr>
            <a:r>
              <a:rPr lang="es-MX">
                <a:solidFill>
                  <a:srgbClr val="EBEBEB"/>
                </a:solidFill>
              </a:rPr>
              <a:t>	Quick-Cash</a:t>
            </a:r>
            <a:endParaRPr>
              <a:solidFill>
                <a:srgbClr val="EBEBEB"/>
              </a:solidFill>
            </a:endParaRPr>
          </a:p>
        </p:txBody>
      </p:sp>
      <p:sp>
        <p:nvSpPr>
          <p:cNvPr id="284" name="Google Shape;284;p1"/>
          <p:cNvSpPr txBox="1">
            <a:spLocks noGrp="1"/>
          </p:cNvSpPr>
          <p:nvPr>
            <p:ph type="subTitle" idx="1"/>
          </p:nvPr>
        </p:nvSpPr>
        <p:spPr>
          <a:xfrm>
            <a:off x="6759677" y="3923886"/>
            <a:ext cx="4798142" cy="162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MX" b="1">
                <a:solidFill>
                  <a:schemeClr val="lt1"/>
                </a:solidFill>
              </a:rPr>
              <a:t>JOHANN STIVEN RICAURTE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MX" b="1">
                <a:solidFill>
                  <a:schemeClr val="lt1"/>
                </a:solidFill>
              </a:rPr>
              <a:t>JULIAN FERNANDO PERDOMO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MX" b="1">
                <a:solidFill>
                  <a:schemeClr val="lt1"/>
                </a:solidFill>
              </a:rPr>
              <a:t>CRISTIAN DARIO MARTINEZ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MX" b="1">
                <a:solidFill>
                  <a:schemeClr val="lt1"/>
                </a:solidFill>
              </a:rPr>
              <a:t>EYDER GUILLERMO ACERO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MX" b="1">
                <a:solidFill>
                  <a:schemeClr val="lt1"/>
                </a:solidFill>
              </a:rPr>
              <a:t>BRAYYANE MORENO</a:t>
            </a:r>
            <a:endParaRPr/>
          </a:p>
        </p:txBody>
      </p:sp>
      <p:sp>
        <p:nvSpPr>
          <p:cNvPr id="285" name="Google Shape;285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6" name="Google Shape;286;p1" descr="Diner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"/>
          <p:cNvSpPr/>
          <p:nvPr/>
        </p:nvSpPr>
        <p:spPr>
          <a:xfrm rot="-5677511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 extrusionOk="0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"/>
          <p:cNvSpPr/>
          <p:nvPr/>
        </p:nvSpPr>
        <p:spPr>
          <a:xfrm>
            <a:off x="0" y="1587"/>
            <a:ext cx="12192000" cy="6856413"/>
          </a:xfrm>
          <a:custGeom>
            <a:avLst/>
            <a:gdLst/>
            <a:ahLst/>
            <a:cxnLst/>
            <a:rect l="l" t="t" r="r" b="b"/>
            <a:pathLst>
              <a:path w="15356" h="8638" extrusionOk="0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/>
          <a:lstStyle/>
          <a:p>
            <a:endParaRPr lang="es-CO"/>
          </a:p>
        </p:txBody>
      </p:sp>
      <p:sp>
        <p:nvSpPr>
          <p:cNvPr id="294" name="Google Shape;294;p2"/>
          <p:cNvSpPr txBox="1"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600"/>
              <a:buFont typeface="Century Gothic"/>
              <a:buNone/>
            </a:pPr>
            <a:r>
              <a:rPr lang="es-MX">
                <a:solidFill>
                  <a:srgbClr val="EBEBEB"/>
                </a:solidFill>
              </a:rPr>
              <a:t>Esquema organizacional para la creación de la aplicación</a:t>
            </a:r>
            <a:endParaRPr>
              <a:solidFill>
                <a:srgbClr val="EBEBEB"/>
              </a:solidFill>
            </a:endParaRPr>
          </a:p>
        </p:txBody>
      </p:sp>
      <p:sp>
        <p:nvSpPr>
          <p:cNvPr id="295" name="Google Shape;295;p2"/>
          <p:cNvSpPr/>
          <p:nvPr/>
        </p:nvSpPr>
        <p:spPr>
          <a:xfrm rot="-5400000">
            <a:off x="6290102" y="977273"/>
            <a:ext cx="6053670" cy="4903455"/>
          </a:xfrm>
          <a:custGeom>
            <a:avLst/>
            <a:gdLst/>
            <a:ahLst/>
            <a:cxnLst/>
            <a:rect l="l" t="t" r="r" b="b"/>
            <a:pathLst>
              <a:path w="6053670" h="4903455" extrusionOk="0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/>
          <a:lstStyle/>
          <a:p>
            <a:endParaRPr lang="es-CO"/>
          </a:p>
        </p:txBody>
      </p:sp>
      <p:pic>
        <p:nvPicPr>
          <p:cNvPr id="296" name="Google Shape;296;p2" descr="Lis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8226" y="1375132"/>
            <a:ext cx="4125317" cy="4125317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"/>
          <p:cNvSpPr/>
          <p:nvPr/>
        </p:nvSpPr>
        <p:spPr>
          <a:xfrm>
            <a:off x="0" y="2667000"/>
            <a:ext cx="4191000" cy="4191000"/>
          </a:xfrm>
          <a:prstGeom prst="ellipse">
            <a:avLst/>
          </a:prstGeom>
          <a:gradFill>
            <a:gsLst>
              <a:gs pos="0">
                <a:srgbClr val="9B6BF2">
                  <a:alpha val="10980"/>
                </a:srgbClr>
              </a:gs>
              <a:gs pos="36000">
                <a:srgbClr val="9B6BF2">
                  <a:alpha val="9803"/>
                </a:srgbClr>
              </a:gs>
              <a:gs pos="75000">
                <a:srgbClr val="9B6BF2">
                  <a:alpha val="0"/>
                </a:srgbClr>
              </a:gs>
              <a:gs pos="100000">
                <a:srgbClr val="9B6BF2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"/>
          <p:cNvSpPr/>
          <p:nvPr/>
        </p:nvSpPr>
        <p:spPr>
          <a:xfrm>
            <a:off x="0" y="2895600"/>
            <a:ext cx="2362200" cy="2362200"/>
          </a:xfrm>
          <a:prstGeom prst="ellipse">
            <a:avLst/>
          </a:prstGeom>
          <a:gradFill>
            <a:gsLst>
              <a:gs pos="0">
                <a:srgbClr val="9B6BF2">
                  <a:alpha val="7843"/>
                </a:srgbClr>
              </a:gs>
              <a:gs pos="36000">
                <a:srgbClr val="9B6BF2">
                  <a:alpha val="7843"/>
                </a:srgbClr>
              </a:gs>
              <a:gs pos="72000">
                <a:srgbClr val="9B6BF2">
                  <a:alpha val="0"/>
                </a:srgbClr>
              </a:gs>
              <a:gs pos="100000">
                <a:srgbClr val="9B6BF2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"/>
          <p:cNvSpPr txBox="1">
            <a:spLocks noGrp="1"/>
          </p:cNvSpPr>
          <p:nvPr>
            <p:ph type="body" idx="1"/>
          </p:nvPr>
        </p:nvSpPr>
        <p:spPr>
          <a:xfrm>
            <a:off x="639098" y="2418735"/>
            <a:ext cx="6072776" cy="3811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342900" lvl="0" indent="-3429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  <a:buChar char="►"/>
            </a:pPr>
            <a:r>
              <a:rPr lang="es-MX" sz="1700" b="1">
                <a:solidFill>
                  <a:srgbClr val="FFFFFF"/>
                </a:solidFill>
              </a:rPr>
              <a:t>Product Owner:</a:t>
            </a:r>
            <a:endParaRPr/>
          </a:p>
          <a:p>
            <a:pPr marL="742950" lvl="1" indent="-2857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s-MX" sz="1700" b="1">
                <a:solidFill>
                  <a:srgbClr val="FFFFFF"/>
                </a:solidFill>
              </a:rPr>
              <a:t>Tareas a desempeñar:</a:t>
            </a:r>
            <a:endParaRPr sz="1700" b="1">
              <a:solidFill>
                <a:srgbClr val="FFFFFF"/>
              </a:solidFill>
            </a:endParaRPr>
          </a:p>
          <a:p>
            <a:pPr marL="1143000" lvl="2" indent="-2286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Char char="❑"/>
            </a:pPr>
            <a:r>
              <a:rPr lang="es-MX" sz="1700">
                <a:solidFill>
                  <a:srgbClr val="FFFFFF"/>
                </a:solidFill>
              </a:rPr>
              <a:t>Definir y priorizar el Product Backlog.</a:t>
            </a:r>
            <a:endParaRPr/>
          </a:p>
          <a:p>
            <a:pPr marL="1143000" lvl="2" indent="-2286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Char char="❑"/>
            </a:pPr>
            <a:r>
              <a:rPr lang="es-MX" sz="1700">
                <a:solidFill>
                  <a:srgbClr val="FFFFFF"/>
                </a:solidFill>
              </a:rPr>
              <a:t>Asegurarse de que el equipo entienda claramente los requisitos y prioridades.</a:t>
            </a:r>
            <a:endParaRPr/>
          </a:p>
          <a:p>
            <a:pPr marL="1143000" lvl="2" indent="-2286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Char char="❑"/>
            </a:pPr>
            <a:r>
              <a:rPr lang="es-MX" sz="1700">
                <a:solidFill>
                  <a:srgbClr val="FFFFFF"/>
                </a:solidFill>
              </a:rPr>
              <a:t>Actuar como el punto de contacto principal entre el equipo y los stakeholders.</a:t>
            </a:r>
            <a:endParaRPr/>
          </a:p>
          <a:p>
            <a:pPr marL="1143000" lvl="2" indent="-2286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Char char="❑"/>
            </a:pPr>
            <a:r>
              <a:rPr lang="es-MX" sz="1700">
                <a:solidFill>
                  <a:srgbClr val="FFFFFF"/>
                </a:solidFill>
              </a:rPr>
              <a:t>Tomar decisiones sobre las funcionalidades y el alcance del proyecto.</a:t>
            </a:r>
            <a:endParaRPr/>
          </a:p>
          <a:p>
            <a:pPr marL="742950" lvl="1" indent="-2857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s-MX" sz="1700" b="1">
                <a:solidFill>
                  <a:srgbClr val="FFFFFF"/>
                </a:solidFill>
              </a:rPr>
              <a:t>Perfil Ideal:</a:t>
            </a:r>
            <a:endParaRPr/>
          </a:p>
          <a:p>
            <a:pPr marL="1143000" lvl="2" indent="-2286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Char char="✔"/>
            </a:pPr>
            <a:r>
              <a:rPr lang="es-MX" sz="1700">
                <a:solidFill>
                  <a:srgbClr val="FFFFFF"/>
                </a:solidFill>
              </a:rPr>
              <a:t>Experiencia en el dominio del producto o área de negocio.</a:t>
            </a:r>
            <a:endParaRPr/>
          </a:p>
          <a:p>
            <a:pPr marL="1143000" lvl="2" indent="-2286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Noto Sans Symbols"/>
              <a:buChar char="✔"/>
            </a:pPr>
            <a:r>
              <a:rPr lang="es-MX" sz="1700">
                <a:solidFill>
                  <a:srgbClr val="FFFFFF"/>
                </a:solidFill>
              </a:rPr>
              <a:t>Habilidades de comunicación para gestionar expectativas y requisitos.</a:t>
            </a:r>
            <a:endParaRPr/>
          </a:p>
          <a:p>
            <a:pPr marL="342900" lvl="0" indent="-26304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sz="17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6" name="Google Shape;306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"/>
          <p:cNvSpPr/>
          <p:nvPr/>
        </p:nvSpPr>
        <p:spPr>
          <a:xfrm rot="-5677511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 extrusionOk="0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"/>
          <p:cNvSpPr/>
          <p:nvPr/>
        </p:nvSpPr>
        <p:spPr>
          <a:xfrm rot="-5400000">
            <a:off x="5171964" y="-140866"/>
            <a:ext cx="6053670" cy="7139732"/>
          </a:xfrm>
          <a:custGeom>
            <a:avLst/>
            <a:gdLst/>
            <a:ahLst/>
            <a:cxnLst/>
            <a:rect l="l" t="t" r="r" b="b"/>
            <a:pathLst>
              <a:path w="6053670" h="7139732" extrusionOk="0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/>
          <a:lstStyle/>
          <a:p>
            <a:endParaRPr lang="es-CO"/>
          </a:p>
        </p:txBody>
      </p:sp>
      <p:sp>
        <p:nvSpPr>
          <p:cNvPr id="309" name="Google Shape;309;p3"/>
          <p:cNvSpPr/>
          <p:nvPr/>
        </p:nvSpPr>
        <p:spPr>
          <a:xfrm>
            <a:off x="0" y="1587"/>
            <a:ext cx="12192000" cy="6856413"/>
          </a:xfrm>
          <a:custGeom>
            <a:avLst/>
            <a:gdLst/>
            <a:ahLst/>
            <a:cxnLst/>
            <a:rect l="l" t="t" r="r" b="b"/>
            <a:pathLst>
              <a:path w="15356" h="8638" extrusionOk="0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/>
          <a:lstStyle/>
          <a:p>
            <a:endParaRPr lang="es-CO"/>
          </a:p>
        </p:txBody>
      </p:sp>
      <p:sp>
        <p:nvSpPr>
          <p:cNvPr id="310" name="Google Shape;310;p3"/>
          <p:cNvSpPr txBox="1"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200"/>
              <a:buFont typeface="Century Gothic"/>
              <a:buNone/>
            </a:pPr>
            <a:r>
              <a:rPr lang="es-MX" sz="3200">
                <a:solidFill>
                  <a:srgbClr val="EBEBEB"/>
                </a:solidFill>
              </a:rPr>
              <a:t>Esquema organizacional para la creación de la aplicación</a:t>
            </a:r>
            <a:endParaRPr sz="3200">
              <a:solidFill>
                <a:srgbClr val="EBEBEB"/>
              </a:solidFill>
            </a:endParaRPr>
          </a:p>
        </p:txBody>
      </p:sp>
      <p:sp>
        <p:nvSpPr>
          <p:cNvPr id="311" name="Google Shape;311;p3"/>
          <p:cNvSpPr txBox="1">
            <a:spLocks noGrp="1"/>
          </p:cNvSpPr>
          <p:nvPr>
            <p:ph type="body" idx="1"/>
          </p:nvPr>
        </p:nvSpPr>
        <p:spPr>
          <a:xfrm>
            <a:off x="5290077" y="437513"/>
            <a:ext cx="5502614" cy="595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Char char="►"/>
            </a:pPr>
            <a:r>
              <a:rPr lang="es-MX" sz="1700" b="1"/>
              <a:t>Scrum Master (SM):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s-MX" sz="1700" b="1"/>
              <a:t>Tareas a desempeñar:</a:t>
            </a:r>
            <a:endParaRPr sz="1700" b="1"/>
          </a:p>
          <a:p>
            <a:pPr marL="11430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60"/>
              <a:buFont typeface="Noto Sans Symbols"/>
              <a:buChar char="❑"/>
            </a:pPr>
            <a:r>
              <a:rPr lang="es-MX" sz="1700"/>
              <a:t>Facilitar las ceremonias Scrum (Daily Standups, Sprint Planning, Sprint Review y Sprint Retrospective).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60"/>
              <a:buFont typeface="Noto Sans Symbols"/>
              <a:buChar char="❑"/>
            </a:pPr>
            <a:r>
              <a:rPr lang="es-MX" sz="1700"/>
              <a:t>Eliminar impedimentos que puedan afectar el progreso del equipo.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60"/>
              <a:buFont typeface="Noto Sans Symbols"/>
              <a:buChar char="❑"/>
            </a:pPr>
            <a:r>
              <a:rPr lang="es-MX" sz="1700"/>
              <a:t>Proteger al equipo de distracciones externas y asegurar que sigan las prácticas Scrum.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60"/>
              <a:buFont typeface="Noto Sans Symbols"/>
              <a:buChar char="❑"/>
            </a:pPr>
            <a:r>
              <a:rPr lang="es-MX" sz="1700"/>
              <a:t>Ayudar al equipo a mejorar continuamente su proceso y rendimiento.</a:t>
            </a:r>
            <a:endParaRPr/>
          </a:p>
          <a:p>
            <a:pPr marL="1143000" lvl="2" indent="-14223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60"/>
              <a:buFont typeface="Noto Sans Symbols"/>
              <a:buNone/>
            </a:pPr>
            <a:endParaRPr sz="1700"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s-MX" sz="1700" b="1"/>
              <a:t>Perfil Ideal: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60"/>
              <a:buFont typeface="Noto Sans Symbols"/>
              <a:buChar char="✔"/>
            </a:pPr>
            <a:r>
              <a:rPr lang="es-MX" sz="1700"/>
              <a:t>Experiencia en la facilitación de equipos ágiles.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60"/>
              <a:buFont typeface="Noto Sans Symbols"/>
              <a:buChar char="✔"/>
            </a:pPr>
            <a:r>
              <a:rPr lang="es-MX" sz="1700"/>
              <a:t>Habilidades para resolver conflictos y gestionar el cambio.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17" name="Google Shape;317;p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8" name="Google Shape;318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320" name="Google Shape;320;p4"/>
          <p:cNvSpPr txBox="1"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entury Gothic"/>
              <a:buNone/>
            </a:pPr>
            <a:r>
              <a:rPr lang="es-MX" sz="3300">
                <a:solidFill>
                  <a:schemeClr val="lt1"/>
                </a:solidFill>
              </a:rPr>
              <a:t>Esquema organizacional para la creación de la aplicación</a:t>
            </a:r>
            <a:endParaRPr sz="3300">
              <a:solidFill>
                <a:schemeClr val="lt1"/>
              </a:solidFill>
            </a:endParaRPr>
          </a:p>
        </p:txBody>
      </p:sp>
      <p:cxnSp>
        <p:nvCxnSpPr>
          <p:cNvPr id="321" name="Google Shape;321;p4"/>
          <p:cNvCxnSpPr/>
          <p:nvPr/>
        </p:nvCxnSpPr>
        <p:spPr>
          <a:xfrm>
            <a:off x="4654296" y="1930986"/>
            <a:ext cx="0" cy="3200400"/>
          </a:xfrm>
          <a:prstGeom prst="straightConnector1">
            <a:avLst/>
          </a:prstGeom>
          <a:noFill/>
          <a:ln w="15875" cap="sq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2" name="Google Shape;322;p4"/>
          <p:cNvSpPr txBox="1">
            <a:spLocks noGrp="1"/>
          </p:cNvSpPr>
          <p:nvPr>
            <p:ph type="body" idx="1"/>
          </p:nvPr>
        </p:nvSpPr>
        <p:spPr>
          <a:xfrm>
            <a:off x="5041399" y="1085549"/>
            <a:ext cx="5579707" cy="468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MX" b="1">
                <a:solidFill>
                  <a:schemeClr val="lt1"/>
                </a:solidFill>
              </a:rPr>
              <a:t>Equipo de Desarrollo (3 miembros):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MX" b="1">
                <a:solidFill>
                  <a:schemeClr val="lt1"/>
                </a:solidFill>
              </a:rPr>
              <a:t>Tareas a desempeñar:</a:t>
            </a:r>
            <a:endParaRPr b="1">
              <a:solidFill>
                <a:schemeClr val="lt1"/>
              </a:solidFill>
            </a:endParaRPr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❑"/>
            </a:pPr>
            <a:r>
              <a:rPr lang="es-MX">
                <a:solidFill>
                  <a:schemeClr val="lt1"/>
                </a:solidFill>
              </a:rPr>
              <a:t>Desarrollar y entregar incrementos del producto según lo definido en el Sprint Backlog.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❑"/>
            </a:pPr>
            <a:r>
              <a:rPr lang="es-MX">
                <a:solidFill>
                  <a:schemeClr val="lt1"/>
                </a:solidFill>
              </a:rPr>
              <a:t>Colaborar y coordinarse para completar las tareas dentro del sprint.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❑"/>
            </a:pPr>
            <a:r>
              <a:rPr lang="es-MX">
                <a:solidFill>
                  <a:schemeClr val="lt1"/>
                </a:solidFill>
              </a:rPr>
              <a:t>Participar en la planificación del sprint, las revisiones y las retrospectivas.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❑"/>
            </a:pPr>
            <a:r>
              <a:rPr lang="es-MX">
                <a:solidFill>
                  <a:schemeClr val="lt1"/>
                </a:solidFill>
              </a:rPr>
              <a:t>Mantener la calidad del producto y realizar pruebas.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MX" b="1">
                <a:solidFill>
                  <a:schemeClr val="lt1"/>
                </a:solidFill>
              </a:rPr>
              <a:t>Perfil Ideal: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✔"/>
            </a:pPr>
            <a:r>
              <a:rPr lang="es-MX">
                <a:solidFill>
                  <a:schemeClr val="lt1"/>
                </a:solidFill>
              </a:rPr>
              <a:t>Habilidades técnicas en desarrollo de software, diseño, y pruebas.</a:t>
            </a:r>
            <a:endParaRPr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120"/>
              <a:buFont typeface="Noto Sans Symbols"/>
              <a:buChar char="✔"/>
            </a:pPr>
            <a:r>
              <a:rPr lang="es-MX">
                <a:solidFill>
                  <a:schemeClr val="lt1"/>
                </a:solidFill>
              </a:rPr>
              <a:t>Capacidad para trabajar en colaboración y comunicar de manera efectiva.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s-MX"/>
              <a:t>Funciones a delegar</a:t>
            </a:r>
            <a:endParaRPr/>
          </a:p>
        </p:txBody>
      </p:sp>
      <p:sp>
        <p:nvSpPr>
          <p:cNvPr id="328" name="Google Shape;328;p6"/>
          <p:cNvSpPr txBox="1">
            <a:spLocks noGrp="1"/>
          </p:cNvSpPr>
          <p:nvPr>
            <p:ph type="body" idx="1"/>
          </p:nvPr>
        </p:nvSpPr>
        <p:spPr>
          <a:xfrm>
            <a:off x="838200" y="2209082"/>
            <a:ext cx="10515600" cy="4870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s-MX"/>
              <a:t>Product Owner (PO)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s-MX"/>
              <a:t>Nombre: Julian Perdomo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s-MX"/>
              <a:t>Rol: Define las características de la app y prioriza el trabajo del equipo según las necesidades del usuario y del negocio.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s-MX"/>
              <a:t>Scrum Master (SM)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s-MX"/>
              <a:t>Nombre: Brayyane Moreno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s-MX"/>
              <a:t>Rol: Facilita el proceso Scrum, asegura que el equipo siga las prácticas ágiles y resuelve problemas que puedan surgir.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s-MX"/>
              <a:t>Desarrollador 1 (DEV1)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s-MX"/>
              <a:t>Nombre: Johann Ricaurte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s-MX"/>
              <a:t>Rol: Encargada de la implementación de la lógica de negocio y desarrollo de funcionalidades principales de la app.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s-MX"/>
              <a:t>Desarrollador 2 (DEV2)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s-MX"/>
              <a:t>Nombre: Cristian Martinez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s-MX"/>
              <a:t>Rol: Trabaja en la integración de APIs, desarrollo de funcionalidades adicionales y resolución de problemas técnicos.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s-MX"/>
              <a:t>Diseñador/Tester (DES/TEST)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s-MX"/>
              <a:t>Nombre: Eyder Acero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s-MX"/>
              <a:t>Rol: Responsable del diseño de la interfaz de usuario (UI/UX) y pruebas del producto para asegurar que cumple con los requisitos y es fácil de usar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d3279eac1c_0_1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Historia de usuario</a:t>
            </a:r>
            <a:endParaRPr/>
          </a:p>
        </p:txBody>
      </p:sp>
      <p:sp>
        <p:nvSpPr>
          <p:cNvPr id="334" name="Google Shape;334;g2d3279eac1c_0_12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MX" b="1"/>
              <a:t>Sistema de Préstamos Automatizados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MX" b="1"/>
              <a:t>Como:</a:t>
            </a:r>
            <a:r>
              <a:rPr lang="es-MX"/>
              <a:t> Cliente (empresa solicitante del desarrollo de la aplicación)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MX" b="1"/>
              <a:t>Quiero:</a:t>
            </a:r>
            <a:r>
              <a:rPr lang="es-MX"/>
              <a:t> Un programa que permita a los usuarios solicitar préstamos de manera fácil y eficiente, pero con opciones avanzadas de personalización según el perfil de cada solicitante.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MX" b="1"/>
              <a:t>Para: </a:t>
            </a:r>
            <a:r>
              <a:rPr lang="es-MX"/>
              <a:t>Facilitar el proceso de aprobación y gestión de préstamos, mejorando la experiencia del usuario y optimizando el tiempo de respuesta.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la de reuniones Ion">
  <a:themeElements>
    <a:clrScheme name="Sala de reuniones Ion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la de reuniones Ion">
  <a:themeElements>
    <a:clrScheme name="Sala de reuniones Ion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Microsoft Office PowerPoint</Application>
  <PresentationFormat>Panorámica</PresentationFormat>
  <Paragraphs>58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Noto Sans Symbols</vt:lpstr>
      <vt:lpstr>Arial</vt:lpstr>
      <vt:lpstr>Century Gothic</vt:lpstr>
      <vt:lpstr>Sala de reuniones Ion</vt:lpstr>
      <vt:lpstr>Sala de reuniones Ion</vt:lpstr>
      <vt:lpstr> Quick-Cash</vt:lpstr>
      <vt:lpstr>Esquema organizacional para la creación de la aplicación</vt:lpstr>
      <vt:lpstr>Esquema organizacional para la creación de la aplicación</vt:lpstr>
      <vt:lpstr>Esquema organizacional para la creación de la aplicación</vt:lpstr>
      <vt:lpstr>Funciones a delegar</vt:lpstr>
      <vt:lpstr>Historia de usuario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johann Ricaurte</dc:creator>
  <cp:lastModifiedBy>Julian Fernando Perdomo Rojas</cp:lastModifiedBy>
  <cp:revision>1</cp:revision>
  <dcterms:created xsi:type="dcterms:W3CDTF">2024-09-12T21:57:34Z</dcterms:created>
  <dcterms:modified xsi:type="dcterms:W3CDTF">2024-10-15T03:53:06Z</dcterms:modified>
</cp:coreProperties>
</file>