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8" r:id="rId2"/>
    <p:sldId id="278" r:id="rId3"/>
    <p:sldId id="279" r:id="rId4"/>
    <p:sldId id="283" r:id="rId5"/>
    <p:sldId id="285" r:id="rId6"/>
    <p:sldId id="269" r:id="rId7"/>
    <p:sldId id="264" r:id="rId8"/>
    <p:sldId id="296" r:id="rId9"/>
    <p:sldId id="261" r:id="rId10"/>
    <p:sldId id="262" r:id="rId11"/>
    <p:sldId id="273" r:id="rId12"/>
    <p:sldId id="297" r:id="rId13"/>
    <p:sldId id="259" r:id="rId14"/>
    <p:sldId id="298" r:id="rId15"/>
    <p:sldId id="299" r:id="rId16"/>
    <p:sldId id="300" r:id="rId17"/>
    <p:sldId id="263" r:id="rId18"/>
    <p:sldId id="301" r:id="rId19"/>
    <p:sldId id="265" r:id="rId20"/>
    <p:sldId id="266" r:id="rId21"/>
    <p:sldId id="267" r:id="rId22"/>
    <p:sldId id="268" r:id="rId23"/>
    <p:sldId id="302" r:id="rId24"/>
    <p:sldId id="270" r:id="rId25"/>
    <p:sldId id="271" r:id="rId26"/>
    <p:sldId id="272" r:id="rId27"/>
    <p:sldId id="303" r:id="rId28"/>
    <p:sldId id="274" r:id="rId29"/>
    <p:sldId id="276" r:id="rId30"/>
    <p:sldId id="277" r:id="rId31"/>
    <p:sldId id="304" r:id="rId32"/>
    <p:sldId id="281" r:id="rId33"/>
    <p:sldId id="282" r:id="rId34"/>
    <p:sldId id="306" r:id="rId35"/>
    <p:sldId id="284" r:id="rId36"/>
    <p:sldId id="307" r:id="rId37"/>
    <p:sldId id="287" r:id="rId38"/>
    <p:sldId id="288" r:id="rId39"/>
    <p:sldId id="289" r:id="rId40"/>
    <p:sldId id="290" r:id="rId41"/>
    <p:sldId id="291" r:id="rId42"/>
    <p:sldId id="292" r:id="rId43"/>
    <p:sldId id="293" r:id="rId44"/>
    <p:sldId id="308" r:id="rId45"/>
    <p:sldId id="294" r:id="rId46"/>
    <p:sldId id="295" r:id="rId47"/>
    <p:sldId id="309" r:id="rId48"/>
    <p:sldId id="310" r:id="rId49"/>
    <p:sldId id="311" r:id="rId50"/>
    <p:sldId id="312" r:id="rId51"/>
    <p:sldId id="313" r:id="rId52"/>
    <p:sldId id="260" r:id="rId53"/>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C20"/>
    <a:srgbClr val="D71920"/>
    <a:srgbClr val="C8B160"/>
    <a:srgbClr val="009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6F9BE-C98D-4638-A2D3-C7AB17300A9C}" type="doc">
      <dgm:prSet loTypeId="urn:microsoft.com/office/officeart/2005/8/layout/process1" loCatId="process" qsTypeId="urn:microsoft.com/office/officeart/2005/8/quickstyle/simple1" qsCatId="simple" csTypeId="urn:microsoft.com/office/officeart/2005/8/colors/accent1_2" csCatId="accent1" phldr="1"/>
      <dgm:spPr/>
    </dgm:pt>
    <dgm:pt modelId="{EEE4A6B8-E67F-4D4A-855F-62D263B0096E}">
      <dgm:prSet phldrT="[Text]"/>
      <dgm:spPr/>
      <dgm:t>
        <a:bodyPr/>
        <a:lstStyle/>
        <a:p>
          <a:r>
            <a:rPr lang="en-US" dirty="0" err="1"/>
            <a:t>Programa</a:t>
          </a:r>
          <a:r>
            <a:rPr lang="en-US" dirty="0"/>
            <a:t> </a:t>
          </a:r>
          <a:r>
            <a:rPr lang="en-US" dirty="0" err="1"/>
            <a:t>Fuente</a:t>
          </a:r>
          <a:endParaRPr lang="en-US" dirty="0"/>
        </a:p>
      </dgm:t>
    </dgm:pt>
    <dgm:pt modelId="{4356D6AD-6D9C-470A-995D-3FF96328D849}" type="parTrans" cxnId="{B66650B2-7B1A-4454-9B3E-8BA007B7B38C}">
      <dgm:prSet/>
      <dgm:spPr/>
      <dgm:t>
        <a:bodyPr/>
        <a:lstStyle/>
        <a:p>
          <a:endParaRPr lang="en-US"/>
        </a:p>
      </dgm:t>
    </dgm:pt>
    <dgm:pt modelId="{E2693752-9883-4EDA-89AC-8AE08D7EFCA2}" type="sibTrans" cxnId="{B66650B2-7B1A-4454-9B3E-8BA007B7B38C}">
      <dgm:prSet/>
      <dgm:spPr/>
      <dgm:t>
        <a:bodyPr/>
        <a:lstStyle/>
        <a:p>
          <a:endParaRPr lang="en-US"/>
        </a:p>
      </dgm:t>
    </dgm:pt>
    <dgm:pt modelId="{AAEB9B00-D292-465C-A083-232007BABD21}">
      <dgm:prSet phldrT="[Text]"/>
      <dgm:spPr/>
      <dgm:t>
        <a:bodyPr/>
        <a:lstStyle/>
        <a:p>
          <a:r>
            <a:rPr lang="en-US" dirty="0" err="1"/>
            <a:t>Traductor</a:t>
          </a:r>
          <a:endParaRPr lang="en-US" dirty="0"/>
        </a:p>
      </dgm:t>
    </dgm:pt>
    <dgm:pt modelId="{8CFFE0CD-D38C-42FA-A8E3-5FBBDC83A27B}" type="parTrans" cxnId="{255B8651-5208-430E-AC7D-109E63FEFEAD}">
      <dgm:prSet/>
      <dgm:spPr/>
      <dgm:t>
        <a:bodyPr/>
        <a:lstStyle/>
        <a:p>
          <a:endParaRPr lang="en-US"/>
        </a:p>
      </dgm:t>
    </dgm:pt>
    <dgm:pt modelId="{2209573B-9048-452D-93B8-EE5AD9B80754}" type="sibTrans" cxnId="{255B8651-5208-430E-AC7D-109E63FEFEAD}">
      <dgm:prSet/>
      <dgm:spPr/>
      <dgm:t>
        <a:bodyPr/>
        <a:lstStyle/>
        <a:p>
          <a:endParaRPr lang="en-US"/>
        </a:p>
      </dgm:t>
    </dgm:pt>
    <dgm:pt modelId="{5CA7A074-24CF-4EF6-9A09-6712EE3514B4}">
      <dgm:prSet phldrT="[Text]"/>
      <dgm:spPr/>
      <dgm:t>
        <a:bodyPr/>
        <a:lstStyle/>
        <a:p>
          <a:r>
            <a:rPr lang="en-US" dirty="0" err="1"/>
            <a:t>Programa</a:t>
          </a:r>
          <a:r>
            <a:rPr lang="en-US" dirty="0"/>
            <a:t> </a:t>
          </a:r>
          <a:r>
            <a:rPr lang="en-US" dirty="0" err="1"/>
            <a:t>Objeto</a:t>
          </a:r>
          <a:endParaRPr lang="en-US" dirty="0"/>
        </a:p>
      </dgm:t>
    </dgm:pt>
    <dgm:pt modelId="{F676CC4F-5C2E-4B8C-9330-B96E913A0933}" type="parTrans" cxnId="{797F6CC3-1B76-46D4-920A-B408E0150FEF}">
      <dgm:prSet/>
      <dgm:spPr/>
      <dgm:t>
        <a:bodyPr/>
        <a:lstStyle/>
        <a:p>
          <a:endParaRPr lang="en-US"/>
        </a:p>
      </dgm:t>
    </dgm:pt>
    <dgm:pt modelId="{93B76BE5-F60A-40E5-BB06-BF6D44B65AC5}" type="sibTrans" cxnId="{797F6CC3-1B76-46D4-920A-B408E0150FEF}">
      <dgm:prSet/>
      <dgm:spPr/>
      <dgm:t>
        <a:bodyPr/>
        <a:lstStyle/>
        <a:p>
          <a:endParaRPr lang="en-US"/>
        </a:p>
      </dgm:t>
    </dgm:pt>
    <dgm:pt modelId="{B9F6083D-C2DF-4BD4-9E86-7E4D7827E559}" type="pres">
      <dgm:prSet presAssocID="{9446F9BE-C98D-4638-A2D3-C7AB17300A9C}" presName="Name0" presStyleCnt="0">
        <dgm:presLayoutVars>
          <dgm:dir/>
          <dgm:resizeHandles val="exact"/>
        </dgm:presLayoutVars>
      </dgm:prSet>
      <dgm:spPr/>
    </dgm:pt>
    <dgm:pt modelId="{C0886D08-AD7B-42B3-911C-B73CA9BCEB34}" type="pres">
      <dgm:prSet presAssocID="{EEE4A6B8-E67F-4D4A-855F-62D263B0096E}" presName="node" presStyleLbl="node1" presStyleIdx="0" presStyleCnt="3" custLinFactY="100000" custLinFactNeighborX="-19625" custLinFactNeighborY="167335">
        <dgm:presLayoutVars>
          <dgm:bulletEnabled val="1"/>
        </dgm:presLayoutVars>
      </dgm:prSet>
      <dgm:spPr/>
    </dgm:pt>
    <dgm:pt modelId="{B9647327-116B-4A3A-97F4-90A5A52E6188}" type="pres">
      <dgm:prSet presAssocID="{E2693752-9883-4EDA-89AC-8AE08D7EFCA2}" presName="sibTrans" presStyleLbl="sibTrans2D1" presStyleIdx="0" presStyleCnt="2"/>
      <dgm:spPr/>
    </dgm:pt>
    <dgm:pt modelId="{F74B7E7B-356D-4B30-8A7D-3A2516ABC082}" type="pres">
      <dgm:prSet presAssocID="{E2693752-9883-4EDA-89AC-8AE08D7EFCA2}" presName="connectorText" presStyleLbl="sibTrans2D1" presStyleIdx="0" presStyleCnt="2"/>
      <dgm:spPr/>
    </dgm:pt>
    <dgm:pt modelId="{CBB08F2E-36B7-4422-B9D4-F7AFB306E9C9}" type="pres">
      <dgm:prSet presAssocID="{AAEB9B00-D292-465C-A083-232007BABD21}" presName="node" presStyleLbl="node1" presStyleIdx="1" presStyleCnt="3" custLinFactY="100000" custLinFactNeighborX="-48311" custLinFactNeighborY="167335">
        <dgm:presLayoutVars>
          <dgm:bulletEnabled val="1"/>
        </dgm:presLayoutVars>
      </dgm:prSet>
      <dgm:spPr/>
    </dgm:pt>
    <dgm:pt modelId="{364AC17A-8F5D-4D61-8288-C84E7C2C7D19}" type="pres">
      <dgm:prSet presAssocID="{2209573B-9048-452D-93B8-EE5AD9B80754}" presName="sibTrans" presStyleLbl="sibTrans2D1" presStyleIdx="1" presStyleCnt="2"/>
      <dgm:spPr/>
    </dgm:pt>
    <dgm:pt modelId="{D43BBC91-6E88-4BE4-A09B-8C5BBF788966}" type="pres">
      <dgm:prSet presAssocID="{2209573B-9048-452D-93B8-EE5AD9B80754}" presName="connectorText" presStyleLbl="sibTrans2D1" presStyleIdx="1" presStyleCnt="2"/>
      <dgm:spPr/>
    </dgm:pt>
    <dgm:pt modelId="{34F70E24-9E7E-4A64-B895-8B47A7134697}" type="pres">
      <dgm:prSet presAssocID="{5CA7A074-24CF-4EF6-9A09-6712EE3514B4}" presName="node" presStyleLbl="node1" presStyleIdx="2" presStyleCnt="3" custLinFactY="100000" custLinFactNeighborX="-49655" custLinFactNeighborY="167335">
        <dgm:presLayoutVars>
          <dgm:bulletEnabled val="1"/>
        </dgm:presLayoutVars>
      </dgm:prSet>
      <dgm:spPr/>
    </dgm:pt>
  </dgm:ptLst>
  <dgm:cxnLst>
    <dgm:cxn modelId="{35F4DE21-2FDB-4DBA-8E4A-5CF8D73238BE}" type="presOf" srcId="{E2693752-9883-4EDA-89AC-8AE08D7EFCA2}" destId="{F74B7E7B-356D-4B30-8A7D-3A2516ABC082}" srcOrd="1" destOrd="0" presId="urn:microsoft.com/office/officeart/2005/8/layout/process1"/>
    <dgm:cxn modelId="{5939BB5E-DC7E-43CA-91A4-18A7483D313C}" type="presOf" srcId="{9446F9BE-C98D-4638-A2D3-C7AB17300A9C}" destId="{B9F6083D-C2DF-4BD4-9E86-7E4D7827E559}" srcOrd="0" destOrd="0" presId="urn:microsoft.com/office/officeart/2005/8/layout/process1"/>
    <dgm:cxn modelId="{3318DE48-33FE-4B46-A505-EC30255F4FFE}" type="presOf" srcId="{2209573B-9048-452D-93B8-EE5AD9B80754}" destId="{D43BBC91-6E88-4BE4-A09B-8C5BBF788966}" srcOrd="1" destOrd="0" presId="urn:microsoft.com/office/officeart/2005/8/layout/process1"/>
    <dgm:cxn modelId="{255B8651-5208-430E-AC7D-109E63FEFEAD}" srcId="{9446F9BE-C98D-4638-A2D3-C7AB17300A9C}" destId="{AAEB9B00-D292-465C-A083-232007BABD21}" srcOrd="1" destOrd="0" parTransId="{8CFFE0CD-D38C-42FA-A8E3-5FBBDC83A27B}" sibTransId="{2209573B-9048-452D-93B8-EE5AD9B80754}"/>
    <dgm:cxn modelId="{54002386-9DD1-4941-A7CE-2DA72F19D4D0}" type="presOf" srcId="{2209573B-9048-452D-93B8-EE5AD9B80754}" destId="{364AC17A-8F5D-4D61-8288-C84E7C2C7D19}" srcOrd="0" destOrd="0" presId="urn:microsoft.com/office/officeart/2005/8/layout/process1"/>
    <dgm:cxn modelId="{FC9DB08A-1CDC-427A-A2BE-82FC915FBE8F}" type="presOf" srcId="{EEE4A6B8-E67F-4D4A-855F-62D263B0096E}" destId="{C0886D08-AD7B-42B3-911C-B73CA9BCEB34}" srcOrd="0" destOrd="0" presId="urn:microsoft.com/office/officeart/2005/8/layout/process1"/>
    <dgm:cxn modelId="{335F6992-552F-4090-B606-A2247E536B3D}" type="presOf" srcId="{AAEB9B00-D292-465C-A083-232007BABD21}" destId="{CBB08F2E-36B7-4422-B9D4-F7AFB306E9C9}" srcOrd="0" destOrd="0" presId="urn:microsoft.com/office/officeart/2005/8/layout/process1"/>
    <dgm:cxn modelId="{EB70B1A3-0D5D-41B4-8555-87352465E6CE}" type="presOf" srcId="{E2693752-9883-4EDA-89AC-8AE08D7EFCA2}" destId="{B9647327-116B-4A3A-97F4-90A5A52E6188}" srcOrd="0" destOrd="0" presId="urn:microsoft.com/office/officeart/2005/8/layout/process1"/>
    <dgm:cxn modelId="{B66650B2-7B1A-4454-9B3E-8BA007B7B38C}" srcId="{9446F9BE-C98D-4638-A2D3-C7AB17300A9C}" destId="{EEE4A6B8-E67F-4D4A-855F-62D263B0096E}" srcOrd="0" destOrd="0" parTransId="{4356D6AD-6D9C-470A-995D-3FF96328D849}" sibTransId="{E2693752-9883-4EDA-89AC-8AE08D7EFCA2}"/>
    <dgm:cxn modelId="{797F6CC3-1B76-46D4-920A-B408E0150FEF}" srcId="{9446F9BE-C98D-4638-A2D3-C7AB17300A9C}" destId="{5CA7A074-24CF-4EF6-9A09-6712EE3514B4}" srcOrd="2" destOrd="0" parTransId="{F676CC4F-5C2E-4B8C-9330-B96E913A0933}" sibTransId="{93B76BE5-F60A-40E5-BB06-BF6D44B65AC5}"/>
    <dgm:cxn modelId="{1FC481D4-60C0-4294-A214-028C73B357BE}" type="presOf" srcId="{5CA7A074-24CF-4EF6-9A09-6712EE3514B4}" destId="{34F70E24-9E7E-4A64-B895-8B47A7134697}" srcOrd="0" destOrd="0" presId="urn:microsoft.com/office/officeart/2005/8/layout/process1"/>
    <dgm:cxn modelId="{2DD200BA-D526-4C7B-9F36-C2E0A4352A16}" type="presParOf" srcId="{B9F6083D-C2DF-4BD4-9E86-7E4D7827E559}" destId="{C0886D08-AD7B-42B3-911C-B73CA9BCEB34}" srcOrd="0" destOrd="0" presId="urn:microsoft.com/office/officeart/2005/8/layout/process1"/>
    <dgm:cxn modelId="{A5DB8DB5-14E7-466E-A670-79EA8A74B0EA}" type="presParOf" srcId="{B9F6083D-C2DF-4BD4-9E86-7E4D7827E559}" destId="{B9647327-116B-4A3A-97F4-90A5A52E6188}" srcOrd="1" destOrd="0" presId="urn:microsoft.com/office/officeart/2005/8/layout/process1"/>
    <dgm:cxn modelId="{65B6E71E-9C7C-4368-9A3B-DB199464EF64}" type="presParOf" srcId="{B9647327-116B-4A3A-97F4-90A5A52E6188}" destId="{F74B7E7B-356D-4B30-8A7D-3A2516ABC082}" srcOrd="0" destOrd="0" presId="urn:microsoft.com/office/officeart/2005/8/layout/process1"/>
    <dgm:cxn modelId="{34BCCD1E-8EDC-42FC-9D40-6AFBE24B2E03}" type="presParOf" srcId="{B9F6083D-C2DF-4BD4-9E86-7E4D7827E559}" destId="{CBB08F2E-36B7-4422-B9D4-F7AFB306E9C9}" srcOrd="2" destOrd="0" presId="urn:microsoft.com/office/officeart/2005/8/layout/process1"/>
    <dgm:cxn modelId="{F68B7DCF-DB98-4423-8E72-4F74C1D4F697}" type="presParOf" srcId="{B9F6083D-C2DF-4BD4-9E86-7E4D7827E559}" destId="{364AC17A-8F5D-4D61-8288-C84E7C2C7D19}" srcOrd="3" destOrd="0" presId="urn:microsoft.com/office/officeart/2005/8/layout/process1"/>
    <dgm:cxn modelId="{EEDADC3C-4452-49B9-8D5A-4CCAC4E05915}" type="presParOf" srcId="{364AC17A-8F5D-4D61-8288-C84E7C2C7D19}" destId="{D43BBC91-6E88-4BE4-A09B-8C5BBF788966}" srcOrd="0" destOrd="0" presId="urn:microsoft.com/office/officeart/2005/8/layout/process1"/>
    <dgm:cxn modelId="{6CC9D825-C247-4A02-B6CD-680EEDBA3F90}" type="presParOf" srcId="{B9F6083D-C2DF-4BD4-9E86-7E4D7827E559}" destId="{34F70E24-9E7E-4A64-B895-8B47A713469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86D08-AD7B-42B3-911C-B73CA9BCEB34}">
      <dsp:nvSpPr>
        <dsp:cNvPr id="0" name=""/>
        <dsp:cNvSpPr/>
      </dsp:nvSpPr>
      <dsp:spPr>
        <a:xfrm>
          <a:off x="0" y="3103165"/>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Programa</a:t>
          </a:r>
          <a:r>
            <a:rPr lang="en-US" sz="2500" kern="1200" dirty="0"/>
            <a:t> </a:t>
          </a:r>
          <a:r>
            <a:rPr lang="en-US" sz="2500" kern="1200" dirty="0" err="1"/>
            <a:t>Fuente</a:t>
          </a:r>
          <a:endParaRPr lang="en-US" sz="2500" kern="1200" dirty="0"/>
        </a:p>
      </dsp:txBody>
      <dsp:txXfrm>
        <a:off x="28142" y="3131307"/>
        <a:ext cx="1545106" cy="904550"/>
      </dsp:txXfrm>
    </dsp:sp>
    <dsp:sp modelId="{B9647327-116B-4A3A-97F4-90A5A52E6188}">
      <dsp:nvSpPr>
        <dsp:cNvPr id="0" name=""/>
        <dsp:cNvSpPr/>
      </dsp:nvSpPr>
      <dsp:spPr>
        <a:xfrm>
          <a:off x="1685504" y="3385010"/>
          <a:ext cx="178321"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685504" y="3464439"/>
        <a:ext cx="124825" cy="238286"/>
      </dsp:txXfrm>
    </dsp:sp>
    <dsp:sp modelId="{CBB08F2E-36B7-4422-B9D4-F7AFB306E9C9}">
      <dsp:nvSpPr>
        <dsp:cNvPr id="0" name=""/>
        <dsp:cNvSpPr/>
      </dsp:nvSpPr>
      <dsp:spPr>
        <a:xfrm>
          <a:off x="1937845" y="3103165"/>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Traductor</a:t>
          </a:r>
          <a:endParaRPr lang="en-US" sz="2500" kern="1200" dirty="0"/>
        </a:p>
      </dsp:txBody>
      <dsp:txXfrm>
        <a:off x="1965987" y="3131307"/>
        <a:ext cx="1545106" cy="904550"/>
      </dsp:txXfrm>
    </dsp:sp>
    <dsp:sp modelId="{364AC17A-8F5D-4D61-8288-C84E7C2C7D19}">
      <dsp:nvSpPr>
        <dsp:cNvPr id="0" name=""/>
        <dsp:cNvSpPr/>
      </dsp:nvSpPr>
      <dsp:spPr>
        <a:xfrm>
          <a:off x="3697222" y="3385010"/>
          <a:ext cx="334932"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697222" y="3464439"/>
        <a:ext cx="234452" cy="238286"/>
      </dsp:txXfrm>
    </dsp:sp>
    <dsp:sp modelId="{34F70E24-9E7E-4A64-B895-8B47A7134697}">
      <dsp:nvSpPr>
        <dsp:cNvPr id="0" name=""/>
        <dsp:cNvSpPr/>
      </dsp:nvSpPr>
      <dsp:spPr>
        <a:xfrm>
          <a:off x="4171183" y="3103165"/>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Programa</a:t>
          </a:r>
          <a:r>
            <a:rPr lang="en-US" sz="2500" kern="1200" dirty="0"/>
            <a:t> </a:t>
          </a:r>
          <a:r>
            <a:rPr lang="en-US" sz="2500" kern="1200" dirty="0" err="1"/>
            <a:t>Objeto</a:t>
          </a:r>
          <a:endParaRPr lang="en-US" sz="2500" kern="1200" dirty="0"/>
        </a:p>
      </dsp:txBody>
      <dsp:txXfrm>
        <a:off x="4199325" y="3131307"/>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31/3/2024</a:t>
            </a:fld>
            <a:endParaRPr lang="es-NI"/>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263B9-225F-41C4-B877-50582CD409C2}" type="datetimeFigureOut">
              <a:rPr lang="es-NI" smtClean="0"/>
              <a:t>31/3/2024</a:t>
            </a:fld>
            <a:endParaRPr lang="es-NI"/>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NI"/>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3E2DC-44EC-4DA2-AABB-68DCF9353820}" type="slidenum">
              <a:rPr lang="es-NI" smtClean="0"/>
              <a:t>‹Nº›</a:t>
            </a:fld>
            <a:endParaRPr lang="es-NI"/>
          </a:p>
        </p:txBody>
      </p:sp>
    </p:spTree>
    <p:extLst>
      <p:ext uri="{BB962C8B-B14F-4D97-AF65-F5344CB8AC3E}">
        <p14:creationId xmlns:p14="http://schemas.microsoft.com/office/powerpoint/2010/main" val="2649654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
        <p:nvSpPr>
          <p:cNvPr id="2" name="Título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910"/>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0"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4"/>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89"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7813"/>
            <a:ext cx="10972800" cy="1143000"/>
          </a:xfrm>
        </p:spPr>
        <p:txBody>
          <a:bodyPr/>
          <a:lstStyle/>
          <a:p>
            <a:r>
              <a:rPr lang="es-ES"/>
              <a:t>Haga clic para modificar el estilo de título del patrón</a:t>
            </a:r>
            <a:endParaRPr lang="es-EC"/>
          </a:p>
        </p:txBody>
      </p:sp>
      <p:sp>
        <p:nvSpPr>
          <p:cNvPr id="3" name="2 Marcador de tabla"/>
          <p:cNvSpPr>
            <a:spLocks noGrp="1"/>
          </p:cNvSpPr>
          <p:nvPr>
            <p:ph type="tbl" idx="1"/>
          </p:nvPr>
        </p:nvSpPr>
        <p:spPr>
          <a:xfrm>
            <a:off x="609600" y="1600201"/>
            <a:ext cx="10972800" cy="4530725"/>
          </a:xfrm>
        </p:spPr>
        <p:txBody>
          <a:bodyPr/>
          <a:lstStyle/>
          <a:p>
            <a:pPr lvl="0"/>
            <a:endParaRPr lang="es-EC" noProof="0"/>
          </a:p>
        </p:txBody>
      </p:sp>
      <p:sp>
        <p:nvSpPr>
          <p:cNvPr id="4" name="Rectangle 39"/>
          <p:cNvSpPr>
            <a:spLocks noGrp="1" noChangeArrowheads="1"/>
          </p:cNvSpPr>
          <p:nvPr>
            <p:ph type="dt" sz="half" idx="10"/>
          </p:nvPr>
        </p:nvSpPr>
        <p:spPr>
          <a:ln/>
        </p:spPr>
        <p:txBody>
          <a:bodyPr/>
          <a:lstStyle>
            <a:lvl1pPr>
              <a:defRPr/>
            </a:lvl1pPr>
          </a:lstStyle>
          <a:p>
            <a:pPr>
              <a:defRPr/>
            </a:pPr>
            <a:endParaRPr lang="es-ES"/>
          </a:p>
        </p:txBody>
      </p:sp>
      <p:sp>
        <p:nvSpPr>
          <p:cNvPr id="5" name="Rectangle 40"/>
          <p:cNvSpPr>
            <a:spLocks noGrp="1" noChangeArrowheads="1"/>
          </p:cNvSpPr>
          <p:nvPr>
            <p:ph type="ftr" sz="quarter" idx="11"/>
          </p:nvPr>
        </p:nvSpPr>
        <p:spPr>
          <a:ln/>
        </p:spPr>
        <p:txBody>
          <a:bodyPr/>
          <a:lstStyle>
            <a:lvl1pPr>
              <a:defRPr/>
            </a:lvl1pPr>
          </a:lstStyle>
          <a:p>
            <a:pPr>
              <a:defRPr/>
            </a:pPr>
            <a:endParaRPr lang="es-ES"/>
          </a:p>
        </p:txBody>
      </p:sp>
      <p:sp>
        <p:nvSpPr>
          <p:cNvPr id="6" name="Rectangle 41"/>
          <p:cNvSpPr>
            <a:spLocks noGrp="1" noChangeArrowheads="1"/>
          </p:cNvSpPr>
          <p:nvPr>
            <p:ph type="sldNum" sz="quarter" idx="12"/>
          </p:nvPr>
        </p:nvSpPr>
        <p:spPr>
          <a:ln/>
        </p:spPr>
        <p:txBody>
          <a:bodyPr/>
          <a:lstStyle>
            <a:lvl1pPr>
              <a:defRPr/>
            </a:lvl1pPr>
          </a:lstStyle>
          <a:p>
            <a:fld id="{50E5D262-B587-4FC2-8601-43BC1D0B69FE}" type="slidenum">
              <a:rPr lang="es-ES" altLang="es-NI"/>
              <a:pPr/>
              <a:t>‹Nº›</a:t>
            </a:fld>
            <a:endParaRPr lang="es-ES" altLang="es-NI"/>
          </a:p>
        </p:txBody>
      </p:sp>
    </p:spTree>
    <p:extLst>
      <p:ext uri="{BB962C8B-B14F-4D97-AF65-F5344CB8AC3E}">
        <p14:creationId xmlns:p14="http://schemas.microsoft.com/office/powerpoint/2010/main" val="21568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a:t>Haga clic para modificar el estilo de título del patrón</a:t>
            </a:r>
            <a:endParaRPr lang="es-NI"/>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7" name="Marcador de fecha 6"/>
          <p:cNvSpPr>
            <a:spLocks noGrp="1"/>
          </p:cNvSpPr>
          <p:nvPr>
            <p:ph type="dt" sz="half" idx="10"/>
          </p:nvPr>
        </p:nvSpPr>
        <p:spPr/>
        <p:txBody>
          <a:bodyPr/>
          <a:lstStyle>
            <a:lvl1pPr>
              <a:defRPr/>
            </a:lvl1pPr>
          </a:lstStyle>
          <a:p>
            <a:endParaRPr lang="es-ES" altLang="es-NI">
              <a:solidFill>
                <a:srgbClr val="000000"/>
              </a:solidFill>
            </a:endParaRPr>
          </a:p>
        </p:txBody>
      </p:sp>
      <p:sp>
        <p:nvSpPr>
          <p:cNvPr id="8" name="Marcador de pie de página 7"/>
          <p:cNvSpPr>
            <a:spLocks noGrp="1"/>
          </p:cNvSpPr>
          <p:nvPr>
            <p:ph type="ftr" sz="quarter" idx="11"/>
          </p:nvPr>
        </p:nvSpPr>
        <p:spPr/>
        <p:txBody>
          <a:bodyPr/>
          <a:lstStyle>
            <a:lvl1pPr>
              <a:defRPr/>
            </a:lvl1pPr>
          </a:lstStyle>
          <a:p>
            <a:endParaRPr lang="es-ES" altLang="es-NI">
              <a:solidFill>
                <a:srgbClr val="000000"/>
              </a:solidFill>
            </a:endParaRPr>
          </a:p>
        </p:txBody>
      </p:sp>
      <p:sp>
        <p:nvSpPr>
          <p:cNvPr id="9" name="Marcador de número de diapositiva 8"/>
          <p:cNvSpPr>
            <a:spLocks noGrp="1"/>
          </p:cNvSpPr>
          <p:nvPr>
            <p:ph type="sldNum" sz="quarter" idx="12"/>
          </p:nvPr>
        </p:nvSpPr>
        <p:spPr/>
        <p:txBody>
          <a:bodyPr/>
          <a:lstStyle>
            <a:lvl1pPr>
              <a:defRPr/>
            </a:lvl1pPr>
          </a:lstStyle>
          <a:p>
            <a:fld id="{5E1A930F-B15A-4BE0-B61C-1A769FD8BF0A}" type="slidenum">
              <a:rPr lang="es-ES" altLang="es-NI">
                <a:solidFill>
                  <a:srgbClr val="000000"/>
                </a:solidFill>
              </a:rPr>
              <a:pPr/>
              <a:t>‹Nº›</a:t>
            </a:fld>
            <a:endParaRPr lang="es-ES" altLang="es-NI">
              <a:solidFill>
                <a:srgbClr val="000000"/>
              </a:solidFill>
            </a:endParaRPr>
          </a:p>
        </p:txBody>
      </p:sp>
    </p:spTree>
    <p:extLst>
      <p:ext uri="{BB962C8B-B14F-4D97-AF65-F5344CB8AC3E}">
        <p14:creationId xmlns:p14="http://schemas.microsoft.com/office/powerpoint/2010/main" val="59804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 id="2147483656"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C%C3%B3digo_binario" TargetMode="External"/><Relationship Id="rId2" Type="http://schemas.openxmlformats.org/officeDocument/2006/relationships/hyperlink" Target="http://es.wikipedia.org/wiki/Lenguaje_de_m%C3%A1quina" TargetMode="External"/><Relationship Id="rId1" Type="http://schemas.openxmlformats.org/officeDocument/2006/relationships/slideLayout" Target="../slideLayouts/slideLayout3.xml"/><Relationship Id="rId4" Type="http://schemas.openxmlformats.org/officeDocument/2006/relationships/hyperlink" Target="http://es.wikipedia.org/wiki/Lenguaje_simb%C3%B3li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NI" dirty="0"/>
              <a:t>LÓGICA Y </a:t>
            </a:r>
            <a:br>
              <a:rPr lang="es-NI" dirty="0"/>
            </a:br>
            <a:r>
              <a:rPr lang="es-NI" dirty="0"/>
              <a:t>ALGORITMOS</a:t>
            </a:r>
          </a:p>
        </p:txBody>
      </p:sp>
      <p:sp>
        <p:nvSpPr>
          <p:cNvPr id="3" name="Marcador de texto 2"/>
          <p:cNvSpPr>
            <a:spLocks noGrp="1"/>
          </p:cNvSpPr>
          <p:nvPr>
            <p:ph type="body" idx="1"/>
          </p:nvPr>
        </p:nvSpPr>
        <p:spPr>
          <a:xfrm>
            <a:off x="831850" y="4828003"/>
            <a:ext cx="10515600" cy="1500187"/>
          </a:xfrm>
        </p:spPr>
        <p:txBody>
          <a:bodyPr/>
          <a:lstStyle/>
          <a:p>
            <a:endParaRPr lang="es-NI" dirty="0"/>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NI" dirty="0"/>
              <a:t>Evolución</a:t>
            </a:r>
            <a:endParaRPr lang="en-US" dirty="0"/>
          </a:p>
        </p:txBody>
      </p:sp>
      <p:sp>
        <p:nvSpPr>
          <p:cNvPr id="3" name="Content Placeholder 2"/>
          <p:cNvSpPr>
            <a:spLocks noGrp="1"/>
          </p:cNvSpPr>
          <p:nvPr>
            <p:ph idx="1"/>
          </p:nvPr>
        </p:nvSpPr>
        <p:spPr/>
        <p:txBody>
          <a:bodyPr>
            <a:normAutofit/>
          </a:bodyPr>
          <a:lstStyle/>
          <a:p>
            <a:pPr algn="just"/>
            <a:r>
              <a:rPr lang="en-US" dirty="0"/>
              <a:t>1957 - FORTRAN (</a:t>
            </a:r>
            <a:r>
              <a:rPr lang="en-US" dirty="0" err="1"/>
              <a:t>FORmula</a:t>
            </a:r>
            <a:r>
              <a:rPr lang="en-US" dirty="0"/>
              <a:t> </a:t>
            </a:r>
            <a:r>
              <a:rPr lang="en-US" dirty="0" err="1"/>
              <a:t>TRANslator</a:t>
            </a:r>
            <a:r>
              <a:rPr lang="en-US" dirty="0"/>
              <a:t>): D</a:t>
            </a:r>
            <a:r>
              <a:rPr lang="es-ES" dirty="0" err="1"/>
              <a:t>iseñado</a:t>
            </a:r>
            <a:r>
              <a:rPr lang="es-ES" dirty="0"/>
              <a:t> para traducir a lenguaje máquina expresiones y operaciones matemáticas.</a:t>
            </a:r>
          </a:p>
          <a:p>
            <a:pPr algn="just"/>
            <a:r>
              <a:rPr lang="es-NI" dirty="0"/>
              <a:t>1960 – COBOL (</a:t>
            </a:r>
            <a:r>
              <a:rPr lang="en-US" dirty="0" err="1"/>
              <a:t>COmmon</a:t>
            </a:r>
            <a:r>
              <a:rPr lang="en-US" dirty="0"/>
              <a:t> Business Oriented </a:t>
            </a:r>
            <a:r>
              <a:rPr lang="en-US" dirty="0" err="1"/>
              <a:t>Langauge</a:t>
            </a:r>
            <a:r>
              <a:rPr lang="en-US" dirty="0"/>
              <a:t> = </a:t>
            </a:r>
            <a:r>
              <a:rPr lang="en-US" dirty="0" err="1"/>
              <a:t>lenguaje</a:t>
            </a:r>
            <a:r>
              <a:rPr lang="en-US" dirty="0"/>
              <a:t> </a:t>
            </a:r>
            <a:r>
              <a:rPr lang="en-US" dirty="0" err="1"/>
              <a:t>orientado</a:t>
            </a:r>
            <a:r>
              <a:rPr lang="en-US" dirty="0"/>
              <a:t> a </a:t>
            </a:r>
            <a:r>
              <a:rPr lang="en-US" dirty="0" err="1"/>
              <a:t>negocios</a:t>
            </a:r>
            <a:r>
              <a:rPr lang="en-US" dirty="0"/>
              <a:t> </a:t>
            </a:r>
            <a:r>
              <a:rPr lang="en-US" dirty="0" err="1"/>
              <a:t>comunes</a:t>
            </a:r>
            <a:r>
              <a:rPr lang="en-US" dirty="0"/>
              <a:t>):</a:t>
            </a:r>
            <a:r>
              <a:rPr lang="es-ES" dirty="0"/>
              <a:t> Aplicaciones de computadoras aplicadas a la administración y a los negocios.</a:t>
            </a:r>
          </a:p>
          <a:p>
            <a:pPr algn="just"/>
            <a:r>
              <a:rPr lang="es-ES" dirty="0"/>
              <a:t>1980</a:t>
            </a:r>
            <a:r>
              <a:rPr lang="en-US" dirty="0"/>
              <a:t>’s – BASIC (Be</a:t>
            </a:r>
            <a:r>
              <a:rPr lang="vi-VN" dirty="0"/>
              <a:t>gginer ́s All Purpose Symbolic Instruction Code </a:t>
            </a:r>
            <a:r>
              <a:rPr lang="en-US" dirty="0"/>
              <a:t>= </a:t>
            </a:r>
            <a:r>
              <a:rPr lang="vi-VN" dirty="0"/>
              <a:t>código de Instrucciones Simbólicas de Todo</a:t>
            </a:r>
            <a:r>
              <a:rPr lang="en-US" dirty="0"/>
              <a:t> </a:t>
            </a:r>
            <a:r>
              <a:rPr lang="vi-VN" dirty="0"/>
              <a:t>Propósito para Principiantes).</a:t>
            </a:r>
            <a:endParaRPr lang="en-US" dirty="0"/>
          </a:p>
          <a:p>
            <a:pPr algn="just"/>
            <a:r>
              <a:rPr lang="en-US" dirty="0"/>
              <a:t>1980 – C </a:t>
            </a:r>
            <a:r>
              <a:rPr lang="en-US" dirty="0">
                <a:sym typeface="Symbol"/>
              </a:rPr>
              <a:t> C++</a:t>
            </a:r>
            <a:r>
              <a:rPr lang="en-US" dirty="0"/>
              <a:t>: C</a:t>
            </a:r>
            <a:r>
              <a:rPr lang="es-ES" dirty="0" err="1"/>
              <a:t>aracterísticas</a:t>
            </a:r>
            <a:r>
              <a:rPr lang="es-ES" dirty="0"/>
              <a:t> de programación intermedia entre los lenguajes ensambladores y los lenguajes de alto nivel.</a:t>
            </a:r>
            <a:r>
              <a:rPr lang="en-US" dirty="0"/>
              <a:t> </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10</a:t>
            </a:fld>
            <a:endParaRPr lang="en-US"/>
          </a:p>
        </p:txBody>
      </p:sp>
    </p:spTree>
    <p:extLst>
      <p:ext uri="{BB962C8B-B14F-4D97-AF65-F5344CB8AC3E}">
        <p14:creationId xmlns:p14="http://schemas.microsoft.com/office/powerpoint/2010/main" val="12056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NI" dirty="0"/>
              <a:t>Elementos sintácticos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1. Conjunto de caracteres.</a:t>
            </a:r>
          </a:p>
          <a:p>
            <a:pPr marL="0" indent="0">
              <a:buNone/>
            </a:pPr>
            <a:r>
              <a:rPr lang="es-ES" dirty="0"/>
              <a:t>2. Identificadores.</a:t>
            </a:r>
          </a:p>
          <a:p>
            <a:pPr marL="0" indent="0">
              <a:buNone/>
            </a:pPr>
            <a:r>
              <a:rPr lang="es-ES" dirty="0"/>
              <a:t>3. Símbolos de operadores.</a:t>
            </a:r>
          </a:p>
          <a:p>
            <a:pPr marL="0" indent="0">
              <a:buNone/>
            </a:pPr>
            <a:r>
              <a:rPr lang="es-ES" dirty="0"/>
              <a:t>4. Palabras clave y palabras reservadas.</a:t>
            </a:r>
          </a:p>
          <a:p>
            <a:pPr marL="0" indent="0">
              <a:buNone/>
            </a:pPr>
            <a:r>
              <a:rPr lang="es-ES" dirty="0"/>
              <a:t>5. Comentarios</a:t>
            </a:r>
          </a:p>
          <a:p>
            <a:pPr marL="0" indent="0">
              <a:buNone/>
            </a:pPr>
            <a:r>
              <a:rPr lang="es-ES" dirty="0"/>
              <a:t>6. Espacios en blanco.</a:t>
            </a:r>
          </a:p>
          <a:p>
            <a:pPr marL="0" indent="0">
              <a:buNone/>
            </a:pPr>
            <a:r>
              <a:rPr lang="es-ES" dirty="0"/>
              <a:t>7. Delimitadores y corchetes.</a:t>
            </a:r>
          </a:p>
          <a:p>
            <a:pPr marL="0" indent="0">
              <a:buNone/>
            </a:pPr>
            <a:r>
              <a:rPr lang="es-ES" dirty="0"/>
              <a:t>8.Formato de campos libres y fijos.</a:t>
            </a:r>
          </a:p>
          <a:p>
            <a:pPr marL="0" indent="0">
              <a:buNone/>
            </a:pPr>
            <a:r>
              <a:rPr lang="es-ES" dirty="0"/>
              <a:t>9. Expresiones.</a:t>
            </a:r>
          </a:p>
          <a:p>
            <a:pPr marL="0" indent="0">
              <a:buNone/>
            </a:pPr>
            <a:r>
              <a:rPr lang="es-ES" dirty="0"/>
              <a:t>10. Enunciados</a:t>
            </a:r>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11</a:t>
            </a:fld>
            <a:endParaRPr lang="en-US"/>
          </a:p>
        </p:txBody>
      </p:sp>
    </p:spTree>
    <p:extLst>
      <p:ext uri="{BB962C8B-B14F-4D97-AF65-F5344CB8AC3E}">
        <p14:creationId xmlns:p14="http://schemas.microsoft.com/office/powerpoint/2010/main" val="222831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Ejemplo Programa Básico</a:t>
            </a:r>
          </a:p>
        </p:txBody>
      </p:sp>
      <p:sp>
        <p:nvSpPr>
          <p:cNvPr id="3" name="Marcador de contenido 2"/>
          <p:cNvSpPr>
            <a:spLocks noGrp="1"/>
          </p:cNvSpPr>
          <p:nvPr>
            <p:ph idx="1"/>
          </p:nvPr>
        </p:nvSpPr>
        <p:spPr/>
        <p:txBody>
          <a:bodyPr>
            <a:normAutofit fontScale="85000" lnSpcReduction="20000"/>
          </a:bodyPr>
          <a:lstStyle/>
          <a:p>
            <a:pPr marL="0" indent="0">
              <a:buNone/>
            </a:pPr>
            <a:r>
              <a:rPr lang="es-NI" dirty="0"/>
              <a:t>/*  Este es un programa mínimo en C++, lo único que hace es escribir una frase en la pantalla</a:t>
            </a:r>
          </a:p>
          <a:p>
            <a:pPr marL="0" indent="0">
              <a:buNone/>
            </a:pPr>
            <a:r>
              <a:rPr lang="es-NI" dirty="0"/>
              <a:t>*/</a:t>
            </a:r>
          </a:p>
          <a:p>
            <a:pPr marL="0" indent="0">
              <a:buNone/>
            </a:pPr>
            <a:r>
              <a:rPr lang="es-NI" dirty="0"/>
              <a:t>#</a:t>
            </a:r>
            <a:r>
              <a:rPr lang="es-NI" dirty="0" err="1"/>
              <a:t>include</a:t>
            </a:r>
            <a:r>
              <a:rPr lang="es-NI" dirty="0"/>
              <a:t> &lt;</a:t>
            </a:r>
            <a:r>
              <a:rPr lang="es-NI" dirty="0" err="1"/>
              <a:t>iostream</a:t>
            </a:r>
            <a:r>
              <a:rPr lang="es-NI" dirty="0"/>
              <a:t>&gt;</a:t>
            </a:r>
          </a:p>
          <a:p>
            <a:pPr marL="0" indent="0">
              <a:buNone/>
            </a:pPr>
            <a:r>
              <a:rPr lang="es-NI" dirty="0" err="1"/>
              <a:t>using</a:t>
            </a:r>
            <a:r>
              <a:rPr lang="es-NI" dirty="0"/>
              <a:t> </a:t>
            </a:r>
            <a:r>
              <a:rPr lang="es-NI" dirty="0" err="1"/>
              <a:t>namespace</a:t>
            </a:r>
            <a:r>
              <a:rPr lang="es-NI" dirty="0"/>
              <a:t> </a:t>
            </a:r>
            <a:r>
              <a:rPr lang="es-NI" dirty="0" err="1"/>
              <a:t>std</a:t>
            </a:r>
            <a:r>
              <a:rPr lang="es-NI" dirty="0"/>
              <a:t>;</a:t>
            </a:r>
          </a:p>
          <a:p>
            <a:pPr marL="0" indent="0">
              <a:buNone/>
            </a:pPr>
            <a:endParaRPr lang="es-NI" dirty="0"/>
          </a:p>
          <a:p>
            <a:pPr marL="0" indent="0">
              <a:buNone/>
            </a:pPr>
            <a:r>
              <a:rPr lang="es-NI" dirty="0" err="1"/>
              <a:t>int</a:t>
            </a:r>
            <a:r>
              <a:rPr lang="es-NI" dirty="0"/>
              <a:t> </a:t>
            </a:r>
            <a:r>
              <a:rPr lang="es-NI" dirty="0" err="1"/>
              <a:t>main</a:t>
            </a:r>
            <a:r>
              <a:rPr lang="es-NI" dirty="0"/>
              <a:t>()</a:t>
            </a:r>
          </a:p>
          <a:p>
            <a:pPr marL="0" indent="0">
              <a:buNone/>
            </a:pPr>
            <a:r>
              <a:rPr lang="es-NI" dirty="0"/>
              <a:t>{</a:t>
            </a:r>
          </a:p>
          <a:p>
            <a:pPr marL="0" indent="0">
              <a:buNone/>
            </a:pPr>
            <a:r>
              <a:rPr lang="es-NI" dirty="0"/>
              <a:t>	</a:t>
            </a:r>
            <a:r>
              <a:rPr lang="es-NI" dirty="0" err="1"/>
              <a:t>cout</a:t>
            </a:r>
            <a:r>
              <a:rPr lang="es-NI" dirty="0"/>
              <a:t> &lt;&lt; "Hola guapa\n";  </a:t>
            </a:r>
          </a:p>
          <a:p>
            <a:pPr marL="0" indent="0">
              <a:buNone/>
            </a:pPr>
            <a:r>
              <a:rPr lang="es-NI" dirty="0"/>
              <a:t>// imprime en la 	pantalla la frase "hola guapa"</a:t>
            </a:r>
          </a:p>
          <a:p>
            <a:pPr marL="0" indent="0">
              <a:buNone/>
            </a:pPr>
            <a:r>
              <a:rPr lang="es-NI" dirty="0"/>
              <a:t>}</a:t>
            </a:r>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12</a:t>
            </a:fld>
            <a:endParaRPr lang="en-US"/>
          </a:p>
        </p:txBody>
      </p:sp>
    </p:spTree>
    <p:extLst>
      <p:ext uri="{BB962C8B-B14F-4D97-AF65-F5344CB8AC3E}">
        <p14:creationId xmlns:p14="http://schemas.microsoft.com/office/powerpoint/2010/main" val="291912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74638"/>
            <a:ext cx="3610744" cy="706090"/>
          </a:xfrm>
        </p:spPr>
        <p:txBody>
          <a:bodyPr>
            <a:normAutofit fontScale="90000"/>
          </a:bodyPr>
          <a:lstStyle/>
          <a:p>
            <a:r>
              <a:rPr lang="es-NI" sz="3600" dirty="0"/>
              <a:t>Ejemplo E/S (I/O)</a:t>
            </a:r>
          </a:p>
        </p:txBody>
      </p:sp>
      <p:sp>
        <p:nvSpPr>
          <p:cNvPr id="3" name="Marcador de contenido 2"/>
          <p:cNvSpPr>
            <a:spLocks noGrp="1"/>
          </p:cNvSpPr>
          <p:nvPr>
            <p:ph idx="1"/>
          </p:nvPr>
        </p:nvSpPr>
        <p:spPr>
          <a:xfrm>
            <a:off x="1984969" y="980729"/>
            <a:ext cx="8229600" cy="5740747"/>
          </a:xfrm>
        </p:spPr>
        <p:txBody>
          <a:bodyPr>
            <a:noAutofit/>
          </a:bodyPr>
          <a:lstStyle/>
          <a:p>
            <a:pPr marL="0" indent="0">
              <a:buNone/>
            </a:pPr>
            <a:r>
              <a:rPr lang="es-NI" sz="2400" dirty="0"/>
              <a:t>// i/o </a:t>
            </a:r>
            <a:r>
              <a:rPr lang="es-NI" sz="2400" dirty="0" err="1"/>
              <a:t>example</a:t>
            </a:r>
            <a:endParaRPr lang="es-NI" sz="2400" dirty="0"/>
          </a:p>
          <a:p>
            <a:pPr marL="0" indent="0">
              <a:buNone/>
            </a:pPr>
            <a:r>
              <a:rPr lang="es-NI" sz="2400" dirty="0"/>
              <a:t>#</a:t>
            </a:r>
            <a:r>
              <a:rPr lang="es-NI" sz="2400" dirty="0" err="1"/>
              <a:t>include</a:t>
            </a:r>
            <a:r>
              <a:rPr lang="es-NI" sz="2400" dirty="0"/>
              <a:t> &lt;</a:t>
            </a:r>
            <a:r>
              <a:rPr lang="es-NI" sz="2400" dirty="0" err="1"/>
              <a:t>iostream</a:t>
            </a:r>
            <a:r>
              <a:rPr lang="es-NI" sz="2400" dirty="0"/>
              <a:t>&gt;</a:t>
            </a:r>
          </a:p>
          <a:p>
            <a:pPr marL="0" indent="0">
              <a:buNone/>
            </a:pPr>
            <a:r>
              <a:rPr lang="es-NI" sz="2400" dirty="0" err="1"/>
              <a:t>using</a:t>
            </a:r>
            <a:r>
              <a:rPr lang="es-NI" sz="2400" dirty="0"/>
              <a:t> </a:t>
            </a:r>
            <a:r>
              <a:rPr lang="es-NI" sz="2400" dirty="0" err="1"/>
              <a:t>namespace</a:t>
            </a:r>
            <a:r>
              <a:rPr lang="es-NI" sz="2400" dirty="0"/>
              <a:t> </a:t>
            </a:r>
            <a:r>
              <a:rPr lang="es-NI" sz="2400" dirty="0" err="1"/>
              <a:t>std</a:t>
            </a:r>
            <a:r>
              <a:rPr lang="es-NI" sz="2400" dirty="0"/>
              <a:t>;</a:t>
            </a:r>
          </a:p>
          <a:p>
            <a:pPr marL="0" indent="0">
              <a:buNone/>
            </a:pPr>
            <a:endParaRPr lang="es-NI" sz="2400" dirty="0"/>
          </a:p>
          <a:p>
            <a:pPr marL="0" indent="0">
              <a:buNone/>
            </a:pPr>
            <a:r>
              <a:rPr lang="es-NI" sz="2400" dirty="0" err="1"/>
              <a:t>int</a:t>
            </a:r>
            <a:r>
              <a:rPr lang="es-NI" sz="2400" dirty="0"/>
              <a:t> </a:t>
            </a:r>
            <a:r>
              <a:rPr lang="es-NI" sz="2400" dirty="0" err="1"/>
              <a:t>main</a:t>
            </a:r>
            <a:r>
              <a:rPr lang="es-NI" sz="2400" dirty="0"/>
              <a:t> ()</a:t>
            </a:r>
          </a:p>
          <a:p>
            <a:pPr marL="0" indent="0">
              <a:buNone/>
            </a:pPr>
            <a:r>
              <a:rPr lang="es-NI" sz="2400" dirty="0"/>
              <a:t>{</a:t>
            </a:r>
          </a:p>
          <a:p>
            <a:pPr marL="400050" lvl="1" indent="0">
              <a:buNone/>
            </a:pPr>
            <a:r>
              <a:rPr lang="es-NI" dirty="0"/>
              <a:t>  </a:t>
            </a:r>
            <a:r>
              <a:rPr lang="es-NI" dirty="0" err="1"/>
              <a:t>int</a:t>
            </a:r>
            <a:r>
              <a:rPr lang="es-NI" dirty="0"/>
              <a:t> i;</a:t>
            </a:r>
          </a:p>
          <a:p>
            <a:pPr marL="400050" lvl="1" indent="0">
              <a:buNone/>
            </a:pPr>
            <a:r>
              <a:rPr lang="es-NI" dirty="0"/>
              <a:t>  </a:t>
            </a:r>
            <a:r>
              <a:rPr lang="es-NI" dirty="0" err="1"/>
              <a:t>cout</a:t>
            </a:r>
            <a:r>
              <a:rPr lang="es-NI" dirty="0"/>
              <a:t> &lt;&lt; "Digite un número entero: ";</a:t>
            </a:r>
          </a:p>
          <a:p>
            <a:pPr marL="400050" lvl="1" indent="0">
              <a:buNone/>
            </a:pPr>
            <a:r>
              <a:rPr lang="es-NI" dirty="0"/>
              <a:t>  </a:t>
            </a:r>
            <a:r>
              <a:rPr lang="es-NI" dirty="0" err="1"/>
              <a:t>cin</a:t>
            </a:r>
            <a:r>
              <a:rPr lang="es-NI" dirty="0"/>
              <a:t> &gt;&gt; i;</a:t>
            </a:r>
          </a:p>
          <a:p>
            <a:pPr marL="400050" lvl="1" indent="0">
              <a:buNone/>
            </a:pPr>
            <a:r>
              <a:rPr lang="es-NI" dirty="0"/>
              <a:t>  </a:t>
            </a:r>
            <a:r>
              <a:rPr lang="es-NI" dirty="0" err="1"/>
              <a:t>cout</a:t>
            </a:r>
            <a:r>
              <a:rPr lang="es-NI" dirty="0"/>
              <a:t> &lt;&lt; "Digitó el número: " &lt;&lt; i;</a:t>
            </a:r>
          </a:p>
          <a:p>
            <a:pPr marL="400050" lvl="1" indent="0">
              <a:buNone/>
            </a:pPr>
            <a:r>
              <a:rPr lang="es-NI" dirty="0"/>
              <a:t>  </a:t>
            </a:r>
            <a:r>
              <a:rPr lang="es-NI" dirty="0" err="1"/>
              <a:t>cout</a:t>
            </a:r>
            <a:r>
              <a:rPr lang="es-NI" dirty="0"/>
              <a:t> &lt;&lt; " y su valor duplicado es: " &lt;&lt; i*2 &lt;&lt; ".\n";</a:t>
            </a:r>
          </a:p>
          <a:p>
            <a:pPr marL="400050" lvl="1" indent="0">
              <a:buNone/>
            </a:pPr>
            <a:r>
              <a:rPr lang="es-NI" dirty="0"/>
              <a:t>  </a:t>
            </a:r>
            <a:r>
              <a:rPr lang="es-NI" dirty="0" err="1"/>
              <a:t>return</a:t>
            </a:r>
            <a:r>
              <a:rPr lang="es-NI" dirty="0"/>
              <a:t> 0;</a:t>
            </a:r>
          </a:p>
          <a:p>
            <a:pPr marL="0" indent="0">
              <a:buNone/>
            </a:pPr>
            <a:r>
              <a:rPr lang="es-NI" sz="2400" dirty="0"/>
              <a:t>}</a:t>
            </a:r>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13</a:t>
            </a:fld>
            <a:endParaRPr lang="en-US"/>
          </a:p>
        </p:txBody>
      </p:sp>
    </p:spTree>
    <p:extLst>
      <p:ext uri="{BB962C8B-B14F-4D97-AF65-F5344CB8AC3E}">
        <p14:creationId xmlns:p14="http://schemas.microsoft.com/office/powerpoint/2010/main" val="2642553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NI" dirty="0"/>
              <a:t>Tipos y declaraciones de datos </a:t>
            </a:r>
          </a:p>
        </p:txBody>
      </p:sp>
      <p:sp>
        <p:nvSpPr>
          <p:cNvPr id="3" name="Marcador de contenido 2"/>
          <p:cNvSpPr>
            <a:spLocks noGrp="1"/>
          </p:cNvSpPr>
          <p:nvPr>
            <p:ph idx="1"/>
          </p:nvPr>
        </p:nvSpPr>
        <p:spPr/>
        <p:txBody>
          <a:bodyPr>
            <a:normAutofit/>
          </a:bodyPr>
          <a:lstStyle/>
          <a:p>
            <a:pPr algn="just"/>
            <a:r>
              <a:rPr lang="es-NI" dirty="0"/>
              <a:t>Una variable es una entidad cuyo valor puede cambiar a lo largo de la ejecución de un programa.</a:t>
            </a:r>
          </a:p>
          <a:p>
            <a:pPr algn="just"/>
            <a:r>
              <a:rPr lang="es-NI" dirty="0"/>
              <a:t>Se almacena en la memoria del ordenador para contener sus valores durante la ejecución de un programa.</a:t>
            </a:r>
          </a:p>
          <a:p>
            <a:pPr algn="just"/>
            <a:r>
              <a:rPr lang="es-NI" dirty="0"/>
              <a:t>Cada variable debe pertenecer a un tipo determinado, y ese tipo determina, por una parte, el tamaño del espacio de memoria ocupado por la variable, y por otra, el modo en que se manipulará esa memoria por el ordenador.</a:t>
            </a:r>
          </a:p>
          <a:p>
            <a:endParaRPr lang="es-NI" dirty="0"/>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14</a:t>
            </a:fld>
            <a:endParaRPr lang="en-US"/>
          </a:p>
        </p:txBody>
      </p:sp>
    </p:spTree>
    <p:extLst>
      <p:ext uri="{BB962C8B-B14F-4D97-AF65-F5344CB8AC3E}">
        <p14:creationId xmlns:p14="http://schemas.microsoft.com/office/powerpoint/2010/main" val="167373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919289" y="461964"/>
            <a:ext cx="84978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4000">
                <a:solidFill>
                  <a:srgbClr val="000000"/>
                </a:solidFill>
                <a:effectLst>
                  <a:outerShdw blurRad="38100" dist="38100" dir="2700000" algn="tl">
                    <a:srgbClr val="C0C0C0"/>
                  </a:outerShdw>
                </a:effectLst>
              </a:rPr>
              <a:t>C++ proporciona los siguientes tipos de datos elementales:</a:t>
            </a:r>
            <a:endParaRPr lang="es-ES" altLang="es-NI" sz="4000">
              <a:solidFill>
                <a:srgbClr val="000000"/>
              </a:solidFill>
              <a:effectLst>
                <a:outerShdw blurRad="38100" dist="38100" dir="2700000" algn="tl">
                  <a:srgbClr val="C0C0C0"/>
                </a:outerShdw>
              </a:effectLst>
            </a:endParaRPr>
          </a:p>
        </p:txBody>
      </p:sp>
      <p:sp>
        <p:nvSpPr>
          <p:cNvPr id="5125" name="Text Box 5"/>
          <p:cNvSpPr txBox="1">
            <a:spLocks noChangeArrowheads="1"/>
          </p:cNvSpPr>
          <p:nvPr/>
        </p:nvSpPr>
        <p:spPr bwMode="auto">
          <a:xfrm>
            <a:off x="1919289" y="1989138"/>
            <a:ext cx="8497887"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4200" b="1">
                <a:solidFill>
                  <a:srgbClr val="0000FF"/>
                </a:solidFill>
                <a:effectLst>
                  <a:outerShdw blurRad="38100" dist="38100" dir="2700000" algn="tl">
                    <a:srgbClr val="C0C0C0"/>
                  </a:outerShdw>
                </a:effectLst>
              </a:rPr>
              <a:t>NÚMEROS ENTEROS</a:t>
            </a:r>
          </a:p>
          <a:p>
            <a:pPr algn="ctr" fontAlgn="base">
              <a:spcBef>
                <a:spcPct val="0"/>
              </a:spcBef>
              <a:spcAft>
                <a:spcPct val="0"/>
              </a:spcAft>
            </a:pPr>
            <a:endParaRPr lang="es-VE" altLang="es-NI" sz="4200" b="1">
              <a:solidFill>
                <a:srgbClr val="0000FF"/>
              </a:solidFill>
              <a:effectLst>
                <a:outerShdw blurRad="38100" dist="38100" dir="2700000" algn="tl">
                  <a:srgbClr val="C0C0C0"/>
                </a:outerShdw>
              </a:effectLst>
            </a:endParaRPr>
          </a:p>
          <a:p>
            <a:pPr algn="ctr" fontAlgn="base">
              <a:spcBef>
                <a:spcPct val="0"/>
              </a:spcBef>
              <a:spcAft>
                <a:spcPct val="0"/>
              </a:spcAft>
            </a:pPr>
            <a:r>
              <a:rPr lang="es-VE" altLang="es-NI" sz="4200" b="1">
                <a:solidFill>
                  <a:srgbClr val="0000FF"/>
                </a:solidFill>
                <a:effectLst>
                  <a:outerShdw blurRad="38100" dist="38100" dir="2700000" algn="tl">
                    <a:srgbClr val="C0C0C0"/>
                  </a:outerShdw>
                </a:effectLst>
              </a:rPr>
              <a:t>NÚMEROS REALES</a:t>
            </a:r>
          </a:p>
          <a:p>
            <a:pPr algn="ctr" fontAlgn="base">
              <a:spcBef>
                <a:spcPct val="0"/>
              </a:spcBef>
              <a:spcAft>
                <a:spcPct val="0"/>
              </a:spcAft>
            </a:pPr>
            <a:endParaRPr lang="es-VE" altLang="es-NI" sz="4200" b="1">
              <a:solidFill>
                <a:srgbClr val="0000FF"/>
              </a:solidFill>
              <a:effectLst>
                <a:outerShdw blurRad="38100" dist="38100" dir="2700000" algn="tl">
                  <a:srgbClr val="C0C0C0"/>
                </a:outerShdw>
              </a:effectLst>
            </a:endParaRPr>
          </a:p>
          <a:p>
            <a:pPr algn="ctr" fontAlgn="base">
              <a:spcBef>
                <a:spcPct val="0"/>
              </a:spcBef>
              <a:spcAft>
                <a:spcPct val="0"/>
              </a:spcAft>
            </a:pPr>
            <a:r>
              <a:rPr lang="es-VE" altLang="es-NI" sz="4200" b="1">
                <a:solidFill>
                  <a:srgbClr val="0000FF"/>
                </a:solidFill>
                <a:effectLst>
                  <a:outerShdw blurRad="38100" dist="38100" dir="2700000" algn="tl">
                    <a:srgbClr val="C0C0C0"/>
                  </a:outerShdw>
                </a:effectLst>
              </a:rPr>
              <a:t>CARACTERES</a:t>
            </a:r>
          </a:p>
          <a:p>
            <a:pPr algn="ctr" fontAlgn="base">
              <a:spcBef>
                <a:spcPct val="0"/>
              </a:spcBef>
              <a:spcAft>
                <a:spcPct val="0"/>
              </a:spcAft>
            </a:pPr>
            <a:endParaRPr lang="es-VE" altLang="es-NI" sz="4200" b="1">
              <a:solidFill>
                <a:srgbClr val="0000FF"/>
              </a:solidFill>
              <a:effectLst>
                <a:outerShdw blurRad="38100" dist="38100" dir="2700000" algn="tl">
                  <a:srgbClr val="C0C0C0"/>
                </a:outerShdw>
              </a:effectLst>
            </a:endParaRPr>
          </a:p>
          <a:p>
            <a:pPr algn="ctr" fontAlgn="base">
              <a:spcBef>
                <a:spcPct val="0"/>
              </a:spcBef>
              <a:spcAft>
                <a:spcPct val="0"/>
              </a:spcAft>
            </a:pPr>
            <a:r>
              <a:rPr lang="es-VE" altLang="es-NI" sz="4200" b="1">
                <a:solidFill>
                  <a:srgbClr val="0000FF"/>
                </a:solidFill>
                <a:effectLst>
                  <a:outerShdw blurRad="38100" dist="38100" dir="2700000" algn="tl">
                    <a:srgbClr val="C0C0C0"/>
                  </a:outerShdw>
                </a:effectLst>
              </a:rPr>
              <a:t>BOOLEANOS O LÓGICOS</a:t>
            </a:r>
            <a:endParaRPr lang="es-ES" altLang="es-NI" sz="4200" b="1">
              <a:solidFill>
                <a:srgbClr val="0000FF"/>
              </a:solidFill>
              <a:effectLst>
                <a:outerShdw blurRad="38100" dist="38100" dir="2700000" algn="tl">
                  <a:srgbClr val="C0C0C0"/>
                </a:outerShdw>
              </a:effectLst>
            </a:endParaRPr>
          </a:p>
        </p:txBody>
      </p:sp>
    </p:spTree>
    <p:extLst>
      <p:ext uri="{BB962C8B-B14F-4D97-AF65-F5344CB8AC3E}">
        <p14:creationId xmlns:p14="http://schemas.microsoft.com/office/powerpoint/2010/main" val="140009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1847851" y="333375"/>
            <a:ext cx="4093813"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s-VE" altLang="es-NI" sz="3500" u="sng">
                <a:solidFill>
                  <a:srgbClr val="000000"/>
                </a:solidFill>
                <a:effectLst>
                  <a:outerShdw blurRad="38100" dist="38100" dir="2700000" algn="tl">
                    <a:srgbClr val="C0C0C0"/>
                  </a:outerShdw>
                </a:effectLst>
              </a:rPr>
              <a:t>NUMEROS ENTEROS</a:t>
            </a:r>
            <a:endParaRPr lang="es-ES" altLang="es-NI" sz="3500" u="sng">
              <a:solidFill>
                <a:srgbClr val="000000"/>
              </a:solidFill>
              <a:effectLst>
                <a:outerShdw blurRad="38100" dist="38100" dir="2700000" algn="tl">
                  <a:srgbClr val="C0C0C0"/>
                </a:outerShdw>
              </a:effectLst>
            </a:endParaRPr>
          </a:p>
        </p:txBody>
      </p:sp>
      <p:sp>
        <p:nvSpPr>
          <p:cNvPr id="6149" name="Text Box 5"/>
          <p:cNvSpPr txBox="1">
            <a:spLocks noChangeArrowheads="1"/>
          </p:cNvSpPr>
          <p:nvPr/>
        </p:nvSpPr>
        <p:spPr bwMode="auto">
          <a:xfrm>
            <a:off x="1739900" y="3290889"/>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PALABRA CLAVE PARA ESPECIFICAR ESTE TIPO DE DATO:</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INT</a:t>
            </a:r>
            <a:endParaRPr lang="es-ES" altLang="es-NI" sz="2600" b="1" i="1">
              <a:solidFill>
                <a:srgbClr val="CC0066"/>
              </a:solidFill>
            </a:endParaRPr>
          </a:p>
        </p:txBody>
      </p:sp>
      <p:sp>
        <p:nvSpPr>
          <p:cNvPr id="6150" name="Text Box 6"/>
          <p:cNvSpPr txBox="1">
            <a:spLocks noChangeArrowheads="1"/>
          </p:cNvSpPr>
          <p:nvPr/>
        </p:nvSpPr>
        <p:spPr bwMode="auto">
          <a:xfrm>
            <a:off x="2332038" y="15763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es-NI" altLang="es-NI">
              <a:solidFill>
                <a:srgbClr val="000000"/>
              </a:solidFill>
            </a:endParaRPr>
          </a:p>
        </p:txBody>
      </p:sp>
      <p:sp>
        <p:nvSpPr>
          <p:cNvPr id="6151" name="Text Box 7"/>
          <p:cNvSpPr txBox="1">
            <a:spLocks noChangeArrowheads="1"/>
          </p:cNvSpPr>
          <p:nvPr/>
        </p:nvSpPr>
        <p:spPr bwMode="auto">
          <a:xfrm>
            <a:off x="2620963" y="1341439"/>
            <a:ext cx="78676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s-ES" altLang="es-NI" sz="2800">
                <a:solidFill>
                  <a:srgbClr val="000000"/>
                </a:solidFill>
              </a:rPr>
              <a:t>Incluye a los números naturales distintos de cero (</a:t>
            </a:r>
            <a:r>
              <a:rPr lang="es-ES" altLang="es-NI" sz="2800" b="1" i="1">
                <a:solidFill>
                  <a:srgbClr val="BBE0E3"/>
                </a:solidFill>
              </a:rPr>
              <a:t>1, 2, 3, ...</a:t>
            </a:r>
            <a:r>
              <a:rPr lang="es-ES" altLang="es-NI" sz="2800">
                <a:solidFill>
                  <a:srgbClr val="000000"/>
                </a:solidFill>
              </a:rPr>
              <a:t>), los negativos de los números naturales (</a:t>
            </a:r>
            <a:r>
              <a:rPr lang="es-ES" altLang="es-NI" sz="2800" b="1" i="1">
                <a:solidFill>
                  <a:srgbClr val="BBE0E3"/>
                </a:solidFill>
              </a:rPr>
              <a:t>..., −3, −2, −1</a:t>
            </a:r>
            <a:r>
              <a:rPr lang="es-ES" altLang="es-NI" sz="2800">
                <a:solidFill>
                  <a:srgbClr val="000000"/>
                </a:solidFill>
              </a:rPr>
              <a:t>) y al cero (</a:t>
            </a:r>
            <a:r>
              <a:rPr lang="es-ES" altLang="es-NI" sz="2800" b="1" i="1">
                <a:solidFill>
                  <a:srgbClr val="BBE0E3"/>
                </a:solidFill>
              </a:rPr>
              <a:t>0</a:t>
            </a:r>
            <a:r>
              <a:rPr lang="es-ES" altLang="es-NI" sz="2800">
                <a:solidFill>
                  <a:srgbClr val="000000"/>
                </a:solidFill>
              </a:rPr>
              <a:t>).</a:t>
            </a:r>
          </a:p>
        </p:txBody>
      </p:sp>
      <p:sp>
        <p:nvSpPr>
          <p:cNvPr id="6152" name="Text Box 8"/>
          <p:cNvSpPr txBox="1">
            <a:spLocks noChangeArrowheads="1"/>
          </p:cNvSpPr>
          <p:nvPr/>
        </p:nvSpPr>
        <p:spPr bwMode="auto">
          <a:xfrm>
            <a:off x="1703388" y="4538664"/>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FORMATO DE DECLARACIÓN:</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INT </a:t>
            </a:r>
            <a:r>
              <a:rPr lang="es-VE" altLang="es-NI" sz="2600" b="1">
                <a:solidFill>
                  <a:srgbClr val="003366"/>
                </a:solidFill>
              </a:rPr>
              <a:t>LISTA_DE_VARIABLES</a:t>
            </a:r>
            <a:r>
              <a:rPr lang="es-VE" altLang="es-NI" sz="2600" b="1" i="1">
                <a:solidFill>
                  <a:srgbClr val="CC0066"/>
                </a:solidFill>
              </a:rPr>
              <a:t>;</a:t>
            </a:r>
            <a:endParaRPr lang="es-ES" altLang="es-NI" sz="2600" b="1" i="1">
              <a:solidFill>
                <a:srgbClr val="CC0066"/>
              </a:solidFill>
            </a:endParaRPr>
          </a:p>
        </p:txBody>
      </p:sp>
    </p:spTree>
    <p:extLst>
      <p:ext uri="{BB962C8B-B14F-4D97-AF65-F5344CB8AC3E}">
        <p14:creationId xmlns:p14="http://schemas.microsoft.com/office/powerpoint/2010/main" val="396432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1847851" y="333375"/>
            <a:ext cx="376308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s-VE" altLang="es-NI" sz="3500" u="sng">
                <a:solidFill>
                  <a:srgbClr val="000000"/>
                </a:solidFill>
                <a:effectLst>
                  <a:outerShdw blurRad="38100" dist="38100" dir="2700000" algn="tl">
                    <a:srgbClr val="C0C0C0"/>
                  </a:outerShdw>
                </a:effectLst>
              </a:rPr>
              <a:t>NUMEROS REALES</a:t>
            </a:r>
            <a:endParaRPr lang="es-ES" altLang="es-NI" sz="3500" u="sng">
              <a:solidFill>
                <a:srgbClr val="000000"/>
              </a:solidFill>
              <a:effectLst>
                <a:outerShdw blurRad="38100" dist="38100" dir="2700000" algn="tl">
                  <a:srgbClr val="C0C0C0"/>
                </a:outerShdw>
              </a:effectLst>
            </a:endParaRPr>
          </a:p>
        </p:txBody>
      </p:sp>
      <p:sp>
        <p:nvSpPr>
          <p:cNvPr id="7173" name="Text Box 5"/>
          <p:cNvSpPr txBox="1">
            <a:spLocks noChangeArrowheads="1"/>
          </p:cNvSpPr>
          <p:nvPr/>
        </p:nvSpPr>
        <p:spPr bwMode="auto">
          <a:xfrm>
            <a:off x="1739900" y="3290889"/>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PALABRA CLAVE PARA ESPECIFICAR ESTE TIPO DE DATO:</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FLOAT y DOUBLE</a:t>
            </a:r>
            <a:endParaRPr lang="es-ES" altLang="es-NI" sz="2600" b="1" i="1">
              <a:solidFill>
                <a:srgbClr val="CC0066"/>
              </a:solidFill>
            </a:endParaRPr>
          </a:p>
        </p:txBody>
      </p:sp>
      <p:sp>
        <p:nvSpPr>
          <p:cNvPr id="7174" name="Text Box 6"/>
          <p:cNvSpPr txBox="1">
            <a:spLocks noChangeArrowheads="1"/>
          </p:cNvSpPr>
          <p:nvPr/>
        </p:nvSpPr>
        <p:spPr bwMode="auto">
          <a:xfrm>
            <a:off x="2332038" y="15763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es-NI" altLang="es-NI">
              <a:solidFill>
                <a:srgbClr val="000000"/>
              </a:solidFill>
            </a:endParaRPr>
          </a:p>
        </p:txBody>
      </p:sp>
      <p:sp>
        <p:nvSpPr>
          <p:cNvPr id="7175" name="Text Box 7"/>
          <p:cNvSpPr txBox="1">
            <a:spLocks noChangeArrowheads="1"/>
          </p:cNvSpPr>
          <p:nvPr/>
        </p:nvSpPr>
        <p:spPr bwMode="auto">
          <a:xfrm>
            <a:off x="2620964" y="1341439"/>
            <a:ext cx="83708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s-ES" altLang="es-NI" sz="2800">
                <a:solidFill>
                  <a:srgbClr val="000000"/>
                </a:solidFill>
              </a:rPr>
              <a:t>Incluye a los números enteros, positivos y negativos que contengan un punto decimal (</a:t>
            </a:r>
            <a:r>
              <a:rPr lang="es-ES" altLang="es-NI" sz="2800" b="1" i="1">
                <a:solidFill>
                  <a:srgbClr val="6699FF"/>
                </a:solidFill>
              </a:rPr>
              <a:t>3,4; </a:t>
            </a:r>
            <a:r>
              <a:rPr lang="es-ES" altLang="es-NI" sz="2800" b="1" i="1">
                <a:solidFill>
                  <a:srgbClr val="BBE0E3"/>
                </a:solidFill>
              </a:rPr>
              <a:t>5,1...</a:t>
            </a:r>
            <a:r>
              <a:rPr lang="es-ES" altLang="es-NI" sz="2800">
                <a:solidFill>
                  <a:srgbClr val="000000"/>
                </a:solidFill>
              </a:rPr>
              <a:t>).</a:t>
            </a:r>
          </a:p>
        </p:txBody>
      </p:sp>
      <p:sp>
        <p:nvSpPr>
          <p:cNvPr id="7176" name="Text Box 8"/>
          <p:cNvSpPr txBox="1">
            <a:spLocks noChangeArrowheads="1"/>
          </p:cNvSpPr>
          <p:nvPr/>
        </p:nvSpPr>
        <p:spPr bwMode="auto">
          <a:xfrm>
            <a:off x="1703388" y="4538663"/>
            <a:ext cx="882015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FORMATO DE DECLARACIÓN:</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FLOAT </a:t>
            </a:r>
            <a:r>
              <a:rPr lang="es-VE" altLang="es-NI" sz="2600" b="1">
                <a:solidFill>
                  <a:srgbClr val="003366"/>
                </a:solidFill>
              </a:rPr>
              <a:t>LISTA_DE_VARIABLES</a:t>
            </a:r>
            <a:r>
              <a:rPr lang="es-VE" altLang="es-NI" sz="2600" b="1" i="1">
                <a:solidFill>
                  <a:srgbClr val="CC0066"/>
                </a:solidFill>
              </a:rPr>
              <a:t>;</a:t>
            </a:r>
          </a:p>
          <a:p>
            <a:pPr algn="ctr" fontAlgn="base">
              <a:spcBef>
                <a:spcPct val="0"/>
              </a:spcBef>
              <a:spcAft>
                <a:spcPct val="0"/>
              </a:spcAft>
            </a:pPr>
            <a:r>
              <a:rPr lang="es-VE" altLang="es-NI" sz="2600" b="1" i="1">
                <a:solidFill>
                  <a:srgbClr val="CC0066"/>
                </a:solidFill>
              </a:rPr>
              <a:t>DOUBLE </a:t>
            </a:r>
            <a:r>
              <a:rPr lang="es-VE" altLang="es-NI" sz="2600" b="1">
                <a:solidFill>
                  <a:srgbClr val="003366"/>
                </a:solidFill>
              </a:rPr>
              <a:t>LISTA_DE_VARIABLES</a:t>
            </a:r>
            <a:r>
              <a:rPr lang="es-VE" altLang="es-NI" sz="2600" b="1" i="1">
                <a:solidFill>
                  <a:srgbClr val="CC0066"/>
                </a:solidFill>
              </a:rPr>
              <a:t>;</a:t>
            </a:r>
            <a:endParaRPr lang="es-ES" altLang="es-NI" sz="2600" b="1" i="1">
              <a:solidFill>
                <a:srgbClr val="CC0066"/>
              </a:solidFill>
            </a:endParaRPr>
          </a:p>
        </p:txBody>
      </p:sp>
    </p:spTree>
    <p:extLst>
      <p:ext uri="{BB962C8B-B14F-4D97-AF65-F5344CB8AC3E}">
        <p14:creationId xmlns:p14="http://schemas.microsoft.com/office/powerpoint/2010/main" val="122866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1524000" y="255589"/>
            <a:ext cx="9144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ES" altLang="es-NI" sz="2800">
                <a:solidFill>
                  <a:srgbClr val="000000"/>
                </a:solidFill>
              </a:rPr>
              <a:t>A partir del tipo de dato </a:t>
            </a:r>
            <a:r>
              <a:rPr lang="es-ES" altLang="es-NI" sz="2800" b="1" i="1">
                <a:solidFill>
                  <a:srgbClr val="BBE0E3"/>
                </a:solidFill>
              </a:rPr>
              <a:t>INT </a:t>
            </a:r>
            <a:r>
              <a:rPr lang="es-ES" altLang="es-NI" sz="2800">
                <a:solidFill>
                  <a:srgbClr val="000000"/>
                </a:solidFill>
              </a:rPr>
              <a:t>y del tipo de dato</a:t>
            </a:r>
            <a:r>
              <a:rPr lang="es-ES" altLang="es-NI" sz="2800" b="1" i="1">
                <a:solidFill>
                  <a:srgbClr val="BBE0E3"/>
                </a:solidFill>
              </a:rPr>
              <a:t> DOUBLE</a:t>
            </a:r>
            <a:r>
              <a:rPr lang="es-ES" altLang="es-NI" sz="2800">
                <a:solidFill>
                  <a:srgbClr val="000000"/>
                </a:solidFill>
              </a:rPr>
              <a:t>, podemos obtener otros tipos de datos aplicando los siguientes </a:t>
            </a:r>
            <a:r>
              <a:rPr lang="es-ES" altLang="es-NI" sz="2800" u="sng">
                <a:solidFill>
                  <a:srgbClr val="CC0066"/>
                </a:solidFill>
              </a:rPr>
              <a:t>MODIFICADORES</a:t>
            </a:r>
          </a:p>
        </p:txBody>
      </p:sp>
      <p:sp>
        <p:nvSpPr>
          <p:cNvPr id="12293" name="Text Box 5"/>
          <p:cNvSpPr txBox="1">
            <a:spLocks noChangeArrowheads="1"/>
          </p:cNvSpPr>
          <p:nvPr/>
        </p:nvSpPr>
        <p:spPr bwMode="auto">
          <a:xfrm>
            <a:off x="2424113" y="2111375"/>
            <a:ext cx="730680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s-VE" altLang="es-NI" sz="3000">
                <a:solidFill>
                  <a:srgbClr val="000000"/>
                </a:solidFill>
              </a:rPr>
              <a:t>SHORT: entero corto</a:t>
            </a:r>
          </a:p>
          <a:p>
            <a:pPr fontAlgn="base">
              <a:spcBef>
                <a:spcPct val="0"/>
              </a:spcBef>
              <a:spcAft>
                <a:spcPct val="0"/>
              </a:spcAft>
            </a:pPr>
            <a:r>
              <a:rPr lang="es-VE" altLang="es-NI" sz="2000">
                <a:solidFill>
                  <a:srgbClr val="000000"/>
                </a:solidFill>
              </a:rPr>
              <a:t>Aplicable a </a:t>
            </a:r>
            <a:r>
              <a:rPr lang="es-VE" altLang="es-NI" sz="2000" b="1" i="1">
                <a:solidFill>
                  <a:srgbClr val="BBE0E3"/>
                </a:solidFill>
              </a:rPr>
              <a:t>INT</a:t>
            </a:r>
          </a:p>
          <a:p>
            <a:pPr fontAlgn="base">
              <a:spcBef>
                <a:spcPct val="0"/>
              </a:spcBef>
              <a:spcAft>
                <a:spcPct val="0"/>
              </a:spcAft>
            </a:pPr>
            <a:endParaRPr lang="es-VE" altLang="es-NI" sz="2000">
              <a:solidFill>
                <a:srgbClr val="000000"/>
              </a:solidFill>
            </a:endParaRPr>
          </a:p>
          <a:p>
            <a:pPr fontAlgn="base">
              <a:spcBef>
                <a:spcPct val="0"/>
              </a:spcBef>
              <a:spcAft>
                <a:spcPct val="0"/>
              </a:spcAft>
            </a:pPr>
            <a:r>
              <a:rPr lang="es-VE" altLang="es-NI" sz="3000">
                <a:solidFill>
                  <a:srgbClr val="000000"/>
                </a:solidFill>
              </a:rPr>
              <a:t>LONG: enteros o reales largos</a:t>
            </a:r>
          </a:p>
          <a:p>
            <a:pPr fontAlgn="base">
              <a:spcBef>
                <a:spcPct val="0"/>
              </a:spcBef>
              <a:spcAft>
                <a:spcPct val="0"/>
              </a:spcAft>
            </a:pPr>
            <a:r>
              <a:rPr lang="es-VE" altLang="es-NI" sz="2000">
                <a:solidFill>
                  <a:srgbClr val="000000"/>
                </a:solidFill>
              </a:rPr>
              <a:t>Aplicable </a:t>
            </a:r>
            <a:r>
              <a:rPr lang="es-VE" altLang="es-NI" sz="2000" b="1" i="1">
                <a:solidFill>
                  <a:srgbClr val="BBE0E3"/>
                </a:solidFill>
              </a:rPr>
              <a:t>INT</a:t>
            </a:r>
            <a:r>
              <a:rPr lang="es-VE" altLang="es-NI" sz="2000">
                <a:solidFill>
                  <a:srgbClr val="000000"/>
                </a:solidFill>
              </a:rPr>
              <a:t> y a </a:t>
            </a:r>
            <a:r>
              <a:rPr lang="es-VE" altLang="es-NI" sz="2000" b="1" i="1">
                <a:solidFill>
                  <a:srgbClr val="BBE0E3"/>
                </a:solidFill>
              </a:rPr>
              <a:t>DOUBLE</a:t>
            </a:r>
          </a:p>
          <a:p>
            <a:pPr fontAlgn="base">
              <a:spcBef>
                <a:spcPct val="0"/>
              </a:spcBef>
              <a:spcAft>
                <a:spcPct val="0"/>
              </a:spcAft>
            </a:pPr>
            <a:endParaRPr lang="es-VE" altLang="es-NI" sz="2000">
              <a:solidFill>
                <a:srgbClr val="000000"/>
              </a:solidFill>
            </a:endParaRPr>
          </a:p>
          <a:p>
            <a:pPr fontAlgn="base">
              <a:spcBef>
                <a:spcPct val="0"/>
              </a:spcBef>
              <a:spcAft>
                <a:spcPct val="0"/>
              </a:spcAft>
            </a:pPr>
            <a:r>
              <a:rPr lang="es-VE" altLang="es-NI" sz="3000">
                <a:solidFill>
                  <a:srgbClr val="000000"/>
                </a:solidFill>
              </a:rPr>
              <a:t>UNSIGNED: hace significativo al bit de signo</a:t>
            </a:r>
          </a:p>
          <a:p>
            <a:pPr fontAlgn="base">
              <a:spcBef>
                <a:spcPct val="0"/>
              </a:spcBef>
              <a:spcAft>
                <a:spcPct val="0"/>
              </a:spcAft>
            </a:pPr>
            <a:r>
              <a:rPr lang="es-VE" altLang="es-NI" sz="2000">
                <a:solidFill>
                  <a:srgbClr val="000000"/>
                </a:solidFill>
              </a:rPr>
              <a:t>Aplicable a </a:t>
            </a:r>
            <a:r>
              <a:rPr lang="es-VE" altLang="es-NI" sz="2000" b="1" i="1">
                <a:solidFill>
                  <a:srgbClr val="BBE0E3"/>
                </a:solidFill>
              </a:rPr>
              <a:t>INT</a:t>
            </a:r>
          </a:p>
          <a:p>
            <a:pPr fontAlgn="base">
              <a:spcBef>
                <a:spcPct val="0"/>
              </a:spcBef>
              <a:spcAft>
                <a:spcPct val="0"/>
              </a:spcAft>
            </a:pPr>
            <a:endParaRPr lang="es-VE" altLang="es-NI" sz="2000">
              <a:solidFill>
                <a:srgbClr val="000000"/>
              </a:solidFill>
            </a:endParaRPr>
          </a:p>
          <a:p>
            <a:pPr fontAlgn="base">
              <a:spcBef>
                <a:spcPct val="0"/>
              </a:spcBef>
              <a:spcAft>
                <a:spcPct val="0"/>
              </a:spcAft>
            </a:pPr>
            <a:r>
              <a:rPr lang="es-VE" altLang="es-NI" sz="3000">
                <a:solidFill>
                  <a:srgbClr val="000000"/>
                </a:solidFill>
              </a:rPr>
              <a:t>SIGNED: enteros negativos o positivos</a:t>
            </a:r>
          </a:p>
          <a:p>
            <a:pPr fontAlgn="base">
              <a:spcBef>
                <a:spcPct val="0"/>
              </a:spcBef>
              <a:spcAft>
                <a:spcPct val="0"/>
              </a:spcAft>
            </a:pPr>
            <a:r>
              <a:rPr lang="es-VE" altLang="es-NI" sz="2000">
                <a:solidFill>
                  <a:srgbClr val="000000"/>
                </a:solidFill>
              </a:rPr>
              <a:t>Aplicable a </a:t>
            </a:r>
            <a:r>
              <a:rPr lang="es-VE" altLang="es-NI" sz="2000" i="1">
                <a:solidFill>
                  <a:srgbClr val="BBE0E3"/>
                </a:solidFill>
              </a:rPr>
              <a:t>INT</a:t>
            </a:r>
            <a:endParaRPr lang="es-ES" altLang="es-NI" sz="2000" i="1">
              <a:solidFill>
                <a:srgbClr val="BBE0E3"/>
              </a:solidFill>
            </a:endParaRPr>
          </a:p>
        </p:txBody>
      </p:sp>
      <p:sp>
        <p:nvSpPr>
          <p:cNvPr id="12294" name="Text Box 6"/>
          <p:cNvSpPr txBox="1">
            <a:spLocks noChangeArrowheads="1"/>
          </p:cNvSpPr>
          <p:nvPr/>
        </p:nvSpPr>
        <p:spPr bwMode="auto">
          <a:xfrm>
            <a:off x="4224338" y="2368551"/>
            <a:ext cx="1841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es-VE" altLang="es-NI" sz="3000">
              <a:solidFill>
                <a:srgbClr val="000000"/>
              </a:solidFill>
            </a:endParaRPr>
          </a:p>
          <a:p>
            <a:pPr fontAlgn="base">
              <a:spcBef>
                <a:spcPct val="0"/>
              </a:spcBef>
              <a:spcAft>
                <a:spcPct val="0"/>
              </a:spcAft>
            </a:pPr>
            <a:endParaRPr lang="es-VE" altLang="es-NI" sz="3000" b="1" i="1">
              <a:solidFill>
                <a:srgbClr val="BBE0E3"/>
              </a:solidFill>
            </a:endParaRPr>
          </a:p>
          <a:p>
            <a:pPr fontAlgn="base">
              <a:spcBef>
                <a:spcPct val="0"/>
              </a:spcBef>
              <a:spcAft>
                <a:spcPct val="0"/>
              </a:spcAft>
            </a:pPr>
            <a:endParaRPr lang="es-VE" altLang="es-NI" sz="3000">
              <a:solidFill>
                <a:srgbClr val="000000"/>
              </a:solidFill>
            </a:endParaRPr>
          </a:p>
          <a:p>
            <a:pPr fontAlgn="base">
              <a:spcBef>
                <a:spcPct val="0"/>
              </a:spcBef>
              <a:spcAft>
                <a:spcPct val="0"/>
              </a:spcAft>
            </a:pPr>
            <a:endParaRPr lang="es-VE" altLang="es-NI" sz="3000" b="1" i="1">
              <a:solidFill>
                <a:srgbClr val="BBE0E3"/>
              </a:solidFill>
            </a:endParaRPr>
          </a:p>
          <a:p>
            <a:pPr fontAlgn="base">
              <a:spcBef>
                <a:spcPct val="0"/>
              </a:spcBef>
              <a:spcAft>
                <a:spcPct val="0"/>
              </a:spcAft>
            </a:pPr>
            <a:endParaRPr lang="es-VE" altLang="es-NI" sz="3000">
              <a:solidFill>
                <a:srgbClr val="000000"/>
              </a:solidFill>
            </a:endParaRPr>
          </a:p>
          <a:p>
            <a:pPr fontAlgn="base">
              <a:spcBef>
                <a:spcPct val="0"/>
              </a:spcBef>
              <a:spcAft>
                <a:spcPct val="0"/>
              </a:spcAft>
            </a:pPr>
            <a:endParaRPr lang="es-VE" altLang="es-NI" sz="3000" b="1" i="1">
              <a:solidFill>
                <a:srgbClr val="BBE0E3"/>
              </a:solidFill>
            </a:endParaRPr>
          </a:p>
        </p:txBody>
      </p:sp>
    </p:spTree>
    <p:extLst>
      <p:ext uri="{BB962C8B-B14F-4D97-AF65-F5344CB8AC3E}">
        <p14:creationId xmlns:p14="http://schemas.microsoft.com/office/powerpoint/2010/main" val="372910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ext Box 7"/>
          <p:cNvSpPr txBox="1">
            <a:spLocks noChangeArrowheads="1"/>
          </p:cNvSpPr>
          <p:nvPr/>
        </p:nvSpPr>
        <p:spPr bwMode="auto">
          <a:xfrm>
            <a:off x="1847851" y="333375"/>
            <a:ext cx="268862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s-VE" altLang="es-NI" sz="3500" u="sng">
                <a:solidFill>
                  <a:srgbClr val="000000"/>
                </a:solidFill>
                <a:effectLst>
                  <a:outerShdw blurRad="38100" dist="38100" dir="2700000" algn="tl">
                    <a:srgbClr val="C0C0C0"/>
                  </a:outerShdw>
                </a:effectLst>
              </a:rPr>
              <a:t>CARACTERES</a:t>
            </a:r>
            <a:endParaRPr lang="es-ES" altLang="es-NI" sz="3500" u="sng">
              <a:solidFill>
                <a:srgbClr val="000000"/>
              </a:solidFill>
              <a:effectLst>
                <a:outerShdw blurRad="38100" dist="38100" dir="2700000" algn="tl">
                  <a:srgbClr val="C0C0C0"/>
                </a:outerShdw>
              </a:effectLst>
            </a:endParaRPr>
          </a:p>
        </p:txBody>
      </p:sp>
      <p:sp>
        <p:nvSpPr>
          <p:cNvPr id="4104" name="Text Box 8"/>
          <p:cNvSpPr txBox="1">
            <a:spLocks noChangeArrowheads="1"/>
          </p:cNvSpPr>
          <p:nvPr/>
        </p:nvSpPr>
        <p:spPr bwMode="auto">
          <a:xfrm>
            <a:off x="1739900" y="3290889"/>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PALABRA CLAVE PARA ESPECIFICAR ESTE TIPO DE DATO:</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CHAR</a:t>
            </a:r>
            <a:endParaRPr lang="es-ES" altLang="es-NI" sz="2600" b="1" i="1">
              <a:solidFill>
                <a:srgbClr val="CC0066"/>
              </a:solidFill>
            </a:endParaRPr>
          </a:p>
        </p:txBody>
      </p:sp>
      <p:sp>
        <p:nvSpPr>
          <p:cNvPr id="4105" name="Text Box 9"/>
          <p:cNvSpPr txBox="1">
            <a:spLocks noChangeArrowheads="1"/>
          </p:cNvSpPr>
          <p:nvPr/>
        </p:nvSpPr>
        <p:spPr bwMode="auto">
          <a:xfrm>
            <a:off x="2332038" y="15763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es-NI" altLang="es-NI">
              <a:solidFill>
                <a:srgbClr val="000000"/>
              </a:solidFill>
            </a:endParaRPr>
          </a:p>
        </p:txBody>
      </p:sp>
      <p:sp>
        <p:nvSpPr>
          <p:cNvPr id="4106" name="Text Box 10"/>
          <p:cNvSpPr txBox="1">
            <a:spLocks noChangeArrowheads="1"/>
          </p:cNvSpPr>
          <p:nvPr/>
        </p:nvSpPr>
        <p:spPr bwMode="auto">
          <a:xfrm>
            <a:off x="2620964" y="1341439"/>
            <a:ext cx="83708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s-ES" altLang="es-NI" sz="2800">
                <a:solidFill>
                  <a:srgbClr val="000000"/>
                </a:solidFill>
              </a:rPr>
              <a:t>Incluye las letras del alfabeto (</a:t>
            </a:r>
            <a:r>
              <a:rPr lang="es-ES" altLang="es-NI" sz="2800" b="1" i="1">
                <a:solidFill>
                  <a:srgbClr val="BBE0E3"/>
                </a:solidFill>
              </a:rPr>
              <a:t>mayúsculas y minúsculas</a:t>
            </a:r>
            <a:r>
              <a:rPr lang="es-ES" altLang="es-NI" sz="2800">
                <a:solidFill>
                  <a:srgbClr val="000000"/>
                </a:solidFill>
              </a:rPr>
              <a:t>), los diez dígitos del 0 al 9 y símbolos especiales (</a:t>
            </a:r>
            <a:r>
              <a:rPr lang="es-ES" altLang="es-NI" sz="2800" b="1" i="1">
                <a:solidFill>
                  <a:srgbClr val="BBE0E3"/>
                </a:solidFill>
              </a:rPr>
              <a:t>+, $, -, ….</a:t>
            </a:r>
            <a:r>
              <a:rPr lang="es-ES" altLang="es-NI" sz="2800">
                <a:solidFill>
                  <a:srgbClr val="000000"/>
                </a:solidFill>
              </a:rPr>
              <a:t>)</a:t>
            </a:r>
          </a:p>
        </p:txBody>
      </p:sp>
      <p:sp>
        <p:nvSpPr>
          <p:cNvPr id="4107" name="Text Box 11"/>
          <p:cNvSpPr txBox="1">
            <a:spLocks noChangeArrowheads="1"/>
          </p:cNvSpPr>
          <p:nvPr/>
        </p:nvSpPr>
        <p:spPr bwMode="auto">
          <a:xfrm>
            <a:off x="1703388" y="4538664"/>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FORMATO DE DECLARACIÓN:</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CHAR </a:t>
            </a:r>
            <a:r>
              <a:rPr lang="es-VE" altLang="es-NI" sz="2600" b="1">
                <a:solidFill>
                  <a:srgbClr val="003366"/>
                </a:solidFill>
              </a:rPr>
              <a:t>LISTA_DE_VARIABLES</a:t>
            </a:r>
            <a:r>
              <a:rPr lang="es-VE" altLang="es-NI" sz="2600" b="1" i="1">
                <a:solidFill>
                  <a:srgbClr val="CC0066"/>
                </a:solidFill>
              </a:rPr>
              <a:t>;</a:t>
            </a:r>
          </a:p>
        </p:txBody>
      </p:sp>
    </p:spTree>
    <p:extLst>
      <p:ext uri="{BB962C8B-B14F-4D97-AF65-F5344CB8AC3E}">
        <p14:creationId xmlns:p14="http://schemas.microsoft.com/office/powerpoint/2010/main" val="93599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235200"/>
            <a:ext cx="9144000" cy="2387600"/>
          </a:xfrm>
        </p:spPr>
        <p:txBody>
          <a:bodyPr>
            <a:normAutofit fontScale="90000"/>
          </a:bodyPr>
          <a:lstStyle/>
          <a:p>
            <a:r>
              <a:rPr lang="es-NI" dirty="0"/>
              <a:t>Unidad II. Algoritmos </a:t>
            </a:r>
            <a:br>
              <a:rPr lang="es-NI" dirty="0"/>
            </a:br>
            <a:r>
              <a:rPr lang="es-NI" dirty="0"/>
              <a:t>y Programas</a:t>
            </a:r>
            <a:br>
              <a:rPr lang="es-NI" dirty="0"/>
            </a:br>
            <a:endParaRPr lang="es-NI" dirty="0"/>
          </a:p>
        </p:txBody>
      </p:sp>
    </p:spTree>
    <p:extLst>
      <p:ext uri="{BB962C8B-B14F-4D97-AF65-F5344CB8AC3E}">
        <p14:creationId xmlns:p14="http://schemas.microsoft.com/office/powerpoint/2010/main" val="272153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847850" y="333375"/>
            <a:ext cx="4774064"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s-VE" altLang="es-NI" sz="3500" u="sng">
                <a:solidFill>
                  <a:srgbClr val="000000"/>
                </a:solidFill>
                <a:effectLst>
                  <a:outerShdw blurRad="38100" dist="38100" dir="2700000" algn="tl">
                    <a:srgbClr val="C0C0C0"/>
                  </a:outerShdw>
                </a:effectLst>
              </a:rPr>
              <a:t>BOOLEANOS O LÓGICOS</a:t>
            </a:r>
            <a:endParaRPr lang="es-ES" altLang="es-NI" sz="3500" u="sng">
              <a:solidFill>
                <a:srgbClr val="000000"/>
              </a:solidFill>
              <a:effectLst>
                <a:outerShdw blurRad="38100" dist="38100" dir="2700000" algn="tl">
                  <a:srgbClr val="C0C0C0"/>
                </a:outerShdw>
              </a:effectLst>
            </a:endParaRPr>
          </a:p>
        </p:txBody>
      </p:sp>
      <p:sp>
        <p:nvSpPr>
          <p:cNvPr id="8197" name="Text Box 5"/>
          <p:cNvSpPr txBox="1">
            <a:spLocks noChangeArrowheads="1"/>
          </p:cNvSpPr>
          <p:nvPr/>
        </p:nvSpPr>
        <p:spPr bwMode="auto">
          <a:xfrm>
            <a:off x="1739900" y="3290889"/>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PALABRA CLAVE PARA ESPECIFICAR ESTE TIPO DE DATO:</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BOOL</a:t>
            </a:r>
            <a:endParaRPr lang="es-ES" altLang="es-NI" sz="2600" b="1" i="1">
              <a:solidFill>
                <a:srgbClr val="CC0066"/>
              </a:solidFill>
            </a:endParaRPr>
          </a:p>
        </p:txBody>
      </p:sp>
      <p:sp>
        <p:nvSpPr>
          <p:cNvPr id="8198" name="Text Box 6"/>
          <p:cNvSpPr txBox="1">
            <a:spLocks noChangeArrowheads="1"/>
          </p:cNvSpPr>
          <p:nvPr/>
        </p:nvSpPr>
        <p:spPr bwMode="auto">
          <a:xfrm>
            <a:off x="2332038" y="15763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es-NI" altLang="es-NI">
              <a:solidFill>
                <a:srgbClr val="000000"/>
              </a:solidFill>
            </a:endParaRPr>
          </a:p>
        </p:txBody>
      </p:sp>
      <p:sp>
        <p:nvSpPr>
          <p:cNvPr id="8199" name="Text Box 7"/>
          <p:cNvSpPr txBox="1">
            <a:spLocks noChangeArrowheads="1"/>
          </p:cNvSpPr>
          <p:nvPr/>
        </p:nvSpPr>
        <p:spPr bwMode="auto">
          <a:xfrm>
            <a:off x="2620964" y="1341438"/>
            <a:ext cx="73628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s-ES" altLang="es-NI" sz="2800">
                <a:solidFill>
                  <a:srgbClr val="000000"/>
                </a:solidFill>
              </a:rPr>
              <a:t>Esta restringido a uno de dos valores: </a:t>
            </a:r>
            <a:r>
              <a:rPr lang="es-ES" altLang="es-NI" sz="2800" b="1" i="1">
                <a:solidFill>
                  <a:srgbClr val="BBE0E3"/>
                </a:solidFill>
              </a:rPr>
              <a:t>verdadero</a:t>
            </a:r>
            <a:r>
              <a:rPr lang="es-ES" altLang="es-NI" sz="2800">
                <a:solidFill>
                  <a:srgbClr val="000000"/>
                </a:solidFill>
              </a:rPr>
              <a:t> o </a:t>
            </a:r>
            <a:r>
              <a:rPr lang="es-ES" altLang="es-NI" sz="2800" b="1" i="1">
                <a:solidFill>
                  <a:srgbClr val="BBE0E3"/>
                </a:solidFill>
              </a:rPr>
              <a:t>falso</a:t>
            </a:r>
            <a:r>
              <a:rPr lang="es-ES" altLang="es-NI" sz="2800">
                <a:solidFill>
                  <a:srgbClr val="000000"/>
                </a:solidFill>
              </a:rPr>
              <a:t>.</a:t>
            </a:r>
          </a:p>
        </p:txBody>
      </p:sp>
      <p:sp>
        <p:nvSpPr>
          <p:cNvPr id="8200" name="Text Box 8"/>
          <p:cNvSpPr txBox="1">
            <a:spLocks noChangeArrowheads="1"/>
          </p:cNvSpPr>
          <p:nvPr/>
        </p:nvSpPr>
        <p:spPr bwMode="auto">
          <a:xfrm>
            <a:off x="1703388" y="4538664"/>
            <a:ext cx="88201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s-VE" altLang="es-NI" sz="2300" b="1" u="sng">
                <a:solidFill>
                  <a:srgbClr val="000000"/>
                </a:solidFill>
              </a:rPr>
              <a:t>FORMATO DE DECLARACIÓN:</a:t>
            </a:r>
            <a:r>
              <a:rPr lang="es-VE" altLang="es-NI" sz="2300">
                <a:solidFill>
                  <a:srgbClr val="000000"/>
                </a:solidFill>
              </a:rPr>
              <a:t> </a:t>
            </a:r>
          </a:p>
          <a:p>
            <a:pPr algn="ctr" fontAlgn="base">
              <a:spcBef>
                <a:spcPct val="0"/>
              </a:spcBef>
              <a:spcAft>
                <a:spcPct val="0"/>
              </a:spcAft>
            </a:pPr>
            <a:r>
              <a:rPr lang="es-VE" altLang="es-NI" sz="2600" b="1" i="1">
                <a:solidFill>
                  <a:srgbClr val="CC0066"/>
                </a:solidFill>
              </a:rPr>
              <a:t>BOOL </a:t>
            </a:r>
            <a:r>
              <a:rPr lang="es-VE" altLang="es-NI" sz="2600" b="1">
                <a:solidFill>
                  <a:srgbClr val="003366"/>
                </a:solidFill>
              </a:rPr>
              <a:t>LISTA_DE_VARIABLES</a:t>
            </a:r>
            <a:r>
              <a:rPr lang="es-VE" altLang="es-NI" sz="2600" b="1" i="1">
                <a:solidFill>
                  <a:srgbClr val="CC0066"/>
                </a:solidFill>
              </a:rPr>
              <a:t>;</a:t>
            </a:r>
          </a:p>
        </p:txBody>
      </p:sp>
    </p:spTree>
    <p:extLst>
      <p:ext uri="{BB962C8B-B14F-4D97-AF65-F5344CB8AC3E}">
        <p14:creationId xmlns:p14="http://schemas.microsoft.com/office/powerpoint/2010/main" val="1057850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50" name="Group 110"/>
          <p:cNvGraphicFramePr>
            <a:graphicFrameLocks noGrp="1"/>
          </p:cNvGraphicFramePr>
          <p:nvPr/>
        </p:nvGraphicFramePr>
        <p:xfrm>
          <a:off x="2063751" y="1484313"/>
          <a:ext cx="8208963" cy="4699000"/>
        </p:xfrm>
        <a:graphic>
          <a:graphicData uri="http://schemas.openxmlformats.org/drawingml/2006/table">
            <a:tbl>
              <a:tblPr/>
              <a:tblGrid>
                <a:gridCol w="2232025">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4321175">
                  <a:extLst>
                    <a:ext uri="{9D8B030D-6E8A-4147-A177-3AD203B41FA5}">
                      <a16:colId xmlns:a16="http://schemas.microsoft.com/office/drawing/2014/main" val="20002"/>
                    </a:ext>
                  </a:extLst>
                </a:gridCol>
              </a:tblGrid>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600" b="0" i="0" u="none" strike="noStrike" cap="none" normalizeH="0" baseline="0">
                          <a:ln>
                            <a:noFill/>
                          </a:ln>
                          <a:solidFill>
                            <a:srgbClr val="0000FF"/>
                          </a:solidFill>
                          <a:effectLst/>
                          <a:latin typeface="Arial" panose="020B0604020202020204" pitchFamily="34" charset="0"/>
                        </a:rPr>
                        <a:t>TIPO</a:t>
                      </a:r>
                      <a:endParaRPr kumimoji="0" lang="es-ES" altLang="es-NI" sz="2600" b="0" i="0" u="none" strike="noStrike" cap="none" normalizeH="0" baseline="0">
                        <a:ln>
                          <a:noFill/>
                        </a:ln>
                        <a:solidFill>
                          <a:srgbClr val="0000FF"/>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600" b="0" i="0" u="none" strike="noStrike" cap="none" normalizeH="0" baseline="0">
                          <a:ln>
                            <a:noFill/>
                          </a:ln>
                          <a:solidFill>
                            <a:srgbClr val="0000FF"/>
                          </a:solidFill>
                          <a:effectLst/>
                          <a:latin typeface="Arial" panose="020B0604020202020204" pitchFamily="34" charset="0"/>
                        </a:rPr>
                        <a:t>ESPACIO</a:t>
                      </a:r>
                      <a:endParaRPr kumimoji="0" lang="es-ES" altLang="es-NI" sz="2600" b="0" i="0" u="none" strike="noStrike" cap="none" normalizeH="0" baseline="0">
                        <a:ln>
                          <a:noFill/>
                        </a:ln>
                        <a:solidFill>
                          <a:srgbClr val="0000FF"/>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600" b="0" i="0" u="none" strike="noStrike" cap="none" normalizeH="0" baseline="0">
                          <a:ln>
                            <a:noFill/>
                          </a:ln>
                          <a:solidFill>
                            <a:srgbClr val="0000FF"/>
                          </a:solidFill>
                          <a:effectLst/>
                          <a:latin typeface="Arial" panose="020B0604020202020204" pitchFamily="34" charset="0"/>
                        </a:rPr>
                        <a:t>RANGO</a:t>
                      </a:r>
                      <a:endParaRPr kumimoji="0" lang="es-ES" altLang="es-NI" sz="2600" b="0" i="0" u="none" strike="noStrike" cap="none" normalizeH="0" baseline="0">
                        <a:ln>
                          <a:noFill/>
                        </a:ln>
                        <a:solidFill>
                          <a:srgbClr val="0000FF"/>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CHAR</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8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NI" sz="2800" b="0" i="0" u="none" strike="noStrike" cap="none" normalizeH="0" baseline="0">
                          <a:ln>
                            <a:noFill/>
                          </a:ln>
                          <a:solidFill>
                            <a:schemeClr val="tx1"/>
                          </a:solidFill>
                          <a:effectLst/>
                          <a:latin typeface="Arial" panose="020B0604020202020204" pitchFamily="34" charset="0"/>
                        </a:rPr>
                        <a:t>-128 a 127</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INT</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32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NI" sz="2200" b="0" i="0" u="none" strike="noStrike" cap="none" normalizeH="0" baseline="0">
                          <a:ln>
                            <a:noFill/>
                          </a:ln>
                          <a:solidFill>
                            <a:schemeClr val="tx1"/>
                          </a:solidFill>
                          <a:effectLst/>
                          <a:latin typeface="Arial" panose="020B0604020202020204" pitchFamily="34" charset="0"/>
                        </a:rPr>
                        <a:t>-2,147,483,648 a 2,147,483,647</a:t>
                      </a:r>
                      <a:endParaRPr kumimoji="0" lang="es-ES" altLang="es-NI" sz="22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SHORT  INT</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16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NI" sz="2800" b="0" i="0" u="none" strike="noStrike" cap="none" normalizeH="0" baseline="0">
                          <a:ln>
                            <a:noFill/>
                          </a:ln>
                          <a:solidFill>
                            <a:schemeClr val="tx1"/>
                          </a:solidFill>
                          <a:effectLst/>
                          <a:latin typeface="Arial" panose="020B0604020202020204" pitchFamily="34" charset="0"/>
                        </a:rPr>
                        <a:t>-32,768 a 32,767</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UNSIGNED INT</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32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NI" sz="2800" b="0" i="0" u="none" strike="noStrike" cap="none" normalizeH="0" baseline="0">
                          <a:ln>
                            <a:noFill/>
                          </a:ln>
                          <a:solidFill>
                            <a:schemeClr val="tx1"/>
                          </a:solidFill>
                          <a:effectLst/>
                          <a:latin typeface="Arial" panose="020B0604020202020204" pitchFamily="34" charset="0"/>
                        </a:rPr>
                        <a:t>0 a 4,294,967,295</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FLOAT</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32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NI" sz="2500" b="0" i="0" u="none" strike="noStrike" cap="none" normalizeH="0" baseline="0">
                          <a:ln>
                            <a:noFill/>
                          </a:ln>
                          <a:solidFill>
                            <a:schemeClr val="tx1"/>
                          </a:solidFill>
                          <a:effectLst/>
                          <a:latin typeface="Arial" panose="020B0604020202020204" pitchFamily="34" charset="0"/>
                        </a:rPr>
                        <a:t>3.4x10</a:t>
                      </a:r>
                      <a:r>
                        <a:rPr kumimoji="0" lang="en-US" altLang="es-NI" sz="2500" b="0" i="1" u="none" strike="noStrike" cap="none" normalizeH="0" baseline="0">
                          <a:ln>
                            <a:noFill/>
                          </a:ln>
                          <a:solidFill>
                            <a:schemeClr val="tx1"/>
                          </a:solidFill>
                          <a:effectLst/>
                          <a:latin typeface="Arial" panose="020B0604020202020204" pitchFamily="34" charset="0"/>
                        </a:rPr>
                        <a:t>e-38</a:t>
                      </a:r>
                      <a:r>
                        <a:rPr kumimoji="0" lang="en-US" altLang="es-NI" sz="2500" b="0" i="0" u="none" strike="noStrike" cap="none" normalizeH="0" baseline="0">
                          <a:ln>
                            <a:noFill/>
                          </a:ln>
                          <a:solidFill>
                            <a:schemeClr val="tx1"/>
                          </a:solidFill>
                          <a:effectLst/>
                          <a:latin typeface="Arial" panose="020B0604020202020204" pitchFamily="34" charset="0"/>
                        </a:rPr>
                        <a:t> a 3.4x10</a:t>
                      </a:r>
                      <a:r>
                        <a:rPr kumimoji="0" lang="en-US" altLang="es-NI" sz="2500" b="0" i="1" u="none" strike="noStrike" cap="none" normalizeH="0" baseline="0">
                          <a:ln>
                            <a:noFill/>
                          </a:ln>
                          <a:solidFill>
                            <a:schemeClr val="tx1"/>
                          </a:solidFill>
                          <a:effectLst/>
                          <a:latin typeface="Arial" panose="020B0604020202020204" pitchFamily="34" charset="0"/>
                        </a:rPr>
                        <a:t>e38</a:t>
                      </a:r>
                      <a:endParaRPr kumimoji="0" lang="es-ES" altLang="es-NI" sz="2500" b="0" i="1"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DOUBLE</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64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NI" sz="2500" b="0" i="0" u="none" strike="noStrike" cap="none" normalizeH="0" baseline="0">
                          <a:ln>
                            <a:noFill/>
                          </a:ln>
                          <a:solidFill>
                            <a:schemeClr val="tx1"/>
                          </a:solidFill>
                          <a:effectLst/>
                          <a:latin typeface="Arial" panose="020B0604020202020204" pitchFamily="34" charset="0"/>
                        </a:rPr>
                        <a:t>1.7x10e</a:t>
                      </a:r>
                      <a:r>
                        <a:rPr kumimoji="0" lang="en-US" altLang="es-NI" sz="2500" b="0" i="1" u="none" strike="noStrike" cap="none" normalizeH="0" baseline="0">
                          <a:ln>
                            <a:noFill/>
                          </a:ln>
                          <a:solidFill>
                            <a:schemeClr val="tx1"/>
                          </a:solidFill>
                          <a:effectLst/>
                          <a:latin typeface="Arial" panose="020B0604020202020204" pitchFamily="34" charset="0"/>
                        </a:rPr>
                        <a:t>-308</a:t>
                      </a:r>
                      <a:r>
                        <a:rPr kumimoji="0" lang="en-US" altLang="es-NI" sz="2500" b="0" i="0" u="none" strike="noStrike" cap="none" normalizeH="0" baseline="0">
                          <a:ln>
                            <a:noFill/>
                          </a:ln>
                          <a:solidFill>
                            <a:schemeClr val="tx1"/>
                          </a:solidFill>
                          <a:effectLst/>
                          <a:latin typeface="Arial" panose="020B0604020202020204" pitchFamily="34" charset="0"/>
                        </a:rPr>
                        <a:t> a 1.7x10</a:t>
                      </a:r>
                      <a:r>
                        <a:rPr kumimoji="0" lang="en-US" altLang="es-NI" sz="2500" b="0" i="1" u="none" strike="noStrike" cap="none" normalizeH="0" baseline="0">
                          <a:ln>
                            <a:noFill/>
                          </a:ln>
                          <a:solidFill>
                            <a:schemeClr val="tx1"/>
                          </a:solidFill>
                          <a:effectLst/>
                          <a:latin typeface="Arial" panose="020B0604020202020204" pitchFamily="34" charset="0"/>
                        </a:rPr>
                        <a:t>e308</a:t>
                      </a:r>
                      <a:endParaRPr kumimoji="0" lang="es-ES" altLang="es-NI" sz="2500" b="0" i="1"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4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LONG DOUBLE</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80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s-NI" sz="2400" b="0" i="0" u="none" strike="noStrike" cap="none" normalizeH="0" baseline="0">
                          <a:ln>
                            <a:noFill/>
                          </a:ln>
                          <a:solidFill>
                            <a:schemeClr val="tx1"/>
                          </a:solidFill>
                          <a:effectLst/>
                          <a:latin typeface="Arial" panose="020B0604020202020204" pitchFamily="34" charset="0"/>
                        </a:rPr>
                        <a:t>3.4x10e</a:t>
                      </a:r>
                      <a:r>
                        <a:rPr kumimoji="0" lang="en-US" altLang="es-NI" sz="2400" b="0" i="1" u="none" strike="noStrike" cap="none" normalizeH="0" baseline="0">
                          <a:ln>
                            <a:noFill/>
                          </a:ln>
                          <a:solidFill>
                            <a:schemeClr val="tx1"/>
                          </a:solidFill>
                          <a:effectLst/>
                          <a:latin typeface="Arial" panose="020B0604020202020204" pitchFamily="34" charset="0"/>
                        </a:rPr>
                        <a:t>-4932</a:t>
                      </a:r>
                      <a:r>
                        <a:rPr kumimoji="0" lang="en-US" altLang="es-NI" sz="2400" b="0" i="0" u="none" strike="noStrike" cap="none" normalizeH="0" baseline="0">
                          <a:ln>
                            <a:noFill/>
                          </a:ln>
                          <a:solidFill>
                            <a:schemeClr val="tx1"/>
                          </a:solidFill>
                          <a:effectLst/>
                          <a:latin typeface="Arial" panose="020B0604020202020204" pitchFamily="34" charset="0"/>
                        </a:rPr>
                        <a:t> a 1.1x10e</a:t>
                      </a:r>
                      <a:r>
                        <a:rPr kumimoji="0" lang="en-US" altLang="es-NI" sz="2400" b="0" i="1" u="none" strike="noStrike" cap="none" normalizeH="0" baseline="0">
                          <a:ln>
                            <a:noFill/>
                          </a:ln>
                          <a:solidFill>
                            <a:schemeClr val="tx1"/>
                          </a:solidFill>
                          <a:effectLst/>
                          <a:latin typeface="Arial" panose="020B0604020202020204" pitchFamily="34" charset="0"/>
                        </a:rPr>
                        <a:t>4932</a:t>
                      </a:r>
                      <a:endParaRPr kumimoji="0" lang="es-ES" altLang="es-NI" sz="2400" b="0" i="1"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000" b="0" i="0" u="none" strike="noStrike" cap="none" normalizeH="0" baseline="0">
                          <a:ln>
                            <a:noFill/>
                          </a:ln>
                          <a:solidFill>
                            <a:schemeClr val="tx1"/>
                          </a:solidFill>
                          <a:effectLst/>
                          <a:latin typeface="Arial" panose="020B0604020202020204" pitchFamily="34" charset="0"/>
                        </a:rPr>
                        <a:t>BOOL</a:t>
                      </a:r>
                      <a:endParaRPr kumimoji="0" lang="es-ES" altLang="es-NI"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8 bits</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VE" altLang="es-NI" sz="2800" b="0" i="0" u="none" strike="noStrike" cap="none" normalizeH="0" baseline="0">
                          <a:ln>
                            <a:noFill/>
                          </a:ln>
                          <a:solidFill>
                            <a:schemeClr val="tx1"/>
                          </a:solidFill>
                          <a:effectLst/>
                          <a:latin typeface="Arial" panose="020B0604020202020204" pitchFamily="34" charset="0"/>
                        </a:rPr>
                        <a:t>0 a 1</a:t>
                      </a:r>
                      <a:endParaRPr kumimoji="0" lang="es-ES" altLang="es-NI"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329" name="Text Box 89"/>
          <p:cNvSpPr txBox="1">
            <a:spLocks noChangeArrowheads="1"/>
          </p:cNvSpPr>
          <p:nvPr/>
        </p:nvSpPr>
        <p:spPr bwMode="auto">
          <a:xfrm>
            <a:off x="1971675" y="333375"/>
            <a:ext cx="4375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s-ES" altLang="es-NI" sz="2800" u="sng">
                <a:solidFill>
                  <a:srgbClr val="000000"/>
                </a:solidFill>
                <a:effectLst>
                  <a:outerShdw blurRad="38100" dist="38100" dir="2700000" algn="tl">
                    <a:srgbClr val="C0C0C0"/>
                  </a:outerShdw>
                </a:effectLst>
              </a:rPr>
              <a:t>Rango de los tipos de datos</a:t>
            </a:r>
          </a:p>
        </p:txBody>
      </p:sp>
    </p:spTree>
    <p:extLst>
      <p:ext uri="{BB962C8B-B14F-4D97-AF65-F5344CB8AC3E}">
        <p14:creationId xmlns:p14="http://schemas.microsoft.com/office/powerpoint/2010/main" val="1323120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s-ES"/>
              <a:t>¿Qué es una Variable?</a:t>
            </a:r>
          </a:p>
        </p:txBody>
      </p:sp>
      <p:sp>
        <p:nvSpPr>
          <p:cNvPr id="8195" name="Rectangle 3"/>
          <p:cNvSpPr>
            <a:spLocks noGrp="1" noChangeArrowheads="1"/>
          </p:cNvSpPr>
          <p:nvPr>
            <p:ph type="body" idx="1"/>
          </p:nvPr>
        </p:nvSpPr>
        <p:spPr/>
        <p:txBody>
          <a:bodyPr/>
          <a:lstStyle/>
          <a:p>
            <a:pPr eaLnBrk="1" hangingPunct="1">
              <a:lnSpc>
                <a:spcPct val="90000"/>
              </a:lnSpc>
              <a:defRPr/>
            </a:pPr>
            <a:r>
              <a:rPr lang="es-ES"/>
              <a:t>Es solo un nombre para identificar posiciones de memoria.</a:t>
            </a:r>
          </a:p>
          <a:p>
            <a:pPr eaLnBrk="1" hangingPunct="1">
              <a:lnSpc>
                <a:spcPct val="90000"/>
              </a:lnSpc>
              <a:defRPr/>
            </a:pPr>
            <a:r>
              <a:rPr lang="es-ES"/>
              <a:t>Este nombre de la variable debe ser un </a:t>
            </a:r>
            <a:r>
              <a:rPr lang="es-ES" b="1">
                <a:solidFill>
                  <a:srgbClr val="FF0000"/>
                </a:solidFill>
              </a:rPr>
              <a:t>identificador válido.</a:t>
            </a:r>
          </a:p>
          <a:p>
            <a:pPr eaLnBrk="1" hangingPunct="1">
              <a:lnSpc>
                <a:spcPct val="90000"/>
              </a:lnSpc>
              <a:defRPr/>
            </a:pPr>
            <a:r>
              <a:rPr lang="es-ES"/>
              <a:t>En las variables (posiciones de memoria) se guardan los datos usados por el programa durante su ejecución.</a:t>
            </a:r>
          </a:p>
          <a:p>
            <a:pPr eaLnBrk="1" hangingPunct="1">
              <a:lnSpc>
                <a:spcPct val="90000"/>
              </a:lnSpc>
              <a:defRPr/>
            </a:pPr>
            <a:r>
              <a:rPr lang="es-ES" b="1">
                <a:solidFill>
                  <a:srgbClr val="FF0000"/>
                </a:solidFill>
              </a:rPr>
              <a:t>TODA variable debe ser DECLARADA</a:t>
            </a:r>
            <a:r>
              <a:rPr lang="es-ES"/>
              <a:t> antes de poder ser utilizada.</a:t>
            </a:r>
          </a:p>
          <a:p>
            <a:pPr eaLnBrk="1" hangingPunct="1">
              <a:lnSpc>
                <a:spcPct val="90000"/>
              </a:lnSpc>
              <a:defRPr/>
            </a:pPr>
            <a:endParaRPr lang="es-ES"/>
          </a:p>
        </p:txBody>
      </p:sp>
    </p:spTree>
    <p:extLst>
      <p:ext uri="{BB962C8B-B14F-4D97-AF65-F5344CB8AC3E}">
        <p14:creationId xmlns:p14="http://schemas.microsoft.com/office/powerpoint/2010/main" val="248556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p:cNvSpPr>
            <a:spLocks noChangeArrowheads="1"/>
          </p:cNvSpPr>
          <p:nvPr/>
        </p:nvSpPr>
        <p:spPr bwMode="auto">
          <a:xfrm>
            <a:off x="2640014" y="765175"/>
            <a:ext cx="6696075" cy="1511300"/>
          </a:xfrm>
          <a:prstGeom prst="wedgeEllipseCallout">
            <a:avLst>
              <a:gd name="adj1" fmla="val -43750"/>
              <a:gd name="adj2" fmla="val 70000"/>
            </a:avLst>
          </a:prstGeom>
          <a:solidFill>
            <a:schemeClr val="accent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2000"/>
              <a:t>Un </a:t>
            </a:r>
            <a:r>
              <a:rPr lang="es-ES" altLang="es-NI" sz="2000">
                <a:solidFill>
                  <a:srgbClr val="FF0000"/>
                </a:solidFill>
              </a:rPr>
              <a:t>identificador</a:t>
            </a:r>
            <a:r>
              <a:rPr lang="es-ES" altLang="es-NI" sz="2000"/>
              <a:t> es simplemente el nombre que le vamos a dar a la variable, constante o función</a:t>
            </a:r>
          </a:p>
        </p:txBody>
      </p:sp>
      <p:sp>
        <p:nvSpPr>
          <p:cNvPr id="9221" name="Rectangle 5"/>
          <p:cNvSpPr>
            <a:spLocks noChangeArrowheads="1"/>
          </p:cNvSpPr>
          <p:nvPr/>
        </p:nvSpPr>
        <p:spPr bwMode="auto">
          <a:xfrm>
            <a:off x="2566988" y="2997201"/>
            <a:ext cx="6913562" cy="33115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 altLang="es-NI" sz="2000">
                <a:solidFill>
                  <a:srgbClr val="FF0000"/>
                </a:solidFill>
              </a:rPr>
              <a:t>Para que un identificador sea válido debe: </a:t>
            </a:r>
          </a:p>
          <a:p>
            <a:pPr eaLnBrk="1" hangingPunct="1">
              <a:buFontTx/>
              <a:buChar char="•"/>
            </a:pPr>
            <a:r>
              <a:rPr lang="es-ES" altLang="es-NI" sz="2000"/>
              <a:t>Iniciar con una letra del alfabeto inglés, o con el signo (_)</a:t>
            </a:r>
          </a:p>
          <a:p>
            <a:pPr eaLnBrk="1" hangingPunct="1">
              <a:buFontTx/>
              <a:buChar char="•"/>
            </a:pPr>
            <a:r>
              <a:rPr lang="es-ES" altLang="es-NI" sz="2000"/>
              <a:t>No debe contener caracteres especiales, tales como @, $, #</a:t>
            </a:r>
          </a:p>
          <a:p>
            <a:pPr eaLnBrk="1" hangingPunct="1">
              <a:buFontTx/>
              <a:buChar char="•"/>
            </a:pPr>
            <a:r>
              <a:rPr lang="es-ES" altLang="es-NI" sz="2000"/>
              <a:t>Después de la primera letra puede contener más letras del </a:t>
            </a:r>
          </a:p>
          <a:p>
            <a:pPr eaLnBrk="1" hangingPunct="1"/>
            <a:r>
              <a:rPr lang="es-ES" altLang="es-NI" sz="2000"/>
              <a:t>  alfabeto inglés, números, o el carácter (_)</a:t>
            </a:r>
          </a:p>
          <a:p>
            <a:pPr eaLnBrk="1" hangingPunct="1">
              <a:buFontTx/>
              <a:buChar char="•"/>
            </a:pPr>
            <a:r>
              <a:rPr lang="es-ES" altLang="es-NI" sz="2000"/>
              <a:t>NO DEBE haber espacios en blanco en los identificadores</a:t>
            </a:r>
          </a:p>
          <a:p>
            <a:pPr eaLnBrk="1" hangingPunct="1">
              <a:buFontTx/>
              <a:buChar char="•"/>
            </a:pPr>
            <a:r>
              <a:rPr lang="es-ES" altLang="es-NI" sz="2000"/>
              <a:t>C diferencia mayúsculas de minúsculas, entonces no es lo </a:t>
            </a:r>
          </a:p>
          <a:p>
            <a:pPr eaLnBrk="1" hangingPunct="1"/>
            <a:r>
              <a:rPr lang="es-ES" altLang="es-NI" sz="2000"/>
              <a:t>  mismo declarar la variable </a:t>
            </a:r>
            <a:r>
              <a:rPr lang="es-ES" altLang="es-NI" sz="2000" i="1"/>
              <a:t>numero</a:t>
            </a:r>
            <a:r>
              <a:rPr lang="es-ES" altLang="es-NI" sz="2000"/>
              <a:t> que </a:t>
            </a:r>
            <a:r>
              <a:rPr lang="es-ES" altLang="es-NI" sz="2000" i="1"/>
              <a:t>Numero </a:t>
            </a:r>
            <a:r>
              <a:rPr lang="es-ES" altLang="es-NI" sz="2000" b="1" i="1"/>
              <a:t>o </a:t>
            </a:r>
            <a:r>
              <a:rPr lang="es-ES" altLang="es-NI" sz="2000" i="1"/>
              <a:t>NuMeRo</a:t>
            </a:r>
          </a:p>
          <a:p>
            <a:pPr eaLnBrk="1" hangingPunct="1">
              <a:buFontTx/>
              <a:buChar char="•"/>
            </a:pPr>
            <a:r>
              <a:rPr lang="es-ES" altLang="es-NI" sz="2000"/>
              <a:t>Existen palabras propias del lenguaje (palabras reservadas)</a:t>
            </a:r>
          </a:p>
          <a:p>
            <a:pPr eaLnBrk="1" hangingPunct="1"/>
            <a:r>
              <a:rPr lang="es-ES" altLang="es-NI" sz="2000"/>
              <a:t>  que no pueden ser usadas como identificadores </a:t>
            </a:r>
            <a:r>
              <a:rPr lang="es-ES" altLang="es-NI" sz="2000">
                <a:solidFill>
                  <a:srgbClr val="0000FF"/>
                </a:solidFill>
              </a:rPr>
              <a:t>ej:</a:t>
            </a:r>
            <a:r>
              <a:rPr lang="es-ES" altLang="es-NI" sz="2000"/>
              <a:t> if, do</a:t>
            </a:r>
          </a:p>
          <a:p>
            <a:pPr eaLnBrk="1" hangingPunct="1">
              <a:buFontTx/>
              <a:buChar char="•"/>
            </a:pPr>
            <a:endParaRPr lang="es-ES" altLang="es-NI" sz="2000"/>
          </a:p>
        </p:txBody>
      </p:sp>
    </p:spTree>
    <p:extLst>
      <p:ext uri="{BB962C8B-B14F-4D97-AF65-F5344CB8AC3E}">
        <p14:creationId xmlns:p14="http://schemas.microsoft.com/office/powerpoint/2010/main" val="208615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ox(in)">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box(in)">
                                      <p:cBhvr>
                                        <p:cTn id="12"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s-ES" sz="4000"/>
              <a:t>Ejemplos de identificadores válidos y no válidos</a:t>
            </a:r>
          </a:p>
        </p:txBody>
      </p:sp>
      <p:graphicFrame>
        <p:nvGraphicFramePr>
          <p:cNvPr id="11290" name="Group 26"/>
          <p:cNvGraphicFramePr>
            <a:graphicFrameLocks noGrp="1"/>
          </p:cNvGraphicFramePr>
          <p:nvPr>
            <p:ph type="tbl" idx="1"/>
          </p:nvPr>
        </p:nvGraphicFramePr>
        <p:xfrm>
          <a:off x="1981200" y="1600200"/>
          <a:ext cx="8229600" cy="453072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No Válidos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Válidos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ñumero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numero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@hola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_hola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Peso neto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Peso_neto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1radio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radio1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3473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90"/>
                                        </p:tgtEl>
                                        <p:attrNameLst>
                                          <p:attrName>style.visibility</p:attrName>
                                        </p:attrNameLst>
                                      </p:cBhvr>
                                      <p:to>
                                        <p:strVal val="visible"/>
                                      </p:to>
                                    </p:set>
                                    <p:anim calcmode="lin" valueType="num">
                                      <p:cBhvr additive="base">
                                        <p:cTn id="7" dur="500" fill="hold"/>
                                        <p:tgtEl>
                                          <p:spTgt spid="11290"/>
                                        </p:tgtEl>
                                        <p:attrNameLst>
                                          <p:attrName>ppt_x</p:attrName>
                                        </p:attrNameLst>
                                      </p:cBhvr>
                                      <p:tavLst>
                                        <p:tav tm="0">
                                          <p:val>
                                            <p:strVal val="#ppt_x"/>
                                          </p:val>
                                        </p:tav>
                                        <p:tav tm="100000">
                                          <p:val>
                                            <p:strVal val="#ppt_x"/>
                                          </p:val>
                                        </p:tav>
                                      </p:tavLst>
                                    </p:anim>
                                    <p:anim calcmode="lin" valueType="num">
                                      <p:cBhvr additive="base">
                                        <p:cTn id="8" dur="500" fill="hold"/>
                                        <p:tgtEl>
                                          <p:spTgt spid="11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s-ES"/>
              <a:t>Tipos de variables</a:t>
            </a:r>
          </a:p>
        </p:txBody>
      </p:sp>
      <p:sp>
        <p:nvSpPr>
          <p:cNvPr id="15363" name="Rectangle 3"/>
          <p:cNvSpPr>
            <a:spLocks noGrp="1" noChangeArrowheads="1"/>
          </p:cNvSpPr>
          <p:nvPr>
            <p:ph type="body" idx="1"/>
          </p:nvPr>
        </p:nvSpPr>
        <p:spPr/>
        <p:txBody>
          <a:bodyPr/>
          <a:lstStyle/>
          <a:p>
            <a:pPr eaLnBrk="1" hangingPunct="1">
              <a:lnSpc>
                <a:spcPct val="90000"/>
              </a:lnSpc>
              <a:defRPr/>
            </a:pPr>
            <a:r>
              <a:rPr lang="es-ES" b="1">
                <a:solidFill>
                  <a:srgbClr val="FF0000"/>
                </a:solidFill>
              </a:rPr>
              <a:t>Variables globales:</a:t>
            </a:r>
            <a:r>
              <a:rPr lang="es-ES"/>
              <a:t> son las que se declaran después del llamado a las cabeceras, pero antes de cualquier función, y son útiles para cualquier parte del programa.</a:t>
            </a:r>
          </a:p>
          <a:p>
            <a:pPr eaLnBrk="1" hangingPunct="1">
              <a:lnSpc>
                <a:spcPct val="90000"/>
              </a:lnSpc>
              <a:defRPr/>
            </a:pPr>
            <a:r>
              <a:rPr lang="es-ES" b="1">
                <a:solidFill>
                  <a:srgbClr val="FF0000"/>
                </a:solidFill>
              </a:rPr>
              <a:t>Variables locales:</a:t>
            </a:r>
            <a:r>
              <a:rPr lang="es-ES"/>
              <a:t> son las que se declaran dentro de una función, y solo sirven para ser usadas dentro de esa función.</a:t>
            </a:r>
          </a:p>
        </p:txBody>
      </p:sp>
    </p:spTree>
    <p:extLst>
      <p:ext uri="{BB962C8B-B14F-4D97-AF65-F5344CB8AC3E}">
        <p14:creationId xmlns:p14="http://schemas.microsoft.com/office/powerpoint/2010/main" val="20930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s-ES"/>
              <a:t>Tipos de datos</a:t>
            </a:r>
          </a:p>
        </p:txBody>
      </p:sp>
      <p:sp>
        <p:nvSpPr>
          <p:cNvPr id="16387" name="Rectangle 3"/>
          <p:cNvSpPr>
            <a:spLocks noGrp="1" noChangeArrowheads="1"/>
          </p:cNvSpPr>
          <p:nvPr>
            <p:ph type="body" idx="1"/>
          </p:nvPr>
        </p:nvSpPr>
        <p:spPr/>
        <p:txBody>
          <a:bodyPr/>
          <a:lstStyle/>
          <a:p>
            <a:pPr eaLnBrk="1" hangingPunct="1">
              <a:defRPr/>
            </a:pPr>
            <a:r>
              <a:rPr lang="es-ES"/>
              <a:t>Los tipos de datos definen los métodos de almacenamiento disponibles para representar información, junto con la manera en que dicha información ha de ser interpretada. </a:t>
            </a:r>
          </a:p>
          <a:p>
            <a:pPr eaLnBrk="1" hangingPunct="1">
              <a:defRPr/>
            </a:pPr>
            <a:r>
              <a:rPr lang="es-ES"/>
              <a:t>Los tipos de datos son indispensables para la declaración de variables.</a:t>
            </a:r>
          </a:p>
          <a:p>
            <a:pPr eaLnBrk="1" hangingPunct="1">
              <a:defRPr/>
            </a:pPr>
            <a:r>
              <a:rPr lang="es-ES"/>
              <a:t>En C tenemos diferentes tipos de datos:</a:t>
            </a:r>
          </a:p>
        </p:txBody>
      </p:sp>
    </p:spTree>
    <p:extLst>
      <p:ext uri="{BB962C8B-B14F-4D97-AF65-F5344CB8AC3E}">
        <p14:creationId xmlns:p14="http://schemas.microsoft.com/office/powerpoint/2010/main" val="4286152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s-ES"/>
              <a:t>Tipos de datos (I)</a:t>
            </a:r>
          </a:p>
        </p:txBody>
      </p:sp>
      <p:graphicFrame>
        <p:nvGraphicFramePr>
          <p:cNvPr id="18580" name="Group 148"/>
          <p:cNvGraphicFramePr>
            <a:graphicFrameLocks noGrp="1"/>
          </p:cNvGraphicFramePr>
          <p:nvPr>
            <p:ph type="tbl" idx="1"/>
          </p:nvPr>
        </p:nvGraphicFramePr>
        <p:xfrm>
          <a:off x="1992313" y="1268414"/>
          <a:ext cx="8229600" cy="5284789"/>
        </p:xfrm>
        <a:graphic>
          <a:graphicData uri="http://schemas.openxmlformats.org/drawingml/2006/table">
            <a:tbl>
              <a:tblPr/>
              <a:tblGrid>
                <a:gridCol w="296227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Tipo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Desde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Hasta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Es nulo (NULL) no retorna nada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0001"/>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signed char</a:t>
                      </a: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unsigned char</a:t>
                      </a: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signed short</a:t>
                      </a: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-32768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unsigned short</a:t>
                      </a: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65535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signed int</a:t>
                      </a: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-32768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24708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8580"/>
                                        </p:tgtEl>
                                        <p:attrNameLst>
                                          <p:attrName>style.visibility</p:attrName>
                                        </p:attrNameLst>
                                      </p:cBhvr>
                                      <p:to>
                                        <p:strVal val="visible"/>
                                      </p:to>
                                    </p:set>
                                    <p:anim calcmode="lin" valueType="num">
                                      <p:cBhvr additive="base">
                                        <p:cTn id="11" dur="500" fill="hold"/>
                                        <p:tgtEl>
                                          <p:spTgt spid="18580"/>
                                        </p:tgtEl>
                                        <p:attrNameLst>
                                          <p:attrName>ppt_x</p:attrName>
                                        </p:attrNameLst>
                                      </p:cBhvr>
                                      <p:tavLst>
                                        <p:tav tm="0">
                                          <p:val>
                                            <p:strVal val="#ppt_x"/>
                                          </p:val>
                                        </p:tav>
                                        <p:tav tm="100000">
                                          <p:val>
                                            <p:strVal val="#ppt_x"/>
                                          </p:val>
                                        </p:tav>
                                      </p:tavLst>
                                    </p:anim>
                                    <p:anim calcmode="lin" valueType="num">
                                      <p:cBhvr additive="base">
                                        <p:cTn id="12" dur="500" fill="hold"/>
                                        <p:tgtEl>
                                          <p:spTgt spid="18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s-ES"/>
              <a:t>Tipos de datos (II)</a:t>
            </a:r>
          </a:p>
        </p:txBody>
      </p:sp>
      <p:graphicFrame>
        <p:nvGraphicFramePr>
          <p:cNvPr id="19663" name="Group 207"/>
          <p:cNvGraphicFramePr>
            <a:graphicFrameLocks noGrp="1"/>
          </p:cNvGraphicFramePr>
          <p:nvPr>
            <p:ph type="tbl" idx="1"/>
          </p:nvPr>
        </p:nvGraphicFramePr>
        <p:xfrm>
          <a:off x="1847851" y="1196975"/>
          <a:ext cx="8424863" cy="5178426"/>
        </p:xfrm>
        <a:graphic>
          <a:graphicData uri="http://schemas.openxmlformats.org/drawingml/2006/table">
            <a:tbl>
              <a:tblPr/>
              <a:tblGrid>
                <a:gridCol w="273685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2376488">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Tipo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Desde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latin typeface="Tahoma" charset="0"/>
                        </a:rPr>
                        <a:t>Hasta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unsigned int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65535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signed long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-2147483648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2147483647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unsigned long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4294967295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3,4x10</a:t>
                      </a:r>
                      <a:r>
                        <a:rPr kumimoji="0" lang="es-ES" sz="2800" b="0" i="0" u="none" strike="noStrike" cap="none" normalizeH="0" baseline="30000">
                          <a:ln>
                            <a:noFill/>
                          </a:ln>
                          <a:solidFill>
                            <a:schemeClr val="tx1"/>
                          </a:solidFill>
                          <a:effectLst/>
                          <a:latin typeface="Tahoma" charset="0"/>
                        </a:rPr>
                        <a:t>-38</a:t>
                      </a:r>
                      <a:endParaRPr kumimoji="0" lang="es-ES" sz="2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3,4x10</a:t>
                      </a:r>
                      <a:r>
                        <a:rPr kumimoji="0" lang="es-ES" sz="2800" b="0" i="0" u="none" strike="noStrike" cap="none" normalizeH="0" baseline="30000">
                          <a:ln>
                            <a:noFill/>
                          </a:ln>
                          <a:solidFill>
                            <a:schemeClr val="tx1"/>
                          </a:solidFill>
                          <a:effectLst/>
                          <a:latin typeface="Tahoma"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1,7x10</a:t>
                      </a:r>
                      <a:r>
                        <a:rPr kumimoji="0" lang="es-ES" sz="2800" b="0" i="0" u="none" strike="noStrike" cap="none" normalizeH="0" baseline="30000">
                          <a:ln>
                            <a:noFill/>
                          </a:ln>
                          <a:solidFill>
                            <a:schemeClr val="tx1"/>
                          </a:solidFill>
                          <a:effectLst/>
                          <a:latin typeface="Tahoma" charset="0"/>
                        </a:rPr>
                        <a:t>-308</a:t>
                      </a:r>
                      <a:endParaRPr kumimoji="0" lang="es-ES" sz="2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1,7x10</a:t>
                      </a:r>
                      <a:r>
                        <a:rPr kumimoji="0" lang="es-ES" sz="2800" b="0" i="0" u="none" strike="noStrike" cap="none" normalizeH="0" baseline="30000">
                          <a:ln>
                            <a:noFill/>
                          </a:ln>
                          <a:solidFill>
                            <a:schemeClr val="tx1"/>
                          </a:solidFill>
                          <a:effectLst/>
                          <a:latin typeface="Tahoma" charset="0"/>
                        </a:rPr>
                        <a:t>308</a:t>
                      </a:r>
                      <a:endParaRPr kumimoji="0" lang="es-ES" sz="2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long 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3,4x10</a:t>
                      </a:r>
                      <a:r>
                        <a:rPr kumimoji="0" lang="es-ES" sz="2800" b="0" i="0" u="none" strike="noStrike" cap="none" normalizeH="0" baseline="30000">
                          <a:ln>
                            <a:noFill/>
                          </a:ln>
                          <a:solidFill>
                            <a:schemeClr val="tx1"/>
                          </a:solidFill>
                          <a:effectLst/>
                          <a:latin typeface="Tahoma" charset="0"/>
                        </a:rPr>
                        <a:t>-4932</a:t>
                      </a:r>
                      <a:endParaRPr kumimoji="0" lang="es-ES" sz="2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latin typeface="Tahoma" charset="0"/>
                        </a:rPr>
                        <a:t>3,4x10</a:t>
                      </a:r>
                      <a:r>
                        <a:rPr kumimoji="0" lang="es-ES" sz="2800" b="0" i="0" u="none" strike="noStrike" cap="none" normalizeH="0" baseline="30000">
                          <a:ln>
                            <a:noFill/>
                          </a:ln>
                          <a:solidFill>
                            <a:schemeClr val="tx1"/>
                          </a:solidFill>
                          <a:effectLst/>
                          <a:latin typeface="Tahoma" charset="0"/>
                        </a:rPr>
                        <a:t>4932</a:t>
                      </a:r>
                      <a:endParaRPr kumimoji="0" lang="es-ES" sz="2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6398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9663"/>
                                        </p:tgtEl>
                                        <p:attrNameLst>
                                          <p:attrName>style.visibility</p:attrName>
                                        </p:attrNameLst>
                                      </p:cBhvr>
                                      <p:to>
                                        <p:strVal val="visible"/>
                                      </p:to>
                                    </p:set>
                                    <p:anim calcmode="lin" valueType="num">
                                      <p:cBhvr additive="base">
                                        <p:cTn id="11" dur="500" fill="hold"/>
                                        <p:tgtEl>
                                          <p:spTgt spid="19663"/>
                                        </p:tgtEl>
                                        <p:attrNameLst>
                                          <p:attrName>ppt_x</p:attrName>
                                        </p:attrNameLst>
                                      </p:cBhvr>
                                      <p:tavLst>
                                        <p:tav tm="0">
                                          <p:val>
                                            <p:strVal val="#ppt_x"/>
                                          </p:val>
                                        </p:tav>
                                        <p:tav tm="100000">
                                          <p:val>
                                            <p:strVal val="#ppt_x"/>
                                          </p:val>
                                        </p:tav>
                                      </p:tavLst>
                                    </p:anim>
                                    <p:anim calcmode="lin" valueType="num">
                                      <p:cBhvr additive="base">
                                        <p:cTn id="12" dur="500" fill="hold"/>
                                        <p:tgtEl>
                                          <p:spTgt spid="19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063751" y="620713"/>
            <a:ext cx="7993063" cy="59039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 altLang="es-NI" sz="2800">
                <a:solidFill>
                  <a:srgbClr val="FF0000"/>
                </a:solidFill>
              </a:rPr>
              <a:t>Para declarar variables globales:</a:t>
            </a:r>
            <a:r>
              <a:rPr lang="es-ES" altLang="es-NI" sz="2400"/>
              <a:t> </a:t>
            </a:r>
          </a:p>
          <a:p>
            <a:pPr eaLnBrk="1" hangingPunct="1"/>
            <a:r>
              <a:rPr lang="es-ES" altLang="es-NI" sz="2400"/>
              <a:t>//llamado a las cabeceras</a:t>
            </a:r>
          </a:p>
          <a:p>
            <a:pPr eaLnBrk="1" hangingPunct="1"/>
            <a:r>
              <a:rPr lang="es-ES" altLang="es-NI" sz="2400"/>
              <a:t>Tipo_dato1 variable1, variable2, … , variablen;</a:t>
            </a:r>
          </a:p>
          <a:p>
            <a:pPr eaLnBrk="1" hangingPunct="1"/>
            <a:r>
              <a:rPr lang="es-ES" altLang="es-NI" sz="2400"/>
              <a:t>Tipo_dato2 variable3, variable4, … , variablem;</a:t>
            </a:r>
          </a:p>
          <a:p>
            <a:pPr eaLnBrk="1" hangingPunct="1"/>
            <a:r>
              <a:rPr lang="es-ES" altLang="es-NI" sz="2400"/>
              <a:t>//declaración de funciones{…}</a:t>
            </a:r>
          </a:p>
          <a:p>
            <a:pPr eaLnBrk="1" hangingPunct="1"/>
            <a:endParaRPr lang="es-ES" altLang="es-NI" sz="2400"/>
          </a:p>
          <a:p>
            <a:pPr eaLnBrk="1" hangingPunct="1"/>
            <a:r>
              <a:rPr lang="es-ES" altLang="es-NI" sz="2400">
                <a:solidFill>
                  <a:srgbClr val="0000FF"/>
                </a:solidFill>
              </a:rPr>
              <a:t>Ejemplo:</a:t>
            </a:r>
          </a:p>
          <a:p>
            <a:pPr eaLnBrk="1" hangingPunct="1"/>
            <a:r>
              <a:rPr lang="es-ES" altLang="es-NI" sz="2400"/>
              <a:t>#include&lt;stdio.h&gt;</a:t>
            </a:r>
          </a:p>
          <a:p>
            <a:pPr eaLnBrk="1" hangingPunct="1"/>
            <a:r>
              <a:rPr lang="es-ES" altLang="es-NI" sz="2400"/>
              <a:t>char caracter;</a:t>
            </a:r>
          </a:p>
          <a:p>
            <a:pPr eaLnBrk="1" hangingPunct="1"/>
            <a:r>
              <a:rPr lang="es-ES" altLang="es-NI" sz="2400"/>
              <a:t>float iva,total_pagar,descuento;</a:t>
            </a:r>
          </a:p>
          <a:p>
            <a:pPr eaLnBrk="1" hangingPunct="1"/>
            <a:r>
              <a:rPr lang="es-ES" altLang="es-NI" sz="2400"/>
              <a:t>unsigned long pvc,tcd;</a:t>
            </a:r>
          </a:p>
          <a:p>
            <a:pPr eaLnBrk="1" hangingPunct="1"/>
            <a:r>
              <a:rPr lang="es-ES" altLang="es-NI" sz="2400"/>
              <a:t>void main(){</a:t>
            </a:r>
          </a:p>
          <a:p>
            <a:pPr eaLnBrk="1" hangingPunct="1"/>
            <a:r>
              <a:rPr lang="es-ES" altLang="es-NI" sz="2400"/>
              <a:t>…</a:t>
            </a:r>
          </a:p>
          <a:p>
            <a:pPr eaLnBrk="1" hangingPunct="1"/>
            <a:r>
              <a:rPr lang="es-ES" altLang="es-NI" sz="2400"/>
              <a:t>//instrucciones;</a:t>
            </a:r>
          </a:p>
          <a:p>
            <a:pPr eaLnBrk="1" hangingPunct="1"/>
            <a:r>
              <a:rPr lang="es-ES" altLang="es-NI" sz="2400"/>
              <a:t>...</a:t>
            </a:r>
          </a:p>
          <a:p>
            <a:pPr eaLnBrk="1" hangingPunct="1"/>
            <a:r>
              <a:rPr lang="es-ES" altLang="es-NI" sz="2400"/>
              <a:t>}</a:t>
            </a:r>
          </a:p>
        </p:txBody>
      </p:sp>
      <p:sp>
        <p:nvSpPr>
          <p:cNvPr id="21507" name="AutoShape 3"/>
          <p:cNvSpPr>
            <a:spLocks noChangeArrowheads="1"/>
          </p:cNvSpPr>
          <p:nvPr/>
        </p:nvSpPr>
        <p:spPr bwMode="auto">
          <a:xfrm>
            <a:off x="6527801" y="3068638"/>
            <a:ext cx="3382963" cy="2089150"/>
          </a:xfrm>
          <a:prstGeom prst="wedgeEllipseCallout">
            <a:avLst>
              <a:gd name="adj1" fmla="val -40472"/>
              <a:gd name="adj2" fmla="val 73481"/>
            </a:avLst>
          </a:prstGeom>
          <a:solidFill>
            <a:srgbClr val="51A7A3"/>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2400"/>
              <a:t>Estas variables van a servir en </a:t>
            </a:r>
            <a:r>
              <a:rPr lang="es-ES" altLang="es-NI" sz="2400">
                <a:solidFill>
                  <a:srgbClr val="0000FF"/>
                </a:solidFill>
              </a:rPr>
              <a:t>cualquier parte</a:t>
            </a:r>
            <a:r>
              <a:rPr lang="es-ES" altLang="es-NI" sz="2400"/>
              <a:t> del programa</a:t>
            </a:r>
          </a:p>
        </p:txBody>
      </p:sp>
    </p:spTree>
    <p:extLst>
      <p:ext uri="{BB962C8B-B14F-4D97-AF65-F5344CB8AC3E}">
        <p14:creationId xmlns:p14="http://schemas.microsoft.com/office/powerpoint/2010/main" val="275651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edge">
                                      <p:cBhvr>
                                        <p:cTn id="7" dur="20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arn(inHorizontal)">
                                      <p:cBhvr>
                                        <p:cTn id="12"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NI" dirty="0"/>
              <a:t>Unidad II. Instrucciones de Secuencia</a:t>
            </a:r>
          </a:p>
        </p:txBody>
      </p:sp>
      <p:sp>
        <p:nvSpPr>
          <p:cNvPr id="3" name="Marcador de contenido 2"/>
          <p:cNvSpPr>
            <a:spLocks noGrp="1"/>
          </p:cNvSpPr>
          <p:nvPr>
            <p:ph idx="1"/>
          </p:nvPr>
        </p:nvSpPr>
        <p:spPr/>
        <p:txBody>
          <a:bodyPr>
            <a:normAutofit fontScale="85000" lnSpcReduction="20000"/>
          </a:bodyPr>
          <a:lstStyle/>
          <a:p>
            <a:pPr marL="514350" lvl="0" indent="-514350">
              <a:lnSpc>
                <a:spcPct val="115000"/>
              </a:lnSpc>
              <a:spcAft>
                <a:spcPts val="0"/>
              </a:spcAft>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Lenguajes de programación de alto nivel</a:t>
            </a:r>
          </a:p>
          <a:p>
            <a:pPr marL="514350" lvl="0" indent="-514350">
              <a:lnSpc>
                <a:spcPct val="115000"/>
              </a:lnSpc>
              <a:spcAft>
                <a:spcPts val="0"/>
              </a:spcAft>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Entorno de desarrollo integrado (IDE Visual Studio </a:t>
            </a:r>
            <a:r>
              <a:rPr lang="es-MX" dirty="0" err="1">
                <a:ea typeface="Calibri" panose="020F0502020204030204" pitchFamily="34" charset="0"/>
                <a:cs typeface="Arial" panose="020B0604020202020204" pitchFamily="34" charset="0"/>
              </a:rPr>
              <a:t>Code</a:t>
            </a:r>
            <a:r>
              <a:rPr lang="es-MX" dirty="0">
                <a:ea typeface="Calibri" panose="020F0502020204030204" pitchFamily="34" charset="0"/>
                <a:cs typeface="Arial" panose="020B0604020202020204" pitchFamily="34" charset="0"/>
              </a:rPr>
              <a:t>). </a:t>
            </a:r>
          </a:p>
          <a:p>
            <a:pPr marL="514350" lvl="0" indent="-514350">
              <a:lnSpc>
                <a:spcPct val="115000"/>
              </a:lnSpc>
              <a:spcAft>
                <a:spcPts val="0"/>
              </a:spcAft>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Concepto de programa</a:t>
            </a:r>
          </a:p>
          <a:p>
            <a:pPr marL="514350" lvl="0" indent="-514350">
              <a:lnSpc>
                <a:spcPct val="115000"/>
              </a:lnSpc>
              <a:spcAft>
                <a:spcPts val="0"/>
              </a:spcAft>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Estructura y elementos de un programa</a:t>
            </a:r>
          </a:p>
          <a:p>
            <a:pPr marL="971550" lvl="1" indent="-514350">
              <a:lnSpc>
                <a:spcPct val="115000"/>
              </a:lnSpc>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Instrucciones y tipos de instrucciones: asignación, lectura, escritura, selección y repetición</a:t>
            </a:r>
          </a:p>
          <a:p>
            <a:pPr marL="971550" lvl="1" indent="-514350">
              <a:lnSpc>
                <a:spcPct val="115000"/>
              </a:lnSpc>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Datos, tipos de datos primitivos</a:t>
            </a:r>
          </a:p>
          <a:p>
            <a:pPr marL="971550" lvl="1" indent="-514350">
              <a:lnSpc>
                <a:spcPct val="115000"/>
              </a:lnSpc>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Expresiones aritméticas y lógicas</a:t>
            </a:r>
          </a:p>
          <a:p>
            <a:pPr marL="971550" lvl="1" indent="-514350">
              <a:lnSpc>
                <a:spcPct val="115000"/>
              </a:lnSpc>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Palabras reservadas</a:t>
            </a:r>
          </a:p>
          <a:p>
            <a:pPr marL="971550" lvl="1" indent="-514350">
              <a:lnSpc>
                <a:spcPct val="115000"/>
              </a:lnSpc>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Constante y variables. Declaraciones</a:t>
            </a:r>
          </a:p>
          <a:p>
            <a:pPr marL="971550" lvl="1" indent="-514350">
              <a:lnSpc>
                <a:spcPct val="115000"/>
              </a:lnSpc>
              <a:buFont typeface="+mj-lt"/>
              <a:buAutoNum type="arabicPeriod"/>
              <a:tabLst>
                <a:tab pos="240030" algn="l"/>
                <a:tab pos="457200" algn="l"/>
              </a:tabLst>
            </a:pPr>
            <a:r>
              <a:rPr lang="es-MX" dirty="0">
                <a:ea typeface="Calibri" panose="020F0502020204030204" pitchFamily="34" charset="0"/>
                <a:cs typeface="Arial" panose="020B0604020202020204" pitchFamily="34" charset="0"/>
              </a:rPr>
              <a:t>Comentarios</a:t>
            </a:r>
          </a:p>
          <a:p>
            <a:pPr marL="514350" lvl="0" indent="-514350">
              <a:lnSpc>
                <a:spcPct val="115000"/>
              </a:lnSpc>
              <a:spcAft>
                <a:spcPts val="0"/>
              </a:spcAft>
              <a:buFont typeface="+mj-lt"/>
              <a:buAutoNum type="arabicPeriod"/>
              <a:tabLst>
                <a:tab pos="240030" algn="l"/>
                <a:tab pos="457200" algn="l"/>
              </a:tabLst>
            </a:pPr>
            <a:endParaRPr lang="es-NI" dirty="0"/>
          </a:p>
        </p:txBody>
      </p:sp>
    </p:spTree>
    <p:extLst>
      <p:ext uri="{BB962C8B-B14F-4D97-AF65-F5344CB8AC3E}">
        <p14:creationId xmlns:p14="http://schemas.microsoft.com/office/powerpoint/2010/main" val="3241910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063751" y="620713"/>
            <a:ext cx="7993063" cy="59039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 altLang="es-NI" sz="2800">
                <a:solidFill>
                  <a:srgbClr val="FF0000"/>
                </a:solidFill>
              </a:rPr>
              <a:t>Para declarar variables locales:</a:t>
            </a:r>
            <a:r>
              <a:rPr lang="es-ES" altLang="es-NI" sz="2400"/>
              <a:t> </a:t>
            </a:r>
          </a:p>
          <a:p>
            <a:pPr eaLnBrk="1" hangingPunct="1"/>
            <a:r>
              <a:rPr lang="es-ES" altLang="es-NI" sz="2400"/>
              <a:t>//llamado a las cabeceras</a:t>
            </a:r>
          </a:p>
          <a:p>
            <a:pPr eaLnBrk="1" hangingPunct="1"/>
            <a:r>
              <a:rPr lang="es-ES" altLang="es-NI" sz="2400"/>
              <a:t>//declaración de una función{</a:t>
            </a:r>
          </a:p>
          <a:p>
            <a:pPr eaLnBrk="1" hangingPunct="1"/>
            <a:r>
              <a:rPr lang="es-ES" altLang="es-NI" sz="2400"/>
              <a:t>Tipo_dato1 variable1, variable2, … , variablen;</a:t>
            </a:r>
          </a:p>
          <a:p>
            <a:pPr eaLnBrk="1" hangingPunct="1"/>
            <a:r>
              <a:rPr lang="es-ES" altLang="es-NI" sz="2400"/>
              <a:t>Tipo_dato2 variable3, variable4, … , variablem;</a:t>
            </a:r>
          </a:p>
          <a:p>
            <a:pPr eaLnBrk="1" hangingPunct="1"/>
            <a:r>
              <a:rPr lang="es-ES" altLang="es-NI" sz="2400"/>
              <a:t>}</a:t>
            </a:r>
          </a:p>
          <a:p>
            <a:pPr eaLnBrk="1" hangingPunct="1"/>
            <a:r>
              <a:rPr lang="es-ES" altLang="es-NI" sz="2400">
                <a:solidFill>
                  <a:srgbClr val="0000FF"/>
                </a:solidFill>
              </a:rPr>
              <a:t>Ejemplo:</a:t>
            </a:r>
          </a:p>
          <a:p>
            <a:pPr eaLnBrk="1" hangingPunct="1"/>
            <a:r>
              <a:rPr lang="es-ES" altLang="es-NI" sz="2400"/>
              <a:t>#include&lt;stdio.h&gt;</a:t>
            </a:r>
          </a:p>
          <a:p>
            <a:pPr eaLnBrk="1" hangingPunct="1"/>
            <a:r>
              <a:rPr lang="es-ES" altLang="es-NI" sz="2400"/>
              <a:t>void main(){</a:t>
            </a:r>
          </a:p>
          <a:p>
            <a:pPr eaLnBrk="1" hangingPunct="1"/>
            <a:r>
              <a:rPr lang="es-ES" altLang="es-NI" sz="2400"/>
              <a:t>int numero,edad,cantidad;</a:t>
            </a:r>
          </a:p>
          <a:p>
            <a:pPr eaLnBrk="1" hangingPunct="1"/>
            <a:r>
              <a:rPr lang="es-ES" altLang="es-NI" sz="2400"/>
              <a:t>float iva,total_pagar,descuento;</a:t>
            </a:r>
          </a:p>
          <a:p>
            <a:pPr eaLnBrk="1" hangingPunct="1"/>
            <a:r>
              <a:rPr lang="es-ES" altLang="es-NI" sz="2400"/>
              <a:t>unsigned long pvc,tcd;</a:t>
            </a:r>
          </a:p>
          <a:p>
            <a:pPr eaLnBrk="1" hangingPunct="1"/>
            <a:r>
              <a:rPr lang="es-ES" altLang="es-NI" sz="2400"/>
              <a:t>//instrucciones;</a:t>
            </a:r>
          </a:p>
          <a:p>
            <a:pPr eaLnBrk="1" hangingPunct="1"/>
            <a:r>
              <a:rPr lang="es-ES" altLang="es-NI" sz="2400"/>
              <a:t>...</a:t>
            </a:r>
          </a:p>
          <a:p>
            <a:pPr eaLnBrk="1" hangingPunct="1"/>
            <a:r>
              <a:rPr lang="es-ES" altLang="es-NI" sz="2400"/>
              <a:t>}</a:t>
            </a:r>
          </a:p>
        </p:txBody>
      </p:sp>
      <p:sp>
        <p:nvSpPr>
          <p:cNvPr id="22531" name="AutoShape 3"/>
          <p:cNvSpPr>
            <a:spLocks noChangeArrowheads="1"/>
          </p:cNvSpPr>
          <p:nvPr/>
        </p:nvSpPr>
        <p:spPr bwMode="auto">
          <a:xfrm>
            <a:off x="6527801" y="3068638"/>
            <a:ext cx="3382963" cy="2089150"/>
          </a:xfrm>
          <a:prstGeom prst="wedgeEllipseCallout">
            <a:avLst>
              <a:gd name="adj1" fmla="val -40472"/>
              <a:gd name="adj2" fmla="val 73481"/>
            </a:avLst>
          </a:prstGeom>
          <a:solidFill>
            <a:srgbClr val="51A7A3"/>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2400"/>
              <a:t>Estas variables van a servir </a:t>
            </a:r>
            <a:r>
              <a:rPr lang="es-ES" altLang="es-NI" sz="2400">
                <a:solidFill>
                  <a:srgbClr val="0000FF"/>
                </a:solidFill>
              </a:rPr>
              <a:t>solo en la función main()</a:t>
            </a:r>
          </a:p>
        </p:txBody>
      </p:sp>
    </p:spTree>
    <p:extLst>
      <p:ext uri="{BB962C8B-B14F-4D97-AF65-F5344CB8AC3E}">
        <p14:creationId xmlns:p14="http://schemas.microsoft.com/office/powerpoint/2010/main" val="759002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edge">
                                      <p:cBhvr>
                                        <p:cTn id="7" dur="2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arn(inHorizontal)">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19288" y="836613"/>
            <a:ext cx="8229600" cy="1143000"/>
          </a:xfrm>
        </p:spPr>
        <p:txBody>
          <a:bodyPr/>
          <a:lstStyle/>
          <a:p>
            <a:pPr eaLnBrk="1" hangingPunct="1">
              <a:defRPr/>
            </a:pPr>
            <a:r>
              <a:rPr lang="es-ES"/>
              <a:t>¿Qué son las constantes?</a:t>
            </a:r>
          </a:p>
        </p:txBody>
      </p:sp>
      <p:sp>
        <p:nvSpPr>
          <p:cNvPr id="23555" name="Rectangle 3"/>
          <p:cNvSpPr>
            <a:spLocks noGrp="1" noChangeArrowheads="1"/>
          </p:cNvSpPr>
          <p:nvPr>
            <p:ph type="body" idx="1"/>
          </p:nvPr>
        </p:nvSpPr>
        <p:spPr>
          <a:xfrm>
            <a:off x="2063750" y="2420938"/>
            <a:ext cx="8229600" cy="3484562"/>
          </a:xfrm>
        </p:spPr>
        <p:txBody>
          <a:bodyPr/>
          <a:lstStyle/>
          <a:p>
            <a:pPr eaLnBrk="1" hangingPunct="1">
              <a:defRPr/>
            </a:pPr>
            <a:r>
              <a:rPr lang="es-ES" dirty="0"/>
              <a:t>Son aquellos valores que, una vez compilado el programa, no pueden ser cambiados.</a:t>
            </a:r>
          </a:p>
        </p:txBody>
      </p:sp>
    </p:spTree>
    <p:extLst>
      <p:ext uri="{BB962C8B-B14F-4D97-AF65-F5344CB8AC3E}">
        <p14:creationId xmlns:p14="http://schemas.microsoft.com/office/powerpoint/2010/main" val="1044322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135188" y="404814"/>
            <a:ext cx="7993062" cy="61928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 altLang="es-NI" sz="2800">
                <a:solidFill>
                  <a:srgbClr val="FF0000"/>
                </a:solidFill>
              </a:rPr>
              <a:t>Para declarar constantes:</a:t>
            </a:r>
            <a:r>
              <a:rPr lang="es-ES" altLang="es-NI" sz="2400"/>
              <a:t> </a:t>
            </a:r>
          </a:p>
          <a:p>
            <a:pPr eaLnBrk="1" hangingPunct="1"/>
            <a:r>
              <a:rPr lang="es-ES" altLang="es-NI" sz="2400"/>
              <a:t>//llamado a las cabeceras</a:t>
            </a:r>
          </a:p>
          <a:p>
            <a:pPr eaLnBrk="1" hangingPunct="1"/>
            <a:r>
              <a:rPr lang="es-ES" altLang="es-NI" sz="2400"/>
              <a:t>#define constante1 valor1;</a:t>
            </a:r>
          </a:p>
          <a:p>
            <a:pPr eaLnBrk="1" hangingPunct="1"/>
            <a:r>
              <a:rPr lang="es-ES" altLang="es-NI" sz="2400"/>
              <a:t>#define constante2 valor2;</a:t>
            </a:r>
          </a:p>
          <a:p>
            <a:pPr eaLnBrk="1" hangingPunct="1"/>
            <a:r>
              <a:rPr lang="es-ES" altLang="es-NI" sz="2400"/>
              <a:t>…</a:t>
            </a:r>
          </a:p>
          <a:p>
            <a:pPr eaLnBrk="1" hangingPunct="1"/>
            <a:r>
              <a:rPr lang="es-ES" altLang="es-NI" sz="2400"/>
              <a:t>//declaración de una función{</a:t>
            </a:r>
          </a:p>
          <a:p>
            <a:pPr eaLnBrk="1" hangingPunct="1"/>
            <a:r>
              <a:rPr lang="es-ES" altLang="es-NI" sz="2400"/>
              <a:t>}</a:t>
            </a:r>
          </a:p>
          <a:p>
            <a:pPr eaLnBrk="1" hangingPunct="1"/>
            <a:r>
              <a:rPr lang="es-ES" altLang="es-NI" sz="2400">
                <a:solidFill>
                  <a:srgbClr val="0000FF"/>
                </a:solidFill>
              </a:rPr>
              <a:t>Ejemplo:</a:t>
            </a:r>
          </a:p>
          <a:p>
            <a:pPr eaLnBrk="1" hangingPunct="1"/>
            <a:r>
              <a:rPr lang="es-ES" altLang="es-NI" sz="2400"/>
              <a:t>#include&lt;stdio.h&gt;</a:t>
            </a:r>
          </a:p>
          <a:p>
            <a:pPr eaLnBrk="1" hangingPunct="1"/>
            <a:r>
              <a:rPr lang="es-ES" altLang="es-NI" sz="2400"/>
              <a:t>#define PI 3.141592 //constante double</a:t>
            </a:r>
          </a:p>
          <a:p>
            <a:pPr eaLnBrk="1" hangingPunct="1"/>
            <a:r>
              <a:rPr lang="es-ES" altLang="es-NI" sz="2400"/>
              <a:t>#define OCTAL 017 //constante octal</a:t>
            </a:r>
          </a:p>
          <a:p>
            <a:pPr eaLnBrk="1" hangingPunct="1"/>
            <a:r>
              <a:rPr lang="es-ES" altLang="es-NI" sz="2400"/>
              <a:t>#define FLOTANTE 14F //constante flotante</a:t>
            </a:r>
          </a:p>
          <a:p>
            <a:pPr eaLnBrk="1" hangingPunct="1"/>
            <a:r>
              <a:rPr lang="es-ES" altLang="es-NI" sz="2400"/>
              <a:t>Void main(){</a:t>
            </a:r>
          </a:p>
          <a:p>
            <a:pPr eaLnBrk="1" hangingPunct="1"/>
            <a:r>
              <a:rPr lang="es-ES" altLang="es-NI" sz="2400"/>
              <a:t>…</a:t>
            </a:r>
          </a:p>
          <a:p>
            <a:pPr eaLnBrk="1" hangingPunct="1"/>
            <a:r>
              <a:rPr lang="es-ES" altLang="es-NI" sz="2400"/>
              <a:t>//instrucciones;</a:t>
            </a:r>
          </a:p>
          <a:p>
            <a:pPr eaLnBrk="1" hangingPunct="1"/>
            <a:r>
              <a:rPr lang="es-ES" altLang="es-NI" sz="2400"/>
              <a:t>...</a:t>
            </a:r>
          </a:p>
          <a:p>
            <a:pPr eaLnBrk="1" hangingPunct="1"/>
            <a:r>
              <a:rPr lang="es-ES" altLang="es-NI" sz="2400"/>
              <a:t>}</a:t>
            </a:r>
          </a:p>
        </p:txBody>
      </p:sp>
      <p:sp>
        <p:nvSpPr>
          <p:cNvPr id="26627" name="AutoShape 3"/>
          <p:cNvSpPr>
            <a:spLocks noChangeArrowheads="1"/>
          </p:cNvSpPr>
          <p:nvPr/>
        </p:nvSpPr>
        <p:spPr bwMode="auto">
          <a:xfrm>
            <a:off x="6456363" y="981075"/>
            <a:ext cx="3382962" cy="2089150"/>
          </a:xfrm>
          <a:prstGeom prst="wedgeEllipseCallout">
            <a:avLst>
              <a:gd name="adj1" fmla="val -40472"/>
              <a:gd name="adj2" fmla="val 73481"/>
            </a:avLst>
          </a:prstGeom>
          <a:solidFill>
            <a:srgbClr val="51A7A3"/>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2400"/>
              <a:t>Estas constantes sirven </a:t>
            </a:r>
            <a:r>
              <a:rPr lang="es-ES" altLang="es-NI" sz="2400">
                <a:solidFill>
                  <a:srgbClr val="0000FF"/>
                </a:solidFill>
              </a:rPr>
              <a:t>en cualquier parte del programa</a:t>
            </a:r>
          </a:p>
        </p:txBody>
      </p:sp>
    </p:spTree>
    <p:extLst>
      <p:ext uri="{BB962C8B-B14F-4D97-AF65-F5344CB8AC3E}">
        <p14:creationId xmlns:p14="http://schemas.microsoft.com/office/powerpoint/2010/main" val="4024162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edge">
                                      <p:cBhvr>
                                        <p:cTn id="7" dur="20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barn(inHorizontal)">
                                      <p:cBhvr>
                                        <p:cTn id="12"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pPr eaLnBrk="1" hangingPunct="1">
              <a:defRPr/>
            </a:pPr>
            <a:r>
              <a:rPr lang="es-ES"/>
              <a:t>Operadores Aritméticos en C</a:t>
            </a:r>
          </a:p>
        </p:txBody>
      </p:sp>
      <p:graphicFrame>
        <p:nvGraphicFramePr>
          <p:cNvPr id="33841" name="Group 49"/>
          <p:cNvGraphicFramePr>
            <a:graphicFrameLocks noGrp="1"/>
          </p:cNvGraphicFramePr>
          <p:nvPr>
            <p:ph type="tbl" idx="1"/>
          </p:nvPr>
        </p:nvGraphicFramePr>
        <p:xfrm>
          <a:off x="1981200" y="1600201"/>
          <a:ext cx="8229600" cy="4908605"/>
        </p:xfrm>
        <a:graphic>
          <a:graphicData uri="http://schemas.openxmlformats.org/drawingml/2006/table">
            <a:tbl>
              <a:tblPr/>
              <a:tblGrid>
                <a:gridCol w="1811338">
                  <a:extLst>
                    <a:ext uri="{9D8B030D-6E8A-4147-A177-3AD203B41FA5}">
                      <a16:colId xmlns:a16="http://schemas.microsoft.com/office/drawing/2014/main" val="20000"/>
                    </a:ext>
                  </a:extLst>
                </a:gridCol>
                <a:gridCol w="439102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tblGrid>
              <a:tr h="5667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Operador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Nombre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Ejemplo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Suma</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Resta</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Multiplicación</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División</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448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Residuo entero de la división</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Incremento en 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67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Decremento en 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89941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841"/>
                                        </p:tgtEl>
                                        <p:attrNameLst>
                                          <p:attrName>style.visibility</p:attrName>
                                        </p:attrNameLst>
                                      </p:cBhvr>
                                      <p:to>
                                        <p:strVal val="visible"/>
                                      </p:to>
                                    </p:set>
                                    <p:anim calcmode="lin" valueType="num">
                                      <p:cBhvr additive="base">
                                        <p:cTn id="7" dur="500" fill="hold"/>
                                        <p:tgtEl>
                                          <p:spTgt spid="33841"/>
                                        </p:tgtEl>
                                        <p:attrNameLst>
                                          <p:attrName>ppt_x</p:attrName>
                                        </p:attrNameLst>
                                      </p:cBhvr>
                                      <p:tavLst>
                                        <p:tav tm="0">
                                          <p:val>
                                            <p:strVal val="#ppt_x"/>
                                          </p:val>
                                        </p:tav>
                                        <p:tav tm="100000">
                                          <p:val>
                                            <p:strVal val="#ppt_x"/>
                                          </p:val>
                                        </p:tav>
                                      </p:tavLst>
                                    </p:anim>
                                    <p:anim calcmode="lin" valueType="num">
                                      <p:cBhvr additive="base">
                                        <p:cTn id="8" dur="500" fill="hold"/>
                                        <p:tgtEl>
                                          <p:spTgt spid="33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defRPr/>
            </a:pPr>
            <a:r>
              <a:rPr lang="es-ES"/>
              <a:t>Operadores Relacionales en C</a:t>
            </a:r>
          </a:p>
        </p:txBody>
      </p:sp>
      <p:graphicFrame>
        <p:nvGraphicFramePr>
          <p:cNvPr id="35884" name="Group 44"/>
          <p:cNvGraphicFramePr>
            <a:graphicFrameLocks noGrp="1"/>
          </p:cNvGraphicFramePr>
          <p:nvPr>
            <p:ph type="tbl" idx="1"/>
          </p:nvPr>
        </p:nvGraphicFramePr>
        <p:xfrm>
          <a:off x="1981200" y="1600200"/>
          <a:ext cx="8229600" cy="4530726"/>
        </p:xfrm>
        <a:graphic>
          <a:graphicData uri="http://schemas.openxmlformats.org/drawingml/2006/table">
            <a:tbl>
              <a:tblPr/>
              <a:tblGrid>
                <a:gridCol w="1811338">
                  <a:extLst>
                    <a:ext uri="{9D8B030D-6E8A-4147-A177-3AD203B41FA5}">
                      <a16:colId xmlns:a16="http://schemas.microsoft.com/office/drawing/2014/main" val="20000"/>
                    </a:ext>
                  </a:extLst>
                </a:gridCol>
                <a:gridCol w="439102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Operador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Nombre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Ejemplo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Mayor 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a&gt;b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Menor 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a&lt;b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Mayor o igual 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a&gt;=b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Menor o igual 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a&lt;=b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6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Igual (Equivalente)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Diferente (No es igual)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69484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84"/>
                                        </p:tgtEl>
                                        <p:attrNameLst>
                                          <p:attrName>style.visibility</p:attrName>
                                        </p:attrNameLst>
                                      </p:cBhvr>
                                      <p:to>
                                        <p:strVal val="visible"/>
                                      </p:to>
                                    </p:set>
                                    <p:anim calcmode="lin" valueType="num">
                                      <p:cBhvr additive="base">
                                        <p:cTn id="7" dur="500" fill="hold"/>
                                        <p:tgtEl>
                                          <p:spTgt spid="35884"/>
                                        </p:tgtEl>
                                        <p:attrNameLst>
                                          <p:attrName>ppt_x</p:attrName>
                                        </p:attrNameLst>
                                      </p:cBhvr>
                                      <p:tavLst>
                                        <p:tav tm="0">
                                          <p:val>
                                            <p:strVal val="#ppt_x"/>
                                          </p:val>
                                        </p:tav>
                                        <p:tav tm="100000">
                                          <p:val>
                                            <p:strVal val="#ppt_x"/>
                                          </p:val>
                                        </p:tav>
                                      </p:tavLst>
                                    </p:anim>
                                    <p:anim calcmode="lin" valueType="num">
                                      <p:cBhvr additive="base">
                                        <p:cTn id="8" dur="500" fill="hold"/>
                                        <p:tgtEl>
                                          <p:spTgt spid="35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pPr eaLnBrk="1" hangingPunct="1">
              <a:defRPr/>
            </a:pPr>
            <a:r>
              <a:rPr lang="es-ES"/>
              <a:t>Operadores Lógicos en C</a:t>
            </a:r>
          </a:p>
        </p:txBody>
      </p:sp>
      <p:graphicFrame>
        <p:nvGraphicFramePr>
          <p:cNvPr id="37938" name="Group 50"/>
          <p:cNvGraphicFramePr>
            <a:graphicFrameLocks noGrp="1"/>
          </p:cNvGraphicFramePr>
          <p:nvPr>
            <p:ph type="tbl" idx="1"/>
          </p:nvPr>
        </p:nvGraphicFramePr>
        <p:xfrm>
          <a:off x="1981200" y="1600201"/>
          <a:ext cx="8229600" cy="4146551"/>
        </p:xfrm>
        <a:graphic>
          <a:graphicData uri="http://schemas.openxmlformats.org/drawingml/2006/table">
            <a:tbl>
              <a:tblPr/>
              <a:tblGrid>
                <a:gridCol w="1666875">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gridCol w="3178175">
                  <a:extLst>
                    <a:ext uri="{9D8B030D-6E8A-4147-A177-3AD203B41FA5}">
                      <a16:colId xmlns:a16="http://schemas.microsoft.com/office/drawing/2014/main" val="20003"/>
                    </a:ext>
                  </a:extLst>
                </a:gridCol>
              </a:tblGrid>
              <a:tr h="749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Operador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Nombre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Ejemplo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rgbClr val="FF0000"/>
                          </a:solidFill>
                          <a:effectLst>
                            <a:outerShdw blurRad="38100" dist="38100" dir="2700000" algn="tl">
                              <a:srgbClr val="000000"/>
                            </a:outerShdw>
                          </a:effectLst>
                          <a:latin typeface="Tahoma" charset="0"/>
                        </a:rPr>
                        <a:t>Devuelve cierto 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Y (and)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(exp1)&amp;&amp;</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ambas son verdaderas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O (or)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(exp1)||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(exp2)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Una o ambas es verdadera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No (not)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!(exp1)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800" b="0" i="0" u="none" strike="noStrike" cap="none" normalizeH="0" baseline="0">
                          <a:ln>
                            <a:noFill/>
                          </a:ln>
                          <a:solidFill>
                            <a:schemeClr val="tx1"/>
                          </a:solidFill>
                          <a:effectLst>
                            <a:outerShdw blurRad="38100" dist="38100" dir="2700000" algn="tl">
                              <a:srgbClr val="000000"/>
                            </a:outerShdw>
                          </a:effectLst>
                          <a:latin typeface="Tahoma" charset="0"/>
                        </a:rPr>
                        <a:t>Cambia el valor de la expresión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47419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938"/>
                                        </p:tgtEl>
                                        <p:attrNameLst>
                                          <p:attrName>style.visibility</p:attrName>
                                        </p:attrNameLst>
                                      </p:cBhvr>
                                      <p:to>
                                        <p:strVal val="visible"/>
                                      </p:to>
                                    </p:set>
                                    <p:anim calcmode="lin" valueType="num">
                                      <p:cBhvr additive="base">
                                        <p:cTn id="7" dur="500" fill="hold"/>
                                        <p:tgtEl>
                                          <p:spTgt spid="37938"/>
                                        </p:tgtEl>
                                        <p:attrNameLst>
                                          <p:attrName>ppt_x</p:attrName>
                                        </p:attrNameLst>
                                      </p:cBhvr>
                                      <p:tavLst>
                                        <p:tav tm="0">
                                          <p:val>
                                            <p:strVal val="#ppt_x"/>
                                          </p:val>
                                        </p:tav>
                                        <p:tav tm="100000">
                                          <p:val>
                                            <p:strVal val="#ppt_x"/>
                                          </p:val>
                                        </p:tav>
                                      </p:tavLst>
                                    </p:anim>
                                    <p:anim calcmode="lin" valueType="num">
                                      <p:cBhvr additive="base">
                                        <p:cTn id="8" dur="500" fill="hold"/>
                                        <p:tgtEl>
                                          <p:spTgt spid="37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s-ES" sz="4000"/>
              <a:t>Notas sobre los Operadores en C</a:t>
            </a:r>
          </a:p>
        </p:txBody>
      </p:sp>
      <p:sp>
        <p:nvSpPr>
          <p:cNvPr id="39939" name="Rectangle 3"/>
          <p:cNvSpPr>
            <a:spLocks noGrp="1" noChangeArrowheads="1"/>
          </p:cNvSpPr>
          <p:nvPr>
            <p:ph type="body" idx="1"/>
          </p:nvPr>
        </p:nvSpPr>
        <p:spPr/>
        <p:txBody>
          <a:bodyPr/>
          <a:lstStyle/>
          <a:p>
            <a:pPr eaLnBrk="1" hangingPunct="1">
              <a:lnSpc>
                <a:spcPct val="90000"/>
              </a:lnSpc>
              <a:defRPr/>
            </a:pPr>
            <a:r>
              <a:rPr lang="es-ES"/>
              <a:t>Los operadores aritméticos y relacionales pueden trabajar con variables o constantes de cualquier tipo numérico, como por ejemplo int, double, float, etc</a:t>
            </a:r>
          </a:p>
          <a:p>
            <a:pPr eaLnBrk="1" hangingPunct="1">
              <a:lnSpc>
                <a:spcPct val="90000"/>
              </a:lnSpc>
              <a:defRPr/>
            </a:pPr>
            <a:r>
              <a:rPr lang="es-ES"/>
              <a:t>En los Operadores lógicos, exp1 y exp2 corresponden a </a:t>
            </a:r>
            <a:r>
              <a:rPr lang="es-ES">
                <a:solidFill>
                  <a:srgbClr val="FF0000"/>
                </a:solidFill>
              </a:rPr>
              <a:t>EXPRESIONES LÓGICAS</a:t>
            </a:r>
            <a:r>
              <a:rPr lang="es-ES"/>
              <a:t> (Expresiones que pueden tomar los valores de verdadero o falso). </a:t>
            </a:r>
            <a:r>
              <a:rPr lang="es-ES">
                <a:solidFill>
                  <a:srgbClr val="0000FF"/>
                </a:solidFill>
              </a:rPr>
              <a:t>Ejemplo: </a:t>
            </a:r>
            <a:r>
              <a:rPr lang="es-ES"/>
              <a:t>(7&lt;2)||(4&gt;3)</a:t>
            </a:r>
          </a:p>
        </p:txBody>
      </p:sp>
    </p:spTree>
    <p:extLst>
      <p:ext uri="{BB962C8B-B14F-4D97-AF65-F5344CB8AC3E}">
        <p14:creationId xmlns:p14="http://schemas.microsoft.com/office/powerpoint/2010/main" val="3283956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a:latin typeface="Franklin Gothic Heavy" pitchFamily="34" charset="0"/>
                <a:ea typeface="Ginga&gt;" pitchFamily="2" charset="-128"/>
                <a:cs typeface="Ginga&gt;" pitchFamily="2" charset="-128"/>
              </a:rPr>
              <a:t>Estructura básica</a:t>
            </a:r>
            <a:endParaRPr lang="es-VE" dirty="0"/>
          </a:p>
        </p:txBody>
      </p:sp>
      <p:sp>
        <p:nvSpPr>
          <p:cNvPr id="3" name="2 Marcador de contenido"/>
          <p:cNvSpPr>
            <a:spLocks noGrp="1"/>
          </p:cNvSpPr>
          <p:nvPr>
            <p:ph idx="1"/>
          </p:nvPr>
        </p:nvSpPr>
        <p:spPr>
          <a:xfrm>
            <a:off x="1738282" y="1357299"/>
            <a:ext cx="9144064" cy="4525963"/>
          </a:xfrm>
        </p:spPr>
        <p:txBody>
          <a:bodyPr>
            <a:noAutofit/>
          </a:bodyPr>
          <a:lstStyle/>
          <a:p>
            <a:pPr>
              <a:buNone/>
            </a:pPr>
            <a:endParaRPr lang="es-VE" sz="2400" dirty="0"/>
          </a:p>
          <a:p>
            <a:pPr>
              <a:buNone/>
            </a:pPr>
            <a:r>
              <a:rPr lang="es-VE" sz="2400" dirty="0"/>
              <a:t>#</a:t>
            </a:r>
            <a:r>
              <a:rPr lang="es-VE" sz="2400" dirty="0" err="1"/>
              <a:t>include</a:t>
            </a:r>
            <a:r>
              <a:rPr lang="es-VE" sz="2400" dirty="0"/>
              <a:t> &lt;</a:t>
            </a:r>
            <a:r>
              <a:rPr lang="es-VE" sz="2400" dirty="0" err="1"/>
              <a:t>iostream.h</a:t>
            </a:r>
            <a:r>
              <a:rPr lang="es-VE" sz="2400" dirty="0"/>
              <a:t>&gt;</a:t>
            </a:r>
          </a:p>
          <a:p>
            <a:pPr>
              <a:buNone/>
            </a:pPr>
            <a:r>
              <a:rPr lang="es-VE" sz="2400" dirty="0"/>
              <a:t>                                                          Instrucciones declarativas                         </a:t>
            </a:r>
          </a:p>
          <a:p>
            <a:pPr>
              <a:buNone/>
            </a:pPr>
            <a:r>
              <a:rPr lang="es-VE" sz="2400" dirty="0"/>
              <a:t>#</a:t>
            </a:r>
            <a:r>
              <a:rPr lang="es-VE" sz="2400" dirty="0" err="1"/>
              <a:t>include</a:t>
            </a:r>
            <a:r>
              <a:rPr lang="es-VE" sz="2400" dirty="0"/>
              <a:t> &lt;</a:t>
            </a:r>
            <a:r>
              <a:rPr lang="es-VE" sz="2400" dirty="0" err="1"/>
              <a:t>stdlib.h</a:t>
            </a:r>
            <a:r>
              <a:rPr lang="es-VE" sz="2400" dirty="0"/>
              <a:t>&gt;    </a:t>
            </a:r>
          </a:p>
          <a:p>
            <a:pPr>
              <a:buNone/>
            </a:pPr>
            <a:r>
              <a:rPr lang="es-VE" sz="2400" dirty="0"/>
              <a:t> [declaración de variables globales]</a:t>
            </a:r>
          </a:p>
          <a:p>
            <a:pPr>
              <a:buNone/>
            </a:pPr>
            <a:r>
              <a:rPr lang="es-VE" sz="2400" dirty="0" err="1"/>
              <a:t>int</a:t>
            </a:r>
            <a:r>
              <a:rPr lang="es-VE" sz="2400" dirty="0"/>
              <a:t> </a:t>
            </a:r>
            <a:r>
              <a:rPr lang="es-VE" sz="2400" dirty="0" err="1"/>
              <a:t>main</a:t>
            </a:r>
            <a:r>
              <a:rPr lang="es-VE" sz="2400" dirty="0"/>
              <a:t>()                                      Función Principal</a:t>
            </a:r>
          </a:p>
          <a:p>
            <a:pPr>
              <a:buNone/>
            </a:pPr>
            <a:r>
              <a:rPr lang="es-VE" sz="2400" dirty="0"/>
              <a:t>{                                                      Aquí inicia el programa</a:t>
            </a:r>
          </a:p>
          <a:p>
            <a:pPr>
              <a:buNone/>
            </a:pPr>
            <a:r>
              <a:rPr lang="es-VE" sz="2400" dirty="0"/>
              <a:t> </a:t>
            </a:r>
          </a:p>
          <a:p>
            <a:pPr>
              <a:buNone/>
            </a:pPr>
            <a:r>
              <a:rPr lang="es-VE" sz="2400" dirty="0"/>
              <a:t>                                                       Cuerpo del programa(Instrucciones )          </a:t>
            </a:r>
          </a:p>
          <a:p>
            <a:pPr>
              <a:buNone/>
            </a:pPr>
            <a:endParaRPr lang="es-VE" sz="2400" dirty="0"/>
          </a:p>
          <a:p>
            <a:pPr>
              <a:buNone/>
            </a:pPr>
            <a:r>
              <a:rPr lang="es-VE" sz="2400" dirty="0"/>
              <a:t>}                                                      Aquí finaliza el programa</a:t>
            </a:r>
          </a:p>
          <a:p>
            <a:pPr>
              <a:buNone/>
            </a:pPr>
            <a:br>
              <a:rPr lang="es-VE" sz="2400" dirty="0"/>
            </a:br>
            <a:endParaRPr lang="es-VE" sz="2400" dirty="0"/>
          </a:p>
        </p:txBody>
      </p:sp>
      <p:cxnSp>
        <p:nvCxnSpPr>
          <p:cNvPr id="5" name="4 Conector recto de flecha"/>
          <p:cNvCxnSpPr/>
          <p:nvPr/>
        </p:nvCxnSpPr>
        <p:spPr>
          <a:xfrm>
            <a:off x="2095472" y="4286256"/>
            <a:ext cx="335758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6 Conector recto de flecha"/>
          <p:cNvCxnSpPr/>
          <p:nvPr/>
        </p:nvCxnSpPr>
        <p:spPr>
          <a:xfrm>
            <a:off x="2095472" y="6000768"/>
            <a:ext cx="335758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7 Cerrar llave"/>
          <p:cNvSpPr/>
          <p:nvPr/>
        </p:nvSpPr>
        <p:spPr>
          <a:xfrm>
            <a:off x="5238744" y="4572008"/>
            <a:ext cx="285752" cy="100013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9" name="8 Cerrar llave"/>
          <p:cNvSpPr/>
          <p:nvPr/>
        </p:nvSpPr>
        <p:spPr>
          <a:xfrm>
            <a:off x="5381620" y="2071678"/>
            <a:ext cx="285752" cy="100013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cxnSp>
        <p:nvCxnSpPr>
          <p:cNvPr id="11" name="10 Conector recto de flecha"/>
          <p:cNvCxnSpPr/>
          <p:nvPr/>
        </p:nvCxnSpPr>
        <p:spPr>
          <a:xfrm>
            <a:off x="3238480" y="3786190"/>
            <a:ext cx="207170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8106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a:latin typeface="Franklin Gothic Heavy" pitchFamily="34" charset="0"/>
                <a:ea typeface="Ginga&gt;" pitchFamily="2" charset="-128"/>
                <a:cs typeface="Ginga&gt;" pitchFamily="2" charset="-128"/>
              </a:rPr>
              <a:t>Estructura básica</a:t>
            </a:r>
            <a:endParaRPr lang="es-VE" dirty="0"/>
          </a:p>
        </p:txBody>
      </p:sp>
      <p:sp>
        <p:nvSpPr>
          <p:cNvPr id="3" name="2 Marcador de contenido"/>
          <p:cNvSpPr>
            <a:spLocks noGrp="1"/>
          </p:cNvSpPr>
          <p:nvPr>
            <p:ph idx="1"/>
          </p:nvPr>
        </p:nvSpPr>
        <p:spPr>
          <a:xfrm>
            <a:off x="1738282" y="1357298"/>
            <a:ext cx="8472518" cy="5072098"/>
          </a:xfrm>
        </p:spPr>
        <p:txBody>
          <a:bodyPr>
            <a:noAutofit/>
          </a:bodyPr>
          <a:lstStyle/>
          <a:p>
            <a:pPr>
              <a:buNone/>
            </a:pPr>
            <a:r>
              <a:rPr lang="es-VE" sz="2000" b="1" dirty="0"/>
              <a:t>	</a:t>
            </a:r>
            <a:r>
              <a:rPr lang="es-VE" sz="2400" b="1" dirty="0"/>
              <a:t> Un programa en C++ se caracteriza por tener en su código una cabecera indispensable: </a:t>
            </a:r>
            <a:r>
              <a:rPr lang="es-VE" sz="2400" b="1" dirty="0" err="1"/>
              <a:t>main</a:t>
            </a:r>
            <a:r>
              <a:rPr lang="es-VE" sz="2400" b="1" dirty="0"/>
              <a:t>( )</a:t>
            </a:r>
          </a:p>
          <a:p>
            <a:pPr>
              <a:buNone/>
            </a:pPr>
            <a:r>
              <a:rPr lang="es-VE" sz="2000" b="1" dirty="0"/>
              <a:t>#</a:t>
            </a:r>
            <a:r>
              <a:rPr lang="es-VE" sz="2000" b="1" dirty="0" err="1"/>
              <a:t>include</a:t>
            </a:r>
            <a:r>
              <a:rPr lang="es-VE" sz="2000" b="1" dirty="0"/>
              <a:t> ------ Archivo de cabecera</a:t>
            </a:r>
          </a:p>
          <a:p>
            <a:pPr>
              <a:buNone/>
            </a:pPr>
            <a:r>
              <a:rPr lang="es-VE" sz="2000" b="1" dirty="0"/>
              <a:t>[declaración de variables globales]</a:t>
            </a:r>
            <a:endParaRPr lang="es-VE" sz="2000" dirty="0"/>
          </a:p>
          <a:p>
            <a:pPr>
              <a:buNone/>
            </a:pPr>
            <a:r>
              <a:rPr lang="es-VE" sz="2000" b="1" dirty="0" err="1"/>
              <a:t>int</a:t>
            </a:r>
            <a:r>
              <a:rPr lang="es-VE" sz="2000" b="1" dirty="0"/>
              <a:t> </a:t>
            </a:r>
            <a:r>
              <a:rPr lang="es-VE" sz="2000" b="1" dirty="0" err="1"/>
              <a:t>main</a:t>
            </a:r>
            <a:r>
              <a:rPr lang="es-VE" sz="2000" b="1" dirty="0"/>
              <a:t> ( ) ------ Cabecera de función, nombre de la función</a:t>
            </a:r>
          </a:p>
          <a:p>
            <a:pPr>
              <a:buNone/>
            </a:pPr>
            <a:r>
              <a:rPr lang="es-VE" sz="2000" b="1" dirty="0"/>
              <a:t>	{</a:t>
            </a:r>
            <a:br>
              <a:rPr lang="es-VE" sz="2000" b="1" dirty="0"/>
            </a:br>
            <a:r>
              <a:rPr lang="es-VE" sz="2000" b="1" dirty="0"/>
              <a:t>… ------ Sentencias de la función.</a:t>
            </a:r>
            <a:br>
              <a:rPr lang="es-VE" sz="2000" b="1" dirty="0"/>
            </a:br>
            <a:r>
              <a:rPr lang="es-VE" sz="2000" b="1" dirty="0"/>
              <a:t>}</a:t>
            </a:r>
            <a:br>
              <a:rPr lang="es-VE" sz="2000" b="1" dirty="0"/>
            </a:br>
            <a:r>
              <a:rPr lang="es-VE" sz="2000" b="1" dirty="0"/>
              <a:t>tipo func1( )</a:t>
            </a:r>
            <a:br>
              <a:rPr lang="es-VE" sz="2000" b="1" dirty="0"/>
            </a:br>
            <a:r>
              <a:rPr lang="es-VE" sz="2000" b="1" dirty="0"/>
              <a:t>{</a:t>
            </a:r>
            <a:br>
              <a:rPr lang="es-VE" sz="2000" b="1" dirty="0"/>
            </a:br>
            <a:r>
              <a:rPr lang="es-VE" sz="2000" b="1" dirty="0"/>
              <a:t>…</a:t>
            </a:r>
            <a:br>
              <a:rPr lang="es-VE" sz="2000" b="1" dirty="0"/>
            </a:br>
            <a:r>
              <a:rPr lang="es-VE" sz="2000" b="1" dirty="0"/>
              <a:t>}</a:t>
            </a:r>
            <a:br>
              <a:rPr lang="es-VE" sz="2000" b="1" dirty="0"/>
            </a:br>
            <a:r>
              <a:rPr lang="es-VE" sz="2000" b="1" dirty="0"/>
              <a:t>tipo func2( )</a:t>
            </a:r>
            <a:br>
              <a:rPr lang="es-VE" sz="2000" b="1" dirty="0"/>
            </a:br>
            <a:r>
              <a:rPr lang="es-VE" sz="2000" b="1" dirty="0"/>
              <a:t>{</a:t>
            </a:r>
            <a:br>
              <a:rPr lang="es-VE" sz="2000" b="1" dirty="0"/>
            </a:br>
            <a:r>
              <a:rPr lang="es-VE" sz="2000" b="1" dirty="0"/>
              <a:t>…</a:t>
            </a:r>
            <a:br>
              <a:rPr lang="es-VE" sz="2000" b="1" dirty="0"/>
            </a:br>
            <a:r>
              <a:rPr lang="es-VE" sz="2000" b="1" dirty="0"/>
              <a:t>}</a:t>
            </a:r>
            <a:endParaRPr lang="es-VE" sz="2000" dirty="0"/>
          </a:p>
          <a:p>
            <a:pPr>
              <a:buNone/>
            </a:pPr>
            <a:endParaRPr lang="es-VE" sz="2000" dirty="0"/>
          </a:p>
        </p:txBody>
      </p:sp>
    </p:spTree>
    <p:extLst>
      <p:ext uri="{BB962C8B-B14F-4D97-AF65-F5344CB8AC3E}">
        <p14:creationId xmlns:p14="http://schemas.microsoft.com/office/powerpoint/2010/main" val="1110074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b="1" dirty="0"/>
              <a:t>Archivo de cabecera</a:t>
            </a:r>
            <a:endParaRPr lang="es-VE" dirty="0"/>
          </a:p>
        </p:txBody>
      </p:sp>
      <p:sp>
        <p:nvSpPr>
          <p:cNvPr id="3" name="2 Marcador de contenido"/>
          <p:cNvSpPr>
            <a:spLocks noGrp="1"/>
          </p:cNvSpPr>
          <p:nvPr>
            <p:ph idx="1"/>
          </p:nvPr>
        </p:nvSpPr>
        <p:spPr/>
        <p:txBody>
          <a:bodyPr>
            <a:normAutofit/>
          </a:bodyPr>
          <a:lstStyle/>
          <a:p>
            <a:pPr fontAlgn="base"/>
            <a:r>
              <a:rPr lang="es-VE" sz="2400" b="1" dirty="0"/>
              <a:t>#</a:t>
            </a:r>
            <a:r>
              <a:rPr lang="es-VE" sz="2400" b="1" dirty="0" err="1"/>
              <a:t>include</a:t>
            </a:r>
            <a:r>
              <a:rPr lang="es-VE" sz="2400" b="1" dirty="0"/>
              <a:t> &lt;</a:t>
            </a:r>
            <a:r>
              <a:rPr lang="es-VE" sz="2400" b="1" dirty="0" err="1"/>
              <a:t>librería_solicitada</a:t>
            </a:r>
            <a:r>
              <a:rPr lang="es-VE" sz="2400" b="1" dirty="0"/>
              <a:t>&gt;</a:t>
            </a:r>
            <a:endParaRPr lang="es-VE" sz="2400" dirty="0"/>
          </a:p>
          <a:p>
            <a:pPr fontAlgn="base"/>
            <a:r>
              <a:rPr lang="es-VE" sz="2400" dirty="0"/>
              <a:t>La parte del </a:t>
            </a:r>
            <a:r>
              <a:rPr lang="es-VE" sz="2400" b="1" dirty="0"/>
              <a:t>#</a:t>
            </a:r>
            <a:r>
              <a:rPr lang="es-VE" sz="2400" b="1" dirty="0" err="1"/>
              <a:t>include</a:t>
            </a:r>
            <a:r>
              <a:rPr lang="es-VE" sz="2400" dirty="0"/>
              <a:t> se refiere a la biblioteca de funciones que vamos a utilizar. Es decir para llamar a una biblioteca en particular debemos hacer lo siguiente:</a:t>
            </a:r>
          </a:p>
          <a:p>
            <a:pPr fontAlgn="base"/>
            <a:r>
              <a:rPr lang="es-VE" sz="2400" b="1" dirty="0"/>
              <a:t>#</a:t>
            </a:r>
            <a:r>
              <a:rPr lang="es-VE" sz="2400" b="1" dirty="0" err="1"/>
              <a:t>include</a:t>
            </a:r>
            <a:r>
              <a:rPr lang="es-VE" sz="2400" b="1" dirty="0"/>
              <a:t> &lt;</a:t>
            </a:r>
            <a:r>
              <a:rPr lang="es-VE" sz="2400" b="1" dirty="0" err="1"/>
              <a:t>librería_solicitada</a:t>
            </a:r>
            <a:r>
              <a:rPr lang="es-VE" sz="2400" b="1" dirty="0"/>
              <a:t>&gt;</a:t>
            </a:r>
            <a:endParaRPr lang="es-VE" sz="2400" dirty="0"/>
          </a:p>
          <a:p>
            <a:pPr fontAlgn="base"/>
            <a:r>
              <a:rPr lang="es-VE" sz="2400" dirty="0"/>
              <a:t>El estándar de C++ incluye varias bibliotecas de funciones, y dependiendo del compilador que se esté usando, puede aumentar el número.</a:t>
            </a:r>
          </a:p>
          <a:p>
            <a:endParaRPr lang="es-VE" sz="2400" dirty="0"/>
          </a:p>
        </p:txBody>
      </p:sp>
    </p:spTree>
    <p:extLst>
      <p:ext uri="{BB962C8B-B14F-4D97-AF65-F5344CB8AC3E}">
        <p14:creationId xmlns:p14="http://schemas.microsoft.com/office/powerpoint/2010/main" val="382421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ea typeface="Calibri" panose="020F0502020204030204" pitchFamily="34" charset="0"/>
                <a:cs typeface="Arial" panose="020B0604020202020204" pitchFamily="34" charset="0"/>
              </a:rPr>
              <a:t>Definición Lenguaje de programación</a:t>
            </a:r>
            <a:endParaRPr lang="es-NI" dirty="0"/>
          </a:p>
        </p:txBody>
      </p:sp>
      <p:sp>
        <p:nvSpPr>
          <p:cNvPr id="3" name="Marcador de contenido 2"/>
          <p:cNvSpPr>
            <a:spLocks noGrp="1"/>
          </p:cNvSpPr>
          <p:nvPr>
            <p:ph idx="1"/>
          </p:nvPr>
        </p:nvSpPr>
        <p:spPr/>
        <p:txBody>
          <a:bodyPr>
            <a:normAutofit/>
          </a:bodyPr>
          <a:lstStyle/>
          <a:p>
            <a:pPr marL="0" indent="0" algn="just">
              <a:lnSpc>
                <a:spcPct val="150000"/>
              </a:lnSpc>
              <a:buNone/>
            </a:pPr>
            <a:r>
              <a:rPr lang="es-MX" dirty="0"/>
              <a:t>Un lenguaje de programación proporciona a una persona, en este caso el programador, la capacidad de escribir (o programar) una serie de instrucciones o secuencias de órdenes en forma de algoritmos con el fin de controlar el comportamiento de un sistema informático, de manera que se puedan obtener diversas clases de datos o ejecutar determinadas tareas.</a:t>
            </a:r>
            <a:endParaRPr lang="es-NI" dirty="0"/>
          </a:p>
        </p:txBody>
      </p:sp>
    </p:spTree>
    <p:extLst>
      <p:ext uri="{BB962C8B-B14F-4D97-AF65-F5344CB8AC3E}">
        <p14:creationId xmlns:p14="http://schemas.microsoft.com/office/powerpoint/2010/main" val="727853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274638"/>
            <a:ext cx="8229600" cy="939784"/>
          </a:xfrm>
        </p:spPr>
        <p:txBody>
          <a:bodyPr/>
          <a:lstStyle/>
          <a:p>
            <a:r>
              <a:rPr lang="es-VE" b="1" dirty="0"/>
              <a:t>Archivo de cabecera</a:t>
            </a:r>
            <a:endParaRPr lang="es-VE" dirty="0"/>
          </a:p>
        </p:txBody>
      </p:sp>
      <p:sp>
        <p:nvSpPr>
          <p:cNvPr id="3" name="2 Marcador de contenido"/>
          <p:cNvSpPr>
            <a:spLocks noGrp="1"/>
          </p:cNvSpPr>
          <p:nvPr>
            <p:ph idx="1"/>
          </p:nvPr>
        </p:nvSpPr>
        <p:spPr/>
        <p:txBody>
          <a:bodyPr>
            <a:normAutofit/>
          </a:bodyPr>
          <a:lstStyle/>
          <a:p>
            <a:r>
              <a:rPr lang="es-VE" sz="2400" dirty="0"/>
              <a:t>Existen archivos de cabecera estándar muy utilizados, por ejemplo: </a:t>
            </a:r>
          </a:p>
          <a:p>
            <a:pPr>
              <a:buNone/>
            </a:pPr>
            <a:r>
              <a:rPr lang="es-VE" sz="2400" dirty="0"/>
              <a:t>#</a:t>
            </a:r>
            <a:r>
              <a:rPr lang="es-VE" sz="2400" dirty="0" err="1"/>
              <a:t>include</a:t>
            </a:r>
            <a:r>
              <a:rPr lang="es-VE" sz="2400" dirty="0"/>
              <a:t>&lt;</a:t>
            </a:r>
            <a:r>
              <a:rPr lang="es-VE" sz="2400" dirty="0" err="1"/>
              <a:t>iostream.h</a:t>
            </a:r>
            <a:r>
              <a:rPr lang="es-VE" sz="2400" dirty="0"/>
              <a:t>&gt; contiene las funciones de ingresar y mostrar datos.</a:t>
            </a:r>
          </a:p>
          <a:p>
            <a:pPr>
              <a:buNone/>
            </a:pPr>
            <a:r>
              <a:rPr lang="es-VE" sz="2400" dirty="0"/>
              <a:t>#</a:t>
            </a:r>
            <a:r>
              <a:rPr lang="es-VE" sz="2400" dirty="0" err="1"/>
              <a:t>include</a:t>
            </a:r>
            <a:r>
              <a:rPr lang="es-VE" sz="2400" dirty="0"/>
              <a:t>&lt;</a:t>
            </a:r>
            <a:r>
              <a:rPr lang="es-VE" sz="2400" dirty="0" err="1"/>
              <a:t>math.h</a:t>
            </a:r>
            <a:r>
              <a:rPr lang="es-VE" sz="2400" dirty="0"/>
              <a:t>&gt; contiene las funciones matemáticas comunes.</a:t>
            </a:r>
          </a:p>
          <a:p>
            <a:pPr>
              <a:buNone/>
            </a:pPr>
            <a:r>
              <a:rPr lang="es-VE" sz="2400" dirty="0"/>
              <a:t> #</a:t>
            </a:r>
            <a:r>
              <a:rPr lang="es-VE" sz="2400" dirty="0" err="1"/>
              <a:t>include</a:t>
            </a:r>
            <a:r>
              <a:rPr lang="es-VE" sz="2400" dirty="0"/>
              <a:t>&lt;</a:t>
            </a:r>
            <a:r>
              <a:rPr lang="es-VE" sz="2400" dirty="0" err="1"/>
              <a:t>time.h</a:t>
            </a:r>
            <a:r>
              <a:rPr lang="es-VE" sz="2400" dirty="0"/>
              <a:t>&gt; contiene las funciones para tratamiento y conversión entre formatos de fecha y hora.</a:t>
            </a:r>
          </a:p>
          <a:p>
            <a:pPr>
              <a:buNone/>
            </a:pPr>
            <a:r>
              <a:rPr lang="es-VE" sz="2400" dirty="0"/>
              <a:t>#</a:t>
            </a:r>
            <a:r>
              <a:rPr lang="es-VE" sz="2400" dirty="0" err="1"/>
              <a:t>include</a:t>
            </a:r>
            <a:r>
              <a:rPr lang="es-VE" sz="2400" dirty="0"/>
              <a:t>&lt;</a:t>
            </a:r>
            <a:r>
              <a:rPr lang="es-VE" sz="2400" dirty="0" err="1"/>
              <a:t>conio.h</a:t>
            </a:r>
            <a:r>
              <a:rPr lang="es-VE" sz="2400" dirty="0"/>
              <a:t>&gt;: contiene los prototipos de las funciones, macros, y constantes para preparar y manipular la consola en modo texto en el entorno de MS-DOS®.</a:t>
            </a:r>
          </a:p>
          <a:p>
            <a:endParaRPr lang="es-VE" sz="2400" dirty="0"/>
          </a:p>
          <a:p>
            <a:endParaRPr lang="es-VE" sz="2400" dirty="0"/>
          </a:p>
        </p:txBody>
      </p:sp>
    </p:spTree>
    <p:extLst>
      <p:ext uri="{BB962C8B-B14F-4D97-AF65-F5344CB8AC3E}">
        <p14:creationId xmlns:p14="http://schemas.microsoft.com/office/powerpoint/2010/main" val="473844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274638"/>
            <a:ext cx="8229600" cy="939784"/>
          </a:xfrm>
        </p:spPr>
        <p:txBody>
          <a:bodyPr/>
          <a:lstStyle/>
          <a:p>
            <a:r>
              <a:rPr lang="es-VE" b="1" dirty="0"/>
              <a:t>Archivo de cabecera</a:t>
            </a:r>
            <a:endParaRPr lang="es-VE" dirty="0"/>
          </a:p>
        </p:txBody>
      </p:sp>
      <p:sp>
        <p:nvSpPr>
          <p:cNvPr id="3" name="2 Marcador de contenido"/>
          <p:cNvSpPr>
            <a:spLocks noGrp="1"/>
          </p:cNvSpPr>
          <p:nvPr>
            <p:ph idx="1"/>
          </p:nvPr>
        </p:nvSpPr>
        <p:spPr/>
        <p:txBody>
          <a:bodyPr>
            <a:normAutofit/>
          </a:bodyPr>
          <a:lstStyle/>
          <a:p>
            <a:endParaRPr lang="es-VE" sz="2400" dirty="0"/>
          </a:p>
          <a:p>
            <a:endParaRPr lang="es-VE" sz="2400" dirty="0"/>
          </a:p>
        </p:txBody>
      </p:sp>
      <p:sp>
        <p:nvSpPr>
          <p:cNvPr id="4" name="3 CuadroTexto"/>
          <p:cNvSpPr txBox="1"/>
          <p:nvPr/>
        </p:nvSpPr>
        <p:spPr>
          <a:xfrm>
            <a:off x="2238348" y="1285861"/>
            <a:ext cx="7215238" cy="4524315"/>
          </a:xfrm>
          <a:prstGeom prst="rect">
            <a:avLst/>
          </a:prstGeom>
          <a:noFill/>
        </p:spPr>
        <p:txBody>
          <a:bodyPr wrap="square" rtlCol="0">
            <a:spAutoFit/>
          </a:bodyPr>
          <a:lstStyle/>
          <a:p>
            <a:r>
              <a:rPr lang="es-VE" sz="2400" dirty="0"/>
              <a:t>#</a:t>
            </a:r>
            <a:r>
              <a:rPr lang="es-VE" sz="2400" dirty="0" err="1"/>
              <a:t>include</a:t>
            </a:r>
            <a:r>
              <a:rPr lang="es-VE" sz="2400" dirty="0"/>
              <a:t>&lt;</a:t>
            </a:r>
            <a:r>
              <a:rPr lang="es-VE" sz="2400" dirty="0" err="1"/>
              <a:t>stdio.h</a:t>
            </a:r>
            <a:r>
              <a:rPr lang="es-VE" sz="2400" dirty="0"/>
              <a:t>&gt;: contiene los prototipos de las funciones, macros, y tipos para manipular datos de entrada y salida. </a:t>
            </a:r>
          </a:p>
          <a:p>
            <a:r>
              <a:rPr lang="es-VE" sz="2400" dirty="0"/>
              <a:t>#</a:t>
            </a:r>
            <a:r>
              <a:rPr lang="es-VE" sz="2400" dirty="0" err="1"/>
              <a:t>include</a:t>
            </a:r>
            <a:r>
              <a:rPr lang="es-VE" sz="2400" dirty="0"/>
              <a:t>&lt;</a:t>
            </a:r>
            <a:r>
              <a:rPr lang="es-VE" sz="2400" dirty="0" err="1"/>
              <a:t>stdlib.h</a:t>
            </a:r>
            <a:r>
              <a:rPr lang="es-VE" sz="2400" dirty="0"/>
              <a:t>&gt;: contiene tipos, macros y funciones para la conversión numérica, generación de números aleatorios, búsquedas y ordenación, gestión de memoria y tareas similares. </a:t>
            </a:r>
          </a:p>
          <a:p>
            <a:r>
              <a:rPr lang="es-VE" sz="2400" dirty="0"/>
              <a:t>#</a:t>
            </a:r>
            <a:r>
              <a:rPr lang="es-VE" sz="2400" dirty="0" err="1"/>
              <a:t>include</a:t>
            </a:r>
            <a:r>
              <a:rPr lang="es-VE" sz="2400" dirty="0"/>
              <a:t>&lt;</a:t>
            </a:r>
            <a:r>
              <a:rPr lang="es-VE" sz="2400" dirty="0" err="1"/>
              <a:t>string.h</a:t>
            </a:r>
            <a:r>
              <a:rPr lang="es-VE" sz="2400" dirty="0"/>
              <a:t>&gt;: contiene los prototipos de las funciones y macros de clasificación de caracteres. </a:t>
            </a:r>
          </a:p>
          <a:p>
            <a:endParaRPr lang="es-VE" sz="2400" dirty="0"/>
          </a:p>
          <a:p>
            <a:endParaRPr lang="es-VE" sz="2400" dirty="0"/>
          </a:p>
          <a:p>
            <a:endParaRPr lang="es-VE" sz="2400" dirty="0"/>
          </a:p>
        </p:txBody>
      </p:sp>
    </p:spTree>
    <p:extLst>
      <p:ext uri="{BB962C8B-B14F-4D97-AF65-F5344CB8AC3E}">
        <p14:creationId xmlns:p14="http://schemas.microsoft.com/office/powerpoint/2010/main" val="2230623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sz="3200" dirty="0"/>
              <a:t>Librería para cambiar color en la consola</a:t>
            </a:r>
          </a:p>
        </p:txBody>
      </p:sp>
      <p:sp>
        <p:nvSpPr>
          <p:cNvPr id="3" name="Marcador de contenido 2"/>
          <p:cNvSpPr>
            <a:spLocks noGrp="1"/>
          </p:cNvSpPr>
          <p:nvPr>
            <p:ph idx="1"/>
          </p:nvPr>
        </p:nvSpPr>
        <p:spPr/>
        <p:txBody>
          <a:bodyPr/>
          <a:lstStyle/>
          <a:p>
            <a:pPr marL="0" indent="0">
              <a:buNone/>
            </a:pPr>
            <a:r>
              <a:rPr lang="es-NI" dirty="0"/>
              <a:t>#</a:t>
            </a:r>
            <a:r>
              <a:rPr lang="es-NI" dirty="0" err="1"/>
              <a:t>include</a:t>
            </a:r>
            <a:r>
              <a:rPr lang="es-NI" dirty="0"/>
              <a:t>&lt;</a:t>
            </a:r>
            <a:r>
              <a:rPr lang="es-NI" dirty="0" err="1"/>
              <a:t>stdlib.h</a:t>
            </a:r>
            <a:r>
              <a:rPr lang="es-NI" dirty="0"/>
              <a:t>&gt;</a:t>
            </a:r>
          </a:p>
          <a:p>
            <a:pPr marL="0" indent="0">
              <a:buNone/>
            </a:pPr>
            <a:r>
              <a:rPr lang="es-NI" dirty="0" err="1"/>
              <a:t>void</a:t>
            </a:r>
            <a:r>
              <a:rPr lang="es-NI" dirty="0"/>
              <a:t> </a:t>
            </a:r>
            <a:r>
              <a:rPr lang="es-NI" dirty="0" err="1"/>
              <a:t>main</a:t>
            </a:r>
            <a:r>
              <a:rPr lang="es-NI" dirty="0"/>
              <a:t>(</a:t>
            </a:r>
            <a:r>
              <a:rPr lang="es-NI" dirty="0" err="1"/>
              <a:t>void</a:t>
            </a:r>
            <a:r>
              <a:rPr lang="es-NI" dirty="0"/>
              <a:t>) </a:t>
            </a:r>
          </a:p>
          <a:p>
            <a:pPr marL="0" indent="0">
              <a:buNone/>
            </a:pPr>
            <a:r>
              <a:rPr lang="es-NI" dirty="0"/>
              <a:t>{</a:t>
            </a:r>
          </a:p>
          <a:p>
            <a:pPr marL="0" indent="0">
              <a:buNone/>
            </a:pPr>
            <a:r>
              <a:rPr lang="es-NI" dirty="0" err="1"/>
              <a:t>system</a:t>
            </a:r>
            <a:r>
              <a:rPr lang="es-NI" dirty="0"/>
              <a:t> ("color 9A" );//ejemplo</a:t>
            </a:r>
          </a:p>
          <a:p>
            <a:pPr marL="0" indent="0">
              <a:buNone/>
            </a:pPr>
            <a:r>
              <a:rPr lang="es-NI" dirty="0"/>
              <a:t>}</a:t>
            </a:r>
          </a:p>
          <a:p>
            <a:pPr marL="0" indent="0">
              <a:buNone/>
            </a:pPr>
            <a:r>
              <a:rPr lang="es-NI" dirty="0"/>
              <a:t>cambiar el color en consola de </a:t>
            </a:r>
            <a:r>
              <a:rPr lang="es-NI" dirty="0" err="1"/>
              <a:t>c++</a:t>
            </a:r>
            <a:endParaRPr lang="es-NI" dirty="0"/>
          </a:p>
          <a:p>
            <a:endParaRPr lang="es-NI" dirty="0"/>
          </a:p>
        </p:txBody>
      </p:sp>
    </p:spTree>
    <p:extLst>
      <p:ext uri="{BB962C8B-B14F-4D97-AF65-F5344CB8AC3E}">
        <p14:creationId xmlns:p14="http://schemas.microsoft.com/office/powerpoint/2010/main" val="3767230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154238" y="365126"/>
            <a:ext cx="7886700" cy="831627"/>
          </a:xfrm>
        </p:spPr>
        <p:txBody>
          <a:bodyPr/>
          <a:lstStyle/>
          <a:p>
            <a:r>
              <a:rPr lang="es-NI" sz="3200" dirty="0">
                <a:solidFill>
                  <a:srgbClr val="000000"/>
                </a:solidFill>
              </a:rPr>
              <a:t>Librería para cambiar color en la consola</a:t>
            </a:r>
            <a:endParaRPr lang="es-NI" dirty="0"/>
          </a:p>
        </p:txBody>
      </p:sp>
      <p:sp>
        <p:nvSpPr>
          <p:cNvPr id="9" name="Marcador de contenido 8"/>
          <p:cNvSpPr>
            <a:spLocks noGrp="1"/>
          </p:cNvSpPr>
          <p:nvPr>
            <p:ph sz="half" idx="2"/>
          </p:nvPr>
        </p:nvSpPr>
        <p:spPr>
          <a:xfrm>
            <a:off x="2135188" y="2389062"/>
            <a:ext cx="3868737" cy="3800601"/>
          </a:xfrm>
        </p:spPr>
        <p:txBody>
          <a:bodyPr>
            <a:normAutofit fontScale="92500" lnSpcReduction="20000"/>
          </a:bodyPr>
          <a:lstStyle/>
          <a:p>
            <a:pPr lvl="0"/>
            <a:r>
              <a:rPr lang="es-NI" sz="2400" dirty="0">
                <a:solidFill>
                  <a:srgbClr val="000000"/>
                </a:solidFill>
              </a:rPr>
              <a:t>0 = Negro</a:t>
            </a:r>
          </a:p>
          <a:p>
            <a:pPr lvl="0"/>
            <a:r>
              <a:rPr lang="es-NI" sz="2400" dirty="0">
                <a:solidFill>
                  <a:srgbClr val="000000"/>
                </a:solidFill>
              </a:rPr>
              <a:t>1 = Azul</a:t>
            </a:r>
          </a:p>
          <a:p>
            <a:pPr lvl="0"/>
            <a:r>
              <a:rPr lang="es-NI" sz="2400" dirty="0">
                <a:solidFill>
                  <a:srgbClr val="000000"/>
                </a:solidFill>
              </a:rPr>
              <a:t>2 = Verde</a:t>
            </a:r>
          </a:p>
          <a:p>
            <a:pPr lvl="0"/>
            <a:r>
              <a:rPr lang="es-NI" sz="2400" dirty="0">
                <a:solidFill>
                  <a:srgbClr val="000000"/>
                </a:solidFill>
              </a:rPr>
              <a:t>3 = Aguamarina</a:t>
            </a:r>
          </a:p>
          <a:p>
            <a:pPr lvl="0"/>
            <a:r>
              <a:rPr lang="es-NI" sz="2400" dirty="0">
                <a:solidFill>
                  <a:srgbClr val="000000"/>
                </a:solidFill>
              </a:rPr>
              <a:t>4 = Rojo</a:t>
            </a:r>
          </a:p>
          <a:p>
            <a:pPr lvl="0"/>
            <a:r>
              <a:rPr lang="es-NI" sz="2400" dirty="0">
                <a:solidFill>
                  <a:srgbClr val="000000"/>
                </a:solidFill>
              </a:rPr>
              <a:t>5 = Purpura</a:t>
            </a:r>
          </a:p>
          <a:p>
            <a:pPr lvl="0"/>
            <a:r>
              <a:rPr lang="es-NI" sz="2400" dirty="0">
                <a:solidFill>
                  <a:srgbClr val="000000"/>
                </a:solidFill>
              </a:rPr>
              <a:t>6 = Amarillo</a:t>
            </a:r>
          </a:p>
          <a:p>
            <a:pPr lvl="0"/>
            <a:r>
              <a:rPr lang="es-NI" sz="2400" dirty="0">
                <a:solidFill>
                  <a:srgbClr val="000000"/>
                </a:solidFill>
              </a:rPr>
              <a:t>7 = Blanco</a:t>
            </a:r>
          </a:p>
          <a:p>
            <a:pPr lvl="0"/>
            <a:r>
              <a:rPr lang="es-NI" sz="2400" dirty="0">
                <a:solidFill>
                  <a:srgbClr val="000000"/>
                </a:solidFill>
              </a:rPr>
              <a:t>8 = Gris</a:t>
            </a:r>
          </a:p>
          <a:p>
            <a:pPr lvl="0"/>
            <a:r>
              <a:rPr lang="es-NI" sz="2400" dirty="0">
                <a:solidFill>
                  <a:srgbClr val="000000"/>
                </a:solidFill>
              </a:rPr>
              <a:t>9 = Azul claro</a:t>
            </a:r>
          </a:p>
        </p:txBody>
      </p:sp>
      <p:pic>
        <p:nvPicPr>
          <p:cNvPr id="12" name="Marcador de contenido 11"/>
          <p:cNvPicPr>
            <a:picLocks noGrp="1" noChangeAspect="1"/>
          </p:cNvPicPr>
          <p:nvPr>
            <p:ph sz="quarter" idx="4"/>
          </p:nvPr>
        </p:nvPicPr>
        <p:blipFill>
          <a:blip r:embed="rId2"/>
          <a:stretch>
            <a:fillRect/>
          </a:stretch>
        </p:blipFill>
        <p:spPr>
          <a:xfrm>
            <a:off x="6680719" y="2155265"/>
            <a:ext cx="3276244" cy="3202771"/>
          </a:xfrm>
          <a:prstGeom prst="rect">
            <a:avLst/>
          </a:prstGeom>
        </p:spPr>
      </p:pic>
    </p:spTree>
    <p:extLst>
      <p:ext uri="{BB962C8B-B14F-4D97-AF65-F5344CB8AC3E}">
        <p14:creationId xmlns:p14="http://schemas.microsoft.com/office/powerpoint/2010/main" val="3515029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NI" dirty="0"/>
              <a:t>Instrucciones de entrada y salida de datos</a:t>
            </a:r>
          </a:p>
        </p:txBody>
      </p:sp>
      <p:sp>
        <p:nvSpPr>
          <p:cNvPr id="8" name="Marcador de texto 7"/>
          <p:cNvSpPr>
            <a:spLocks noGrp="1"/>
          </p:cNvSpPr>
          <p:nvPr>
            <p:ph type="body" idx="1"/>
          </p:nvPr>
        </p:nvSpPr>
        <p:spPr/>
        <p:txBody>
          <a:bodyPr/>
          <a:lstStyle/>
          <a:p>
            <a:endParaRPr lang="es-NI"/>
          </a:p>
        </p:txBody>
      </p:sp>
    </p:spTree>
    <p:extLst>
      <p:ext uri="{BB962C8B-B14F-4D97-AF65-F5344CB8AC3E}">
        <p14:creationId xmlns:p14="http://schemas.microsoft.com/office/powerpoint/2010/main" val="335572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NI" dirty="0"/>
              <a:t>#</a:t>
            </a:r>
            <a:r>
              <a:rPr lang="es-NI" dirty="0" err="1"/>
              <a:t>include</a:t>
            </a:r>
            <a:r>
              <a:rPr lang="es-NI" dirty="0"/>
              <a:t> &lt;</a:t>
            </a:r>
            <a:r>
              <a:rPr lang="es-NI" dirty="0" err="1"/>
              <a:t>stdio.h</a:t>
            </a:r>
            <a:r>
              <a:rPr lang="es-NI" dirty="0"/>
              <a:t>&gt;</a:t>
            </a:r>
          </a:p>
        </p:txBody>
      </p:sp>
      <p:sp>
        <p:nvSpPr>
          <p:cNvPr id="8" name="Marcador de contenido 7"/>
          <p:cNvSpPr>
            <a:spLocks noGrp="1"/>
          </p:cNvSpPr>
          <p:nvPr>
            <p:ph idx="1"/>
          </p:nvPr>
        </p:nvSpPr>
        <p:spPr/>
        <p:txBody>
          <a:bodyPr/>
          <a:lstStyle/>
          <a:p>
            <a:pPr marL="0" indent="0">
              <a:buNone/>
            </a:pPr>
            <a:r>
              <a:rPr lang="es-NI" dirty="0"/>
              <a:t>Librería para entrada/salida: </a:t>
            </a:r>
          </a:p>
          <a:p>
            <a:pPr marL="0" indent="0" algn="just">
              <a:buNone/>
            </a:pPr>
            <a:r>
              <a:rPr lang="es-NI" dirty="0"/>
              <a:t>Standard Input-Output Library permite ejecutar operaciones básicas de E/S. </a:t>
            </a:r>
          </a:p>
          <a:p>
            <a:r>
              <a:rPr lang="es-NI" dirty="0" err="1"/>
              <a:t>getchar</a:t>
            </a:r>
            <a:r>
              <a:rPr lang="es-NI" dirty="0"/>
              <a:t>() – lee un carácter </a:t>
            </a:r>
          </a:p>
          <a:p>
            <a:r>
              <a:rPr lang="es-NI" dirty="0" err="1"/>
              <a:t>putchar</a:t>
            </a:r>
            <a:r>
              <a:rPr lang="es-NI" dirty="0"/>
              <a:t>() – escribe un carácter</a:t>
            </a:r>
          </a:p>
          <a:p>
            <a:r>
              <a:rPr lang="es-NI" dirty="0" err="1"/>
              <a:t>getline</a:t>
            </a:r>
            <a:r>
              <a:rPr lang="es-NI" dirty="0"/>
              <a:t>() – lee una cadena de caracteres</a:t>
            </a:r>
          </a:p>
          <a:p>
            <a:r>
              <a:rPr lang="es-NI" dirty="0" err="1"/>
              <a:t>printf</a:t>
            </a:r>
            <a:r>
              <a:rPr lang="es-NI" dirty="0"/>
              <a:t>() – escribe con formato</a:t>
            </a:r>
          </a:p>
          <a:p>
            <a:r>
              <a:rPr lang="es-NI" dirty="0" err="1"/>
              <a:t>scanf</a:t>
            </a:r>
            <a:r>
              <a:rPr lang="es-NI" dirty="0"/>
              <a:t>() – lee con formato</a:t>
            </a:r>
          </a:p>
          <a:p>
            <a:endParaRPr lang="es-NI" dirty="0"/>
          </a:p>
        </p:txBody>
      </p:sp>
    </p:spTree>
    <p:extLst>
      <p:ext uri="{BB962C8B-B14F-4D97-AF65-F5344CB8AC3E}">
        <p14:creationId xmlns:p14="http://schemas.microsoft.com/office/powerpoint/2010/main" val="1376579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a:t>
            </a:r>
            <a:r>
              <a:rPr lang="es-NI" dirty="0" err="1"/>
              <a:t>include</a:t>
            </a:r>
            <a:r>
              <a:rPr lang="es-NI" dirty="0"/>
              <a:t> &lt;</a:t>
            </a:r>
            <a:r>
              <a:rPr lang="es-NI" dirty="0" err="1"/>
              <a:t>iostream</a:t>
            </a:r>
            <a:r>
              <a:rPr lang="es-NI" dirty="0"/>
              <a:t>&gt;</a:t>
            </a:r>
          </a:p>
        </p:txBody>
      </p:sp>
      <p:sp>
        <p:nvSpPr>
          <p:cNvPr id="3" name="Marcador de contenido 2"/>
          <p:cNvSpPr>
            <a:spLocks noGrp="1"/>
          </p:cNvSpPr>
          <p:nvPr>
            <p:ph idx="1"/>
          </p:nvPr>
        </p:nvSpPr>
        <p:spPr/>
        <p:txBody>
          <a:bodyPr/>
          <a:lstStyle/>
          <a:p>
            <a:r>
              <a:rPr lang="es-NI" dirty="0" err="1"/>
              <a:t>cin</a:t>
            </a:r>
            <a:r>
              <a:rPr lang="es-NI" dirty="0"/>
              <a:t> - entrada estándar desde el teclado</a:t>
            </a:r>
          </a:p>
          <a:p>
            <a:pPr marL="0" indent="0">
              <a:buNone/>
            </a:pPr>
            <a:r>
              <a:rPr lang="es-NI" dirty="0"/>
              <a:t>	</a:t>
            </a:r>
            <a:r>
              <a:rPr lang="es-NI" dirty="0" err="1"/>
              <a:t>cin</a:t>
            </a:r>
            <a:r>
              <a:rPr lang="es-NI" dirty="0"/>
              <a:t> &gt;&gt; a;</a:t>
            </a:r>
          </a:p>
          <a:p>
            <a:pPr marL="0" indent="0">
              <a:buNone/>
            </a:pPr>
            <a:r>
              <a:rPr lang="es-NI" dirty="0"/>
              <a:t>	</a:t>
            </a:r>
            <a:r>
              <a:rPr lang="es-NI" dirty="0" err="1"/>
              <a:t>cin</a:t>
            </a:r>
            <a:r>
              <a:rPr lang="es-NI" dirty="0"/>
              <a:t> &gt;&gt; b;</a:t>
            </a:r>
          </a:p>
          <a:p>
            <a:pPr marL="0" indent="0">
              <a:buNone/>
            </a:pPr>
            <a:r>
              <a:rPr lang="es-NI" dirty="0"/>
              <a:t>Son equivalentes a </a:t>
            </a:r>
          </a:p>
          <a:p>
            <a:pPr marL="0" indent="0">
              <a:buNone/>
            </a:pPr>
            <a:r>
              <a:rPr lang="es-NI" dirty="0"/>
              <a:t>	</a:t>
            </a:r>
            <a:r>
              <a:rPr lang="es-NI" dirty="0" err="1"/>
              <a:t>cin</a:t>
            </a:r>
            <a:r>
              <a:rPr lang="es-NI" dirty="0"/>
              <a:t> &gt;&gt; a &gt;&gt; b;</a:t>
            </a:r>
          </a:p>
          <a:p>
            <a:pPr marL="0" indent="0">
              <a:buNone/>
            </a:pPr>
            <a:endParaRPr lang="es-NI" dirty="0"/>
          </a:p>
        </p:txBody>
      </p:sp>
    </p:spTree>
    <p:extLst>
      <p:ext uri="{BB962C8B-B14F-4D97-AF65-F5344CB8AC3E}">
        <p14:creationId xmlns:p14="http://schemas.microsoft.com/office/powerpoint/2010/main" val="3633107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C9F07-4935-E149-99AE-98B72C65B7C1}"/>
              </a:ext>
            </a:extLst>
          </p:cNvPr>
          <p:cNvSpPr>
            <a:spLocks noGrp="1"/>
          </p:cNvSpPr>
          <p:nvPr>
            <p:ph type="title"/>
          </p:nvPr>
        </p:nvSpPr>
        <p:spPr/>
        <p:txBody>
          <a:bodyPr/>
          <a:lstStyle/>
          <a:p>
            <a:r>
              <a:rPr lang="es-NI" sz="4400" dirty="0" err="1">
                <a:solidFill>
                  <a:srgbClr val="000000"/>
                </a:solidFill>
              </a:rPr>
              <a:t>cout</a:t>
            </a:r>
            <a:r>
              <a:rPr lang="es-NI" sz="4400" dirty="0">
                <a:solidFill>
                  <a:srgbClr val="000000"/>
                </a:solidFill>
              </a:rPr>
              <a:t> – salida estándar</a:t>
            </a:r>
            <a:br>
              <a:rPr lang="es-NI" sz="4400" dirty="0">
                <a:solidFill>
                  <a:srgbClr val="000000"/>
                </a:solidFill>
              </a:rPr>
            </a:br>
            <a:endParaRPr lang="es-NI" dirty="0"/>
          </a:p>
        </p:txBody>
      </p:sp>
      <p:sp>
        <p:nvSpPr>
          <p:cNvPr id="5" name="Marcador de contenido 4">
            <a:extLst>
              <a:ext uri="{FF2B5EF4-FFF2-40B4-BE49-F238E27FC236}">
                <a16:creationId xmlns:a16="http://schemas.microsoft.com/office/drawing/2014/main" id="{24D27900-503A-3AD7-FA92-7256D3C5FD6D}"/>
              </a:ext>
            </a:extLst>
          </p:cNvPr>
          <p:cNvSpPr>
            <a:spLocks noGrp="1"/>
          </p:cNvSpPr>
          <p:nvPr>
            <p:ph idx="1"/>
          </p:nvPr>
        </p:nvSpPr>
        <p:spPr/>
        <p:txBody>
          <a:bodyPr>
            <a:normAutofit fontScale="92500" lnSpcReduction="20000"/>
          </a:bodyPr>
          <a:lstStyle/>
          <a:p>
            <a:pPr marL="0" lvl="0" indent="0" fontAlgn="base">
              <a:spcBef>
                <a:spcPct val="20000"/>
              </a:spcBef>
              <a:spcAft>
                <a:spcPct val="0"/>
              </a:spcAft>
              <a:buNone/>
            </a:pPr>
            <a:r>
              <a:rPr lang="fr-FR" sz="2800" dirty="0">
                <a:solidFill>
                  <a:srgbClr val="000000"/>
                </a:solidFill>
              </a:rPr>
              <a:t>	cout&lt;&lt; “Nombre: “;</a:t>
            </a:r>
          </a:p>
          <a:p>
            <a:pPr marL="0" lvl="0" indent="0" fontAlgn="base">
              <a:spcBef>
                <a:spcPct val="20000"/>
              </a:spcBef>
              <a:spcAft>
                <a:spcPct val="0"/>
              </a:spcAft>
              <a:buNone/>
            </a:pPr>
            <a:r>
              <a:rPr lang="fr-FR" sz="2800" dirty="0">
                <a:solidFill>
                  <a:srgbClr val="000000"/>
                </a:solidFill>
              </a:rPr>
              <a:t>	cout&lt;&lt; nom;</a:t>
            </a:r>
          </a:p>
          <a:p>
            <a:pPr marL="0" lvl="0" indent="0" fontAlgn="base">
              <a:spcBef>
                <a:spcPct val="20000"/>
              </a:spcBef>
              <a:spcAft>
                <a:spcPct val="0"/>
              </a:spcAft>
              <a:buNone/>
            </a:pPr>
            <a:r>
              <a:rPr lang="fr-FR" sz="2800" dirty="0">
                <a:solidFill>
                  <a:srgbClr val="000000"/>
                </a:solidFill>
              </a:rPr>
              <a:t>	cout&lt;&lt; “ </a:t>
            </a:r>
            <a:r>
              <a:rPr lang="fr-FR" sz="2800" dirty="0" err="1">
                <a:solidFill>
                  <a:srgbClr val="000000"/>
                </a:solidFill>
              </a:rPr>
              <a:t>Edad</a:t>
            </a:r>
            <a:r>
              <a:rPr lang="fr-FR" sz="2800" dirty="0">
                <a:solidFill>
                  <a:srgbClr val="000000"/>
                </a:solidFill>
              </a:rPr>
              <a:t>: “;</a:t>
            </a:r>
          </a:p>
          <a:p>
            <a:pPr marL="0" lvl="0" indent="0" fontAlgn="base">
              <a:spcBef>
                <a:spcPct val="20000"/>
              </a:spcBef>
              <a:spcAft>
                <a:spcPct val="0"/>
              </a:spcAft>
              <a:buNone/>
            </a:pPr>
            <a:r>
              <a:rPr lang="fr-FR" sz="2800" dirty="0">
                <a:solidFill>
                  <a:srgbClr val="000000"/>
                </a:solidFill>
              </a:rPr>
              <a:t>	cout&lt;&lt; </a:t>
            </a:r>
            <a:r>
              <a:rPr lang="fr-FR" sz="2800" dirty="0" err="1">
                <a:solidFill>
                  <a:srgbClr val="000000"/>
                </a:solidFill>
              </a:rPr>
              <a:t>ed</a:t>
            </a:r>
            <a:r>
              <a:rPr lang="fr-FR" sz="2800" dirty="0">
                <a:solidFill>
                  <a:srgbClr val="000000"/>
                </a:solidFill>
              </a:rPr>
              <a:t>;</a:t>
            </a:r>
          </a:p>
          <a:p>
            <a:pPr marL="0" lvl="0" indent="0" fontAlgn="base">
              <a:spcBef>
                <a:spcPct val="20000"/>
              </a:spcBef>
              <a:spcAft>
                <a:spcPct val="0"/>
              </a:spcAft>
              <a:buNone/>
            </a:pPr>
            <a:endParaRPr lang="fr-FR" sz="2800" dirty="0">
              <a:solidFill>
                <a:srgbClr val="000000"/>
              </a:solidFill>
            </a:endParaRPr>
          </a:p>
          <a:p>
            <a:pPr marL="0" lvl="0" indent="0" fontAlgn="base">
              <a:spcBef>
                <a:spcPct val="20000"/>
              </a:spcBef>
              <a:spcAft>
                <a:spcPct val="0"/>
              </a:spcAft>
              <a:buNone/>
            </a:pPr>
            <a:r>
              <a:rPr lang="fr-FR" sz="2800" dirty="0">
                <a:solidFill>
                  <a:srgbClr val="000000"/>
                </a:solidFill>
              </a:rPr>
              <a:t>Son </a:t>
            </a:r>
            <a:r>
              <a:rPr lang="fr-FR" sz="2800" dirty="0" err="1">
                <a:solidFill>
                  <a:srgbClr val="000000"/>
                </a:solidFill>
              </a:rPr>
              <a:t>equivalentes</a:t>
            </a:r>
            <a:r>
              <a:rPr lang="fr-FR" sz="2800" dirty="0">
                <a:solidFill>
                  <a:srgbClr val="000000"/>
                </a:solidFill>
              </a:rPr>
              <a:t> a</a:t>
            </a:r>
          </a:p>
          <a:p>
            <a:pPr marL="0" lvl="0" indent="0" fontAlgn="base">
              <a:spcBef>
                <a:spcPct val="20000"/>
              </a:spcBef>
              <a:spcAft>
                <a:spcPct val="0"/>
              </a:spcAft>
              <a:buNone/>
            </a:pPr>
            <a:r>
              <a:rPr lang="fr-FR" sz="2800" dirty="0">
                <a:solidFill>
                  <a:srgbClr val="000000"/>
                </a:solidFill>
              </a:rPr>
              <a:t>cout &lt;&lt; “Nombre: “ &lt;&lt; nom &lt;&lt; “ </a:t>
            </a:r>
            <a:r>
              <a:rPr lang="fr-FR" sz="2800" dirty="0" err="1">
                <a:solidFill>
                  <a:srgbClr val="000000"/>
                </a:solidFill>
              </a:rPr>
              <a:t>Edad</a:t>
            </a:r>
            <a:r>
              <a:rPr lang="fr-FR" sz="2800" dirty="0">
                <a:solidFill>
                  <a:srgbClr val="000000"/>
                </a:solidFill>
              </a:rPr>
              <a:t>: “ &lt;&lt; </a:t>
            </a:r>
            <a:r>
              <a:rPr lang="fr-FR" sz="2800" dirty="0" err="1">
                <a:solidFill>
                  <a:srgbClr val="000000"/>
                </a:solidFill>
              </a:rPr>
              <a:t>ed</a:t>
            </a:r>
            <a:r>
              <a:rPr lang="fr-FR" sz="2800" dirty="0">
                <a:solidFill>
                  <a:srgbClr val="000000"/>
                </a:solidFill>
              </a:rPr>
              <a:t>;</a:t>
            </a:r>
          </a:p>
          <a:p>
            <a:pPr marL="0" indent="0">
              <a:buNone/>
            </a:pPr>
            <a:r>
              <a:rPr lang="fr-FR" sz="2800" dirty="0" err="1">
                <a:solidFill>
                  <a:srgbClr val="000000"/>
                </a:solidFill>
              </a:rPr>
              <a:t>Ej</a:t>
            </a:r>
            <a:r>
              <a:rPr lang="fr-FR" sz="2800" dirty="0">
                <a:solidFill>
                  <a:srgbClr val="000000"/>
                </a:solidFill>
              </a:rPr>
              <a:t>: S</a:t>
            </a:r>
            <a:r>
              <a:rPr lang="es-NI" sz="2800" dirty="0" err="1"/>
              <a:t>uponiendo</a:t>
            </a:r>
            <a:r>
              <a:rPr lang="es-NI" sz="2800" dirty="0"/>
              <a:t> que la variable “</a:t>
            </a:r>
            <a:r>
              <a:rPr lang="es-NI" sz="2800" dirty="0" err="1"/>
              <a:t>nom</a:t>
            </a:r>
            <a:r>
              <a:rPr lang="es-NI" sz="2800" dirty="0"/>
              <a:t>” contenga la cadena “Carla” y la variable “</a:t>
            </a:r>
            <a:r>
              <a:rPr lang="es-NI" sz="2800" dirty="0" err="1"/>
              <a:t>ed</a:t>
            </a:r>
            <a:r>
              <a:rPr lang="es-NI" sz="2800" dirty="0"/>
              <a:t>”</a:t>
            </a:r>
          </a:p>
          <a:p>
            <a:pPr marL="0" indent="0">
              <a:buNone/>
            </a:pPr>
            <a:r>
              <a:rPr lang="es-NI" sz="2800" dirty="0"/>
              <a:t>contenga el entero 23, la salida en pantalla será:</a:t>
            </a:r>
          </a:p>
          <a:p>
            <a:pPr marL="0" indent="0">
              <a:buNone/>
            </a:pPr>
            <a:r>
              <a:rPr lang="es-NI" sz="2800" dirty="0"/>
              <a:t>Nombre: Carla Edad: 23</a:t>
            </a:r>
          </a:p>
          <a:p>
            <a:endParaRPr lang="es-NI" dirty="0"/>
          </a:p>
        </p:txBody>
      </p:sp>
    </p:spTree>
    <p:extLst>
      <p:ext uri="{BB962C8B-B14F-4D97-AF65-F5344CB8AC3E}">
        <p14:creationId xmlns:p14="http://schemas.microsoft.com/office/powerpoint/2010/main" val="48487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981200" y="274638"/>
            <a:ext cx="2818656" cy="994122"/>
          </a:xfrm>
        </p:spPr>
        <p:txBody>
          <a:bodyPr/>
          <a:lstStyle/>
          <a:p>
            <a:r>
              <a:rPr lang="es-NI" dirty="0"/>
              <a:t>\n y </a:t>
            </a:r>
            <a:r>
              <a:rPr lang="es-NI" dirty="0" err="1"/>
              <a:t>endl</a:t>
            </a:r>
            <a:endParaRPr lang="es-NI" dirty="0"/>
          </a:p>
        </p:txBody>
      </p:sp>
      <p:sp>
        <p:nvSpPr>
          <p:cNvPr id="6" name="Marcador de contenido 5"/>
          <p:cNvSpPr>
            <a:spLocks noGrp="1"/>
          </p:cNvSpPr>
          <p:nvPr>
            <p:ph idx="1"/>
          </p:nvPr>
        </p:nvSpPr>
        <p:spPr>
          <a:xfrm>
            <a:off x="1981200" y="1340769"/>
            <a:ext cx="8229600" cy="4785395"/>
          </a:xfrm>
        </p:spPr>
        <p:txBody>
          <a:bodyPr>
            <a:normAutofit lnSpcReduction="10000"/>
          </a:bodyPr>
          <a:lstStyle/>
          <a:p>
            <a:pPr marL="0" indent="0" algn="just">
              <a:buNone/>
            </a:pPr>
            <a:r>
              <a:rPr lang="es-NI" sz="3000" dirty="0"/>
              <a:t>Para separar las líneas en pantalla pueden usarse dos métodos: agregar “\n” o usar </a:t>
            </a:r>
            <a:r>
              <a:rPr lang="es-NI" sz="3000" dirty="0" err="1"/>
              <a:t>endl</a:t>
            </a:r>
            <a:r>
              <a:rPr lang="es-NI" sz="3000" dirty="0"/>
              <a:t>:</a:t>
            </a:r>
          </a:p>
          <a:p>
            <a:pPr marL="0" indent="0">
              <a:buNone/>
            </a:pPr>
            <a:r>
              <a:rPr lang="es-NI" sz="3000" dirty="0"/>
              <a:t>	</a:t>
            </a:r>
            <a:r>
              <a:rPr lang="es-NI" sz="3000" dirty="0" err="1"/>
              <a:t>cout</a:t>
            </a:r>
            <a:r>
              <a:rPr lang="es-NI" sz="3000" dirty="0"/>
              <a:t> &lt;&lt; “Nombre: “ &lt;&lt; </a:t>
            </a:r>
            <a:r>
              <a:rPr lang="es-NI" sz="3000" dirty="0" err="1"/>
              <a:t>nom</a:t>
            </a:r>
            <a:r>
              <a:rPr lang="es-NI" sz="3000" dirty="0"/>
              <a:t> &lt;&lt; “\n” &lt;&lt; “ 	Edad: “ &lt;&lt; </a:t>
            </a:r>
            <a:r>
              <a:rPr lang="es-NI" sz="3000" dirty="0" err="1"/>
              <a:t>ed</a:t>
            </a:r>
            <a:r>
              <a:rPr lang="es-NI" sz="3000" dirty="0"/>
              <a:t>;</a:t>
            </a:r>
          </a:p>
          <a:p>
            <a:pPr marL="0" indent="0">
              <a:buNone/>
            </a:pPr>
            <a:r>
              <a:rPr lang="es-NI" sz="3000" dirty="0"/>
              <a:t>o</a:t>
            </a:r>
          </a:p>
          <a:p>
            <a:pPr marL="0" indent="0">
              <a:buNone/>
            </a:pPr>
            <a:r>
              <a:rPr lang="es-NI" sz="3000" dirty="0"/>
              <a:t>	</a:t>
            </a:r>
            <a:r>
              <a:rPr lang="es-NI" sz="3000" dirty="0" err="1"/>
              <a:t>cout</a:t>
            </a:r>
            <a:r>
              <a:rPr lang="es-NI" sz="3000" dirty="0"/>
              <a:t> &lt;&lt; “Nombre: “ &lt;&lt; </a:t>
            </a:r>
            <a:r>
              <a:rPr lang="es-NI" sz="3000" dirty="0" err="1"/>
              <a:t>nom</a:t>
            </a:r>
            <a:r>
              <a:rPr lang="es-NI" sz="3000" dirty="0"/>
              <a:t> &lt;&lt; </a:t>
            </a:r>
            <a:r>
              <a:rPr lang="es-NI" sz="3000" dirty="0" err="1"/>
              <a:t>endl</a:t>
            </a:r>
            <a:r>
              <a:rPr lang="es-NI" sz="3000" dirty="0"/>
              <a:t> &lt;&lt; </a:t>
            </a:r>
            <a:r>
              <a:rPr lang="es-NI" sz="3000"/>
              <a:t>“ 	Edad</a:t>
            </a:r>
            <a:r>
              <a:rPr lang="es-NI" sz="3000" dirty="0"/>
              <a:t>: “ &lt;&lt; </a:t>
            </a:r>
            <a:r>
              <a:rPr lang="es-NI" sz="3000" dirty="0" err="1"/>
              <a:t>ed</a:t>
            </a:r>
            <a:r>
              <a:rPr lang="es-NI" sz="3000" dirty="0"/>
              <a:t>;</a:t>
            </a:r>
          </a:p>
          <a:p>
            <a:pPr marL="0" indent="0">
              <a:buNone/>
            </a:pPr>
            <a:r>
              <a:rPr lang="es-NI" sz="3000" dirty="0"/>
              <a:t>En ambos casos la salida será:</a:t>
            </a:r>
          </a:p>
          <a:p>
            <a:pPr marL="0" indent="0">
              <a:buNone/>
            </a:pPr>
            <a:r>
              <a:rPr lang="es-NI" sz="3000" dirty="0"/>
              <a:t>Nombre: Carla</a:t>
            </a:r>
          </a:p>
          <a:p>
            <a:pPr marL="0" indent="0">
              <a:buNone/>
            </a:pPr>
            <a:r>
              <a:rPr lang="es-NI" sz="3000" dirty="0"/>
              <a:t>Edad: 23</a:t>
            </a:r>
          </a:p>
          <a:p>
            <a:pPr marL="0" indent="0">
              <a:buNone/>
            </a:pPr>
            <a:endParaRPr lang="es-NI" dirty="0"/>
          </a:p>
        </p:txBody>
      </p:sp>
    </p:spTree>
    <p:extLst>
      <p:ext uri="{BB962C8B-B14F-4D97-AF65-F5344CB8AC3E}">
        <p14:creationId xmlns:p14="http://schemas.microsoft.com/office/powerpoint/2010/main" val="616621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74638"/>
            <a:ext cx="6347048" cy="130026"/>
          </a:xfrm>
        </p:spPr>
        <p:txBody>
          <a:bodyPr>
            <a:normAutofit fontScale="90000"/>
          </a:bodyPr>
          <a:lstStyle/>
          <a:p>
            <a:r>
              <a:rPr lang="es-NI" dirty="0"/>
              <a:t>Palabras Reservadas</a:t>
            </a:r>
          </a:p>
        </p:txBody>
      </p:sp>
      <p:graphicFrame>
        <p:nvGraphicFramePr>
          <p:cNvPr id="4" name="Marcador de contenido 3"/>
          <p:cNvGraphicFramePr>
            <a:graphicFrameLocks noGrp="1"/>
          </p:cNvGraphicFramePr>
          <p:nvPr>
            <p:ph idx="1"/>
          </p:nvPr>
        </p:nvGraphicFramePr>
        <p:xfrm>
          <a:off x="1775521" y="620694"/>
          <a:ext cx="8712967" cy="5976656"/>
        </p:xfrm>
        <a:graphic>
          <a:graphicData uri="http://schemas.openxmlformats.org/drawingml/2006/table">
            <a:tbl>
              <a:tblPr>
                <a:tableStyleId>{5C22544A-7EE6-4342-B048-85BDC9FD1C3A}</a:tableStyleId>
              </a:tblPr>
              <a:tblGrid>
                <a:gridCol w="2188493">
                  <a:extLst>
                    <a:ext uri="{9D8B030D-6E8A-4147-A177-3AD203B41FA5}">
                      <a16:colId xmlns:a16="http://schemas.microsoft.com/office/drawing/2014/main" val="20000"/>
                    </a:ext>
                  </a:extLst>
                </a:gridCol>
                <a:gridCol w="2145704">
                  <a:extLst>
                    <a:ext uri="{9D8B030D-6E8A-4147-A177-3AD203B41FA5}">
                      <a16:colId xmlns:a16="http://schemas.microsoft.com/office/drawing/2014/main" val="20001"/>
                    </a:ext>
                  </a:extLst>
                </a:gridCol>
                <a:gridCol w="2246438">
                  <a:extLst>
                    <a:ext uri="{9D8B030D-6E8A-4147-A177-3AD203B41FA5}">
                      <a16:colId xmlns:a16="http://schemas.microsoft.com/office/drawing/2014/main" val="20002"/>
                    </a:ext>
                  </a:extLst>
                </a:gridCol>
                <a:gridCol w="2132332">
                  <a:extLst>
                    <a:ext uri="{9D8B030D-6E8A-4147-A177-3AD203B41FA5}">
                      <a16:colId xmlns:a16="http://schemas.microsoft.com/office/drawing/2014/main" val="20003"/>
                    </a:ext>
                  </a:extLst>
                </a:gridCol>
              </a:tblGrid>
              <a:tr h="373541">
                <a:tc>
                  <a:txBody>
                    <a:bodyPr/>
                    <a:lstStyle/>
                    <a:p>
                      <a:pPr marL="179705">
                        <a:lnSpc>
                          <a:spcPct val="200000"/>
                        </a:lnSpc>
                        <a:spcAft>
                          <a:spcPts val="600"/>
                        </a:spcAft>
                      </a:pPr>
                      <a:r>
                        <a:rPr lang="es-NI" sz="900" dirty="0" err="1">
                          <a:effectLst/>
                        </a:rPr>
                        <a:t>asm</a:t>
                      </a:r>
                      <a:r>
                        <a:rPr lang="es-NI" sz="900" dirty="0">
                          <a:effectLst/>
                        </a:rPr>
                        <a:t>*</a:t>
                      </a:r>
                      <a:endParaRPr lang="es-NI" sz="900" dirty="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Else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operator*</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throw*</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0"/>
                  </a:ext>
                </a:extLst>
              </a:tr>
              <a:tr h="373541">
                <a:tc>
                  <a:txBody>
                    <a:bodyPr/>
                    <a:lstStyle/>
                    <a:p>
                      <a:pPr marL="179705">
                        <a:lnSpc>
                          <a:spcPct val="200000"/>
                        </a:lnSpc>
                        <a:spcAft>
                          <a:spcPts val="600"/>
                        </a:spcAft>
                      </a:pPr>
                      <a:r>
                        <a:rPr lang="es-NI" sz="900">
                          <a:effectLst/>
                        </a:rPr>
                        <a:t>auto</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Enum</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private*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true</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1"/>
                  </a:ext>
                </a:extLst>
              </a:tr>
              <a:tr h="373541">
                <a:tc>
                  <a:txBody>
                    <a:bodyPr/>
                    <a:lstStyle/>
                    <a:p>
                      <a:pPr marL="179705">
                        <a:lnSpc>
                          <a:spcPct val="200000"/>
                        </a:lnSpc>
                        <a:spcAft>
                          <a:spcPts val="600"/>
                        </a:spcAft>
                      </a:pPr>
                      <a:r>
                        <a:rPr lang="es-NI" sz="900" dirty="0" err="1">
                          <a:effectLst/>
                        </a:rPr>
                        <a:t>bool</a:t>
                      </a:r>
                      <a:endParaRPr lang="es-NI" sz="900" dirty="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dirty="0" err="1">
                          <a:effectLst/>
                        </a:rPr>
                        <a:t>explicit</a:t>
                      </a:r>
                      <a:endParaRPr lang="es-NI" sz="900" dirty="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protecte*d</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try</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2"/>
                  </a:ext>
                </a:extLst>
              </a:tr>
              <a:tr h="373541">
                <a:tc>
                  <a:txBody>
                    <a:bodyPr/>
                    <a:lstStyle/>
                    <a:p>
                      <a:pPr marL="179705">
                        <a:lnSpc>
                          <a:spcPct val="200000"/>
                        </a:lnSpc>
                        <a:spcAft>
                          <a:spcPts val="600"/>
                        </a:spcAft>
                      </a:pPr>
                      <a:r>
                        <a:rPr lang="es-NI" sz="900" dirty="0">
                          <a:effectLst/>
                        </a:rPr>
                        <a:t>break</a:t>
                      </a:r>
                      <a:endParaRPr lang="es-NI" sz="900" dirty="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extern</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public*</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typedef</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3"/>
                  </a:ext>
                </a:extLst>
              </a:tr>
              <a:tr h="373541">
                <a:tc>
                  <a:txBody>
                    <a:bodyPr/>
                    <a:lstStyle/>
                    <a:p>
                      <a:pPr marL="179705">
                        <a:lnSpc>
                          <a:spcPct val="200000"/>
                        </a:lnSpc>
                        <a:spcAft>
                          <a:spcPts val="600"/>
                        </a:spcAft>
                      </a:pPr>
                      <a:r>
                        <a:rPr lang="es-NI" sz="900">
                          <a:effectLst/>
                        </a:rPr>
                        <a:t>case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false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register</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typeid</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4"/>
                  </a:ext>
                </a:extLst>
              </a:tr>
              <a:tr h="373541">
                <a:tc>
                  <a:txBody>
                    <a:bodyPr/>
                    <a:lstStyle/>
                    <a:p>
                      <a:pPr marL="179705">
                        <a:lnSpc>
                          <a:spcPct val="200000"/>
                        </a:lnSpc>
                        <a:spcAft>
                          <a:spcPts val="600"/>
                        </a:spcAft>
                      </a:pPr>
                      <a:r>
                        <a:rPr lang="es-NI" sz="900">
                          <a:effectLst/>
                        </a:rPr>
                        <a:t>catch</a:t>
                      </a:r>
                      <a:r>
                        <a:rPr lang="es-NI" sz="900" baseline="30000">
                          <a:effectLst/>
                          <a:hlinkClick r:id="rId2" action="ppaction://hlinkfile"/>
                        </a:rPr>
                        <a: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float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reinterpret_cast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typename</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5"/>
                  </a:ext>
                </a:extLst>
              </a:tr>
              <a:tr h="373541">
                <a:tc>
                  <a:txBody>
                    <a:bodyPr/>
                    <a:lstStyle/>
                    <a:p>
                      <a:pPr marL="179705">
                        <a:lnSpc>
                          <a:spcPct val="200000"/>
                        </a:lnSpc>
                        <a:spcAft>
                          <a:spcPts val="600"/>
                        </a:spcAft>
                      </a:pPr>
                      <a:r>
                        <a:rPr lang="es-NI" sz="900">
                          <a:effectLst/>
                        </a:rPr>
                        <a:t>char</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For</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return</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union</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6"/>
                  </a:ext>
                </a:extLst>
              </a:tr>
              <a:tr h="373541">
                <a:tc>
                  <a:txBody>
                    <a:bodyPr/>
                    <a:lstStyle/>
                    <a:p>
                      <a:pPr marL="179705">
                        <a:lnSpc>
                          <a:spcPct val="200000"/>
                        </a:lnSpc>
                        <a:spcAft>
                          <a:spcPts val="600"/>
                        </a:spcAft>
                      </a:pPr>
                      <a:r>
                        <a:rPr lang="es-NI" sz="900">
                          <a:effectLst/>
                        </a:rPr>
                        <a:t>class*</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friend*</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short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unsigned</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7"/>
                  </a:ext>
                </a:extLst>
              </a:tr>
              <a:tr h="373541">
                <a:tc>
                  <a:txBody>
                    <a:bodyPr/>
                    <a:lstStyle/>
                    <a:p>
                      <a:pPr marL="179705">
                        <a:lnSpc>
                          <a:spcPct val="200000"/>
                        </a:lnSpc>
                        <a:spcAft>
                          <a:spcPts val="600"/>
                        </a:spcAft>
                      </a:pPr>
                      <a:r>
                        <a:rPr lang="es-NI" sz="900">
                          <a:effectLst/>
                        </a:rPr>
                        <a:t>const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Goto</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signed</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using</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8"/>
                  </a:ext>
                </a:extLst>
              </a:tr>
              <a:tr h="373541">
                <a:tc>
                  <a:txBody>
                    <a:bodyPr/>
                    <a:lstStyle/>
                    <a:p>
                      <a:pPr marL="179705">
                        <a:lnSpc>
                          <a:spcPct val="200000"/>
                        </a:lnSpc>
                        <a:spcAft>
                          <a:spcPts val="600"/>
                        </a:spcAft>
                      </a:pPr>
                      <a:r>
                        <a:rPr lang="es-NI" sz="900">
                          <a:effectLst/>
                        </a:rPr>
                        <a:t>const_cast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If</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sizeof</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virtual*</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09"/>
                  </a:ext>
                </a:extLst>
              </a:tr>
              <a:tr h="373541">
                <a:tc>
                  <a:txBody>
                    <a:bodyPr/>
                    <a:lstStyle/>
                    <a:p>
                      <a:pPr marL="179705">
                        <a:lnSpc>
                          <a:spcPct val="200000"/>
                        </a:lnSpc>
                        <a:spcAft>
                          <a:spcPts val="600"/>
                        </a:spcAft>
                      </a:pPr>
                      <a:r>
                        <a:rPr lang="es-NI" sz="900">
                          <a:effectLst/>
                        </a:rPr>
                        <a:t>continue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inline*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static</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void</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10"/>
                  </a:ext>
                </a:extLst>
              </a:tr>
              <a:tr h="373541">
                <a:tc>
                  <a:txBody>
                    <a:bodyPr/>
                    <a:lstStyle/>
                    <a:p>
                      <a:pPr marL="179705">
                        <a:lnSpc>
                          <a:spcPct val="200000"/>
                        </a:lnSpc>
                        <a:spcAft>
                          <a:spcPts val="600"/>
                        </a:spcAft>
                      </a:pPr>
                      <a:r>
                        <a:rPr lang="es-NI" sz="900">
                          <a:effectLst/>
                        </a:rPr>
                        <a:t>default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int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static_cast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volatile</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11"/>
                  </a:ext>
                </a:extLst>
              </a:tr>
              <a:tr h="373541">
                <a:tc>
                  <a:txBody>
                    <a:bodyPr/>
                    <a:lstStyle/>
                    <a:p>
                      <a:pPr marL="179705">
                        <a:lnSpc>
                          <a:spcPct val="200000"/>
                        </a:lnSpc>
                        <a:spcAft>
                          <a:spcPts val="600"/>
                        </a:spcAft>
                      </a:pPr>
                      <a:r>
                        <a:rPr lang="es-NI" sz="900">
                          <a:effectLst/>
                        </a:rPr>
                        <a:t>delete*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long</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struct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wchar_t</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12"/>
                  </a:ext>
                </a:extLst>
              </a:tr>
              <a:tr h="373541">
                <a:tc>
                  <a:txBody>
                    <a:bodyPr/>
                    <a:lstStyle/>
                    <a:p>
                      <a:pPr marL="179705">
                        <a:lnSpc>
                          <a:spcPct val="200000"/>
                        </a:lnSpc>
                        <a:spcAft>
                          <a:spcPts val="600"/>
                        </a:spcAft>
                      </a:pPr>
                      <a:r>
                        <a:rPr lang="es-NI" sz="900">
                          <a:effectLst/>
                        </a:rPr>
                        <a:t>do</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mutable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switch</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while</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13"/>
                  </a:ext>
                </a:extLst>
              </a:tr>
              <a:tr h="373541">
                <a:tc>
                  <a:txBody>
                    <a:bodyPr/>
                    <a:lstStyle/>
                    <a:p>
                      <a:pPr marL="179705">
                        <a:lnSpc>
                          <a:spcPct val="200000"/>
                        </a:lnSpc>
                        <a:spcAft>
                          <a:spcPts val="600"/>
                        </a:spcAft>
                      </a:pPr>
                      <a:r>
                        <a:rPr lang="es-NI" sz="900">
                          <a:effectLst/>
                        </a:rPr>
                        <a:t>double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namespace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template*</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 </a:t>
                      </a:r>
                      <a:endParaRPr lang="es-NI" sz="90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14"/>
                  </a:ext>
                </a:extLst>
              </a:tr>
              <a:tr h="373541">
                <a:tc>
                  <a:txBody>
                    <a:bodyPr/>
                    <a:lstStyle/>
                    <a:p>
                      <a:pPr marL="179705">
                        <a:lnSpc>
                          <a:spcPct val="200000"/>
                        </a:lnSpc>
                        <a:spcAft>
                          <a:spcPts val="600"/>
                        </a:spcAft>
                      </a:pPr>
                      <a:r>
                        <a:rPr lang="es-NI" sz="900">
                          <a:effectLst/>
                        </a:rPr>
                        <a:t>dynamic_cast</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new*</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a:effectLst/>
                        </a:rPr>
                        <a:t>this*</a:t>
                      </a:r>
                      <a:endParaRPr lang="es-NI" sz="900">
                        <a:effectLst/>
                        <a:latin typeface="Times New Roman" panose="02020603050405020304" pitchFamily="18" charset="0"/>
                        <a:ea typeface="Times New Roman" panose="02020603050405020304" pitchFamily="18" charset="0"/>
                      </a:endParaRPr>
                    </a:p>
                  </a:txBody>
                  <a:tcPr marL="41252" marR="41252" marT="0" marB="0"/>
                </a:tc>
                <a:tc>
                  <a:txBody>
                    <a:bodyPr/>
                    <a:lstStyle/>
                    <a:p>
                      <a:pPr marL="179705">
                        <a:lnSpc>
                          <a:spcPct val="200000"/>
                        </a:lnSpc>
                        <a:spcAft>
                          <a:spcPts val="600"/>
                        </a:spcAft>
                      </a:pPr>
                      <a:r>
                        <a:rPr lang="es-NI" sz="900" dirty="0">
                          <a:effectLst/>
                        </a:rPr>
                        <a:t> </a:t>
                      </a:r>
                      <a:endParaRPr lang="es-NI" sz="900" dirty="0">
                        <a:effectLst/>
                        <a:latin typeface="Times New Roman" panose="02020603050405020304" pitchFamily="18" charset="0"/>
                        <a:ea typeface="Times New Roman" panose="02020603050405020304" pitchFamily="18" charset="0"/>
                      </a:endParaRPr>
                    </a:p>
                  </a:txBody>
                  <a:tcPr marL="41252" marR="41252" marT="0" marB="0"/>
                </a:tc>
                <a:extLst>
                  <a:ext uri="{0D108BD9-81ED-4DB2-BD59-A6C34878D82A}">
                    <a16:rowId xmlns:a16="http://schemas.microsoft.com/office/drawing/2014/main" val="10015"/>
                  </a:ext>
                </a:extLst>
              </a:tr>
            </a:tbl>
          </a:graphicData>
        </a:graphic>
      </p:graphicFrame>
      <p:sp>
        <p:nvSpPr>
          <p:cNvPr id="5" name="Rectangle 1"/>
          <p:cNvSpPr>
            <a:spLocks noChangeArrowheads="1"/>
          </p:cNvSpPr>
          <p:nvPr/>
        </p:nvSpPr>
        <p:spPr bwMode="auto">
          <a:xfrm>
            <a:off x="3216275" y="1299894"/>
            <a:ext cx="111042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s-NI" altLang="es-NI">
                <a:latin typeface="Arial" panose="020B0604020202020204" pitchFamily="34" charset="0"/>
              </a:rPr>
            </a:br>
            <a:endParaRPr lang="es-NI" altLang="es-NI">
              <a:latin typeface="Arial" panose="020B0604020202020204" pitchFamily="34" charset="0"/>
            </a:endParaRPr>
          </a:p>
        </p:txBody>
      </p:sp>
      <p:sp>
        <p:nvSpPr>
          <p:cNvPr id="7" name="Rectangle 3"/>
          <p:cNvSpPr>
            <a:spLocks noChangeArrowheads="1"/>
          </p:cNvSpPr>
          <p:nvPr/>
        </p:nvSpPr>
        <p:spPr bwMode="auto">
          <a:xfrm flipV="1">
            <a:off x="3216276" y="1919852"/>
            <a:ext cx="714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s-NI" altLang="es-NI" dirty="0">
              <a:latin typeface="Arial" panose="020B0604020202020204" pitchFamily="34" charset="0"/>
            </a:endParaRPr>
          </a:p>
        </p:txBody>
      </p:sp>
    </p:spTree>
    <p:extLst>
      <p:ext uri="{BB962C8B-B14F-4D97-AF65-F5344CB8AC3E}">
        <p14:creationId xmlns:p14="http://schemas.microsoft.com/office/powerpoint/2010/main" val="385803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ea typeface="Calibri" panose="020F0502020204030204" pitchFamily="34" charset="0"/>
                <a:cs typeface="Arial" panose="020B0604020202020204" pitchFamily="34" charset="0"/>
              </a:rPr>
              <a:t>Lenguaje de programación</a:t>
            </a:r>
            <a:endParaRPr lang="es-NI" dirty="0"/>
          </a:p>
        </p:txBody>
      </p:sp>
      <p:sp>
        <p:nvSpPr>
          <p:cNvPr id="3" name="Marcador de contenido 2"/>
          <p:cNvSpPr>
            <a:spLocks noGrp="1"/>
          </p:cNvSpPr>
          <p:nvPr>
            <p:ph idx="1"/>
          </p:nvPr>
        </p:nvSpPr>
        <p:spPr/>
        <p:txBody>
          <a:bodyPr>
            <a:normAutofit/>
          </a:bodyPr>
          <a:lstStyle/>
          <a:p>
            <a:pPr marL="0" indent="0" algn="just">
              <a:lnSpc>
                <a:spcPct val="150000"/>
              </a:lnSpc>
              <a:buNone/>
            </a:pPr>
            <a:r>
              <a:rPr lang="es-MX" dirty="0"/>
              <a:t>Los lenguajes de programación están formados por un conjunto de símbolos, reglas gramaticales y semánticas, que en conjunto definen las estructuras válidas del lenguaje y su significado.</a:t>
            </a:r>
            <a:endParaRPr lang="es-NI" dirty="0"/>
          </a:p>
        </p:txBody>
      </p:sp>
    </p:spTree>
    <p:extLst>
      <p:ext uri="{BB962C8B-B14F-4D97-AF65-F5344CB8AC3E}">
        <p14:creationId xmlns:p14="http://schemas.microsoft.com/office/powerpoint/2010/main" val="3376753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74638"/>
            <a:ext cx="8229600" cy="418058"/>
          </a:xfrm>
        </p:spPr>
        <p:txBody>
          <a:bodyPr>
            <a:normAutofit fontScale="90000"/>
          </a:bodyPr>
          <a:lstStyle/>
          <a:p>
            <a:r>
              <a:rPr lang="es-NI" dirty="0"/>
              <a:t>Librería Estándar C++</a:t>
            </a:r>
          </a:p>
        </p:txBody>
      </p:sp>
      <p:graphicFrame>
        <p:nvGraphicFramePr>
          <p:cNvPr id="4" name="Marcador de contenido 3"/>
          <p:cNvGraphicFramePr>
            <a:graphicFrameLocks noGrp="1"/>
          </p:cNvGraphicFramePr>
          <p:nvPr>
            <p:ph idx="1"/>
          </p:nvPr>
        </p:nvGraphicFramePr>
        <p:xfrm>
          <a:off x="1847528" y="908720"/>
          <a:ext cx="8568952" cy="5760646"/>
        </p:xfrm>
        <a:graphic>
          <a:graphicData uri="http://schemas.openxmlformats.org/drawingml/2006/table">
            <a:tbl>
              <a:tblPr firstRow="1" firstCol="1" bandRow="1" bandCol="1"/>
              <a:tblGrid>
                <a:gridCol w="1123850">
                  <a:extLst>
                    <a:ext uri="{9D8B030D-6E8A-4147-A177-3AD203B41FA5}">
                      <a16:colId xmlns:a16="http://schemas.microsoft.com/office/drawing/2014/main" val="20000"/>
                    </a:ext>
                  </a:extLst>
                </a:gridCol>
                <a:gridCol w="7445102">
                  <a:extLst>
                    <a:ext uri="{9D8B030D-6E8A-4147-A177-3AD203B41FA5}">
                      <a16:colId xmlns:a16="http://schemas.microsoft.com/office/drawing/2014/main" val="20001"/>
                    </a:ext>
                  </a:extLst>
                </a:gridCol>
              </a:tblGrid>
              <a:tr h="164590">
                <a:tc>
                  <a:txBody>
                    <a:bodyPr/>
                    <a:lstStyle/>
                    <a:p>
                      <a:pPr algn="ctr">
                        <a:spcAft>
                          <a:spcPts val="0"/>
                        </a:spcAft>
                      </a:pPr>
                      <a:r>
                        <a:rPr lang="es-NI" sz="900" b="1">
                          <a:solidFill>
                            <a:srgbClr val="FFFFFF"/>
                          </a:solidFill>
                          <a:effectLst/>
                          <a:latin typeface="Times New Roman" panose="02020603050405020304" pitchFamily="18" charset="0"/>
                          <a:ea typeface="Times New Roman" panose="02020603050405020304" pitchFamily="18" charset="0"/>
                        </a:rPr>
                        <a:t>Ficheros</a:t>
                      </a:r>
                      <a:endParaRPr lang="es-NI" sz="900">
                        <a:effectLst/>
                        <a:latin typeface="Times New Roman" panose="02020603050405020304" pitchFamily="18" charset="0"/>
                        <a:ea typeface="Times New Roman" panose="02020603050405020304" pitchFamily="18" charset="0"/>
                      </a:endParaRP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lgn="ctr">
                        <a:spcAft>
                          <a:spcPts val="0"/>
                        </a:spcAft>
                      </a:pPr>
                      <a:r>
                        <a:rPr lang="es-NI" sz="900" b="1">
                          <a:solidFill>
                            <a:srgbClr val="FFFFFF"/>
                          </a:solidFill>
                          <a:effectLst/>
                          <a:latin typeface="Times New Roman" panose="02020603050405020304" pitchFamily="18" charset="0"/>
                          <a:ea typeface="Times New Roman" panose="02020603050405020304" pitchFamily="18" charset="0"/>
                        </a:rPr>
                        <a:t>Funcionalidad / Funciones</a:t>
                      </a:r>
                      <a:endParaRPr lang="es-NI" sz="900">
                        <a:effectLst/>
                        <a:latin typeface="Times New Roman" panose="02020603050405020304" pitchFamily="18" charset="0"/>
                        <a:ea typeface="Times New Roman" panose="02020603050405020304" pitchFamily="18" charset="0"/>
                      </a:endParaRP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extLst>
                  <a:ext uri="{0D108BD9-81ED-4DB2-BD59-A6C34878D82A}">
                    <a16:rowId xmlns:a16="http://schemas.microsoft.com/office/drawing/2014/main" val="10000"/>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&lt;algorithm&gt;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que describe los algoritmos.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1"/>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&lt;bitset&gt;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bitset. Set de valores booleanos.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2"/>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&lt;complex&gt;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librería numérica de la STL relativa a los complejos.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3"/>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&lt;deque&gt;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deque;  un tipo de colas: "Double-ended-queue".</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4"/>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&lt;exception&gt;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librería de diagnóstico relativa al manejo de excepciones.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5"/>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&lt;fstream&gt;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Flujos hacia/desde ficheros.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6"/>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&lt;functional&gt;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Objetos-función.</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7"/>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&lt;iomanip&gt;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Manipuladores.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8"/>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&lt;ios&gt;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Supreclases para manejo de flujos de 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9"/>
                  </a:ext>
                </a:extLst>
              </a:tr>
              <a:tr h="329179">
                <a:tc>
                  <a:txBody>
                    <a:bodyPr/>
                    <a:lstStyle/>
                    <a:p>
                      <a:pPr>
                        <a:spcAft>
                          <a:spcPts val="0"/>
                        </a:spcAft>
                      </a:pPr>
                      <a:r>
                        <a:rPr lang="es-NI" sz="900">
                          <a:effectLst/>
                          <a:latin typeface="Times New Roman" panose="02020603050405020304" pitchFamily="18" charset="0"/>
                          <a:ea typeface="Times New Roman" panose="02020603050405020304" pitchFamily="18" charset="0"/>
                        </a:rPr>
                        <a:t>&lt;iosfwd&gt;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Contiene declaraciones adelantadas de todas las plantillas de flujos y sus typedefs estándar.  Por ejemplo ostream.</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0"/>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&lt;iostream&gt;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del a STL que contiene los algoritmos estándar de 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1"/>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&lt;istream&gt;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Algoritmos estándar de flujos de entrada.</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spcAft>
                          <a:spcPts val="0"/>
                        </a:spcAft>
                      </a:pPr>
                      <a:r>
                        <a:rPr lang="es-NI" sz="900">
                          <a:effectLst/>
                          <a:latin typeface="Times New Roman" panose="02020603050405020304" pitchFamily="18" charset="0"/>
                          <a:ea typeface="Times New Roman" panose="02020603050405020304" pitchFamily="18" charset="0"/>
                        </a:rPr>
                        <a:t>&lt;iterator&gt;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relacionada con iteradores, un tipo de puntero que permite utilizar los algoritmos de la Librería con las estructuras de datos representadas por los contenedores.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3"/>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&lt;limits&gt;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Descripción de propiedades dependientes de la implementación que afectan a los tipos fundamentales.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4"/>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&lt;list&gt;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list;  listas doblemente enlazadas.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5"/>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&lt;locale&gt;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la internacionalización.</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6"/>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&lt;map&gt;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map.</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7"/>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&lt;memory&gt;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Utilidades relativas a la gestión de memoria, incluyendo asignadores y punteros inteligentes.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8"/>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&lt;new&gt;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Manejo de memoria dinámica.</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9"/>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&lt;numeric&gt;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librería numérica de la STL relativa a operaciones numéricas.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0"/>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&lt;ostream&gt;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Algoritmos estándar para los flujos de salida.</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1"/>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&lt;queue&gt;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queue;  colas de objetos.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2"/>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&lt;set&gt;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set.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3"/>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&lt;sstream&gt;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Flujos hacia/desde cadenas alfanuméricas.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4"/>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&lt;stack&gt;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stack;  pilas de objetos.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5"/>
                  </a:ext>
                </a:extLst>
              </a:tr>
              <a:tr h="329179">
                <a:tc>
                  <a:txBody>
                    <a:bodyPr/>
                    <a:lstStyle/>
                    <a:p>
                      <a:pPr>
                        <a:spcAft>
                          <a:spcPts val="0"/>
                        </a:spcAft>
                      </a:pPr>
                      <a:r>
                        <a:rPr lang="es-NI" sz="900">
                          <a:effectLst/>
                          <a:latin typeface="Times New Roman" panose="02020603050405020304" pitchFamily="18" charset="0"/>
                          <a:ea typeface="Times New Roman" panose="02020603050405020304" pitchFamily="18" charset="0"/>
                        </a:rPr>
                        <a:t>&lt;string&gt;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relativa a contenedores tipo string;  una generalización de las cadenas alfanuméricas para albergar cadenas de objetos.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6"/>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&lt;typeinfo&gt;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Mecanismo de identificación de tipos en tiempo de ejecución.</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7"/>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&lt;utility&gt;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STL que contiene elementos auxiliares como operadores y pares (pairs).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8"/>
                  </a:ext>
                </a:extLst>
              </a:tr>
              <a:tr h="164590">
                <a:tc>
                  <a:txBody>
                    <a:bodyPr/>
                    <a:lstStyle/>
                    <a:p>
                      <a:pPr>
                        <a:spcAft>
                          <a:spcPts val="0"/>
                        </a:spcAft>
                      </a:pPr>
                      <a:r>
                        <a:rPr lang="es-NI" sz="900">
                          <a:effectLst/>
                          <a:latin typeface="Times New Roman" panose="02020603050405020304" pitchFamily="18" charset="0"/>
                          <a:ea typeface="Times New Roman" panose="02020603050405020304" pitchFamily="18" charset="0"/>
                        </a:rPr>
                        <a:t>&lt;valarray&gt;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a:effectLst/>
                          <a:latin typeface="Times New Roman" panose="02020603050405020304" pitchFamily="18" charset="0"/>
                          <a:ea typeface="Times New Roman" panose="02020603050405020304" pitchFamily="18" charset="0"/>
                        </a:rPr>
                        <a:t>Parte de la librería numérica de la STL relativa a manejo de matrices numéricas.</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29"/>
                  </a:ext>
                </a:extLst>
              </a:tr>
              <a:tr h="329179">
                <a:tc>
                  <a:txBody>
                    <a:bodyPr/>
                    <a:lstStyle/>
                    <a:p>
                      <a:pPr>
                        <a:spcAft>
                          <a:spcPts val="0"/>
                        </a:spcAft>
                      </a:pPr>
                      <a:r>
                        <a:rPr lang="es-NI" sz="900">
                          <a:effectLst/>
                          <a:latin typeface="Times New Roman" panose="02020603050405020304" pitchFamily="18" charset="0"/>
                          <a:ea typeface="Times New Roman" panose="02020603050405020304" pitchFamily="18" charset="0"/>
                        </a:rPr>
                        <a:t>&lt;vector&gt;</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900" dirty="0">
                          <a:effectLst/>
                          <a:latin typeface="Times New Roman" panose="02020603050405020304" pitchFamily="18" charset="0"/>
                          <a:ea typeface="Times New Roman" panose="02020603050405020304" pitchFamily="18" charset="0"/>
                        </a:rPr>
                        <a:t>Parte de la STL relativa a los contenedores tipo vector; una generalización de las matrices unidimensionales C/C++.</a:t>
                      </a:r>
                    </a:p>
                  </a:txBody>
                  <a:tcPr marL="16640" marR="1664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4038249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74638"/>
            <a:ext cx="8229600" cy="706090"/>
          </a:xfrm>
        </p:spPr>
        <p:txBody>
          <a:bodyPr/>
          <a:lstStyle/>
          <a:p>
            <a:pPr>
              <a:spcBef>
                <a:spcPts val="1200"/>
              </a:spcBef>
            </a:pPr>
            <a:r>
              <a:rPr lang="es-NI" b="1" kern="0" dirty="0">
                <a:latin typeface="Times New Roman" panose="02020603050405020304" pitchFamily="18" charset="0"/>
                <a:cs typeface="Arial" panose="020B0604020202020204" pitchFamily="34" charset="0"/>
              </a:rPr>
              <a:t>Librería Clásica C</a:t>
            </a:r>
            <a:endParaRPr lang="es-NI" dirty="0"/>
          </a:p>
        </p:txBody>
      </p:sp>
      <p:graphicFrame>
        <p:nvGraphicFramePr>
          <p:cNvPr id="4" name="Marcador de contenido 3"/>
          <p:cNvGraphicFramePr>
            <a:graphicFrameLocks noGrp="1"/>
          </p:cNvGraphicFramePr>
          <p:nvPr>
            <p:ph idx="1"/>
          </p:nvPr>
        </p:nvGraphicFramePr>
        <p:xfrm>
          <a:off x="1847528" y="1124751"/>
          <a:ext cx="8568952" cy="5400593"/>
        </p:xfrm>
        <a:graphic>
          <a:graphicData uri="http://schemas.openxmlformats.org/drawingml/2006/table">
            <a:tbl>
              <a:tblPr firstRow="1" firstCol="1" bandRow="1" bandCol="1"/>
              <a:tblGrid>
                <a:gridCol w="1883489">
                  <a:extLst>
                    <a:ext uri="{9D8B030D-6E8A-4147-A177-3AD203B41FA5}">
                      <a16:colId xmlns:a16="http://schemas.microsoft.com/office/drawing/2014/main" val="20000"/>
                    </a:ext>
                  </a:extLst>
                </a:gridCol>
                <a:gridCol w="6685463">
                  <a:extLst>
                    <a:ext uri="{9D8B030D-6E8A-4147-A177-3AD203B41FA5}">
                      <a16:colId xmlns:a16="http://schemas.microsoft.com/office/drawing/2014/main" val="20001"/>
                    </a:ext>
                  </a:extLst>
                </a:gridCol>
              </a:tblGrid>
              <a:tr h="206129">
                <a:tc>
                  <a:txBody>
                    <a:bodyPr/>
                    <a:lstStyle/>
                    <a:p>
                      <a:pPr algn="ctr">
                        <a:spcAft>
                          <a:spcPts val="0"/>
                        </a:spcAft>
                      </a:pPr>
                      <a:r>
                        <a:rPr lang="es-NI" sz="1000" b="1">
                          <a:solidFill>
                            <a:srgbClr val="FFFFFF"/>
                          </a:solidFill>
                          <a:effectLst/>
                          <a:latin typeface="Times New Roman" panose="02020603050405020304" pitchFamily="18" charset="0"/>
                          <a:ea typeface="Times New Roman" panose="02020603050405020304" pitchFamily="18" charset="0"/>
                        </a:rPr>
                        <a:t>Ficheros</a:t>
                      </a:r>
                      <a:endParaRPr lang="es-NI" sz="1000">
                        <a:effectLst/>
                        <a:latin typeface="Times New Roman" panose="02020603050405020304" pitchFamily="18" charset="0"/>
                        <a:ea typeface="Times New Roman" panose="02020603050405020304" pitchFamily="18" charset="0"/>
                      </a:endParaRP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tc>
                  <a:txBody>
                    <a:bodyPr/>
                    <a:lstStyle/>
                    <a:p>
                      <a:pPr algn="ctr">
                        <a:spcAft>
                          <a:spcPts val="0"/>
                        </a:spcAft>
                      </a:pPr>
                      <a:r>
                        <a:rPr lang="es-NI" sz="1000" b="1">
                          <a:solidFill>
                            <a:srgbClr val="FFFFFF"/>
                          </a:solidFill>
                          <a:effectLst/>
                          <a:latin typeface="Times New Roman" panose="02020603050405020304" pitchFamily="18" charset="0"/>
                          <a:ea typeface="Times New Roman" panose="02020603050405020304" pitchFamily="18" charset="0"/>
                        </a:rPr>
                        <a:t>Funcionalidad / funciones</a:t>
                      </a:r>
                      <a:endParaRPr lang="es-NI" sz="1000">
                        <a:effectLst/>
                        <a:latin typeface="Times New Roman" panose="02020603050405020304" pitchFamily="18" charset="0"/>
                        <a:ea typeface="Times New Roman" panose="02020603050405020304" pitchFamily="18" charset="0"/>
                      </a:endParaRP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000080"/>
                    </a:solidFill>
                  </a:tcPr>
                </a:tc>
                <a:extLst>
                  <a:ext uri="{0D108BD9-81ED-4DB2-BD59-A6C34878D82A}">
                    <a16:rowId xmlns:a16="http://schemas.microsoft.com/office/drawing/2014/main" val="10000"/>
                  </a:ext>
                </a:extLst>
              </a:tr>
              <a:tr h="247356">
                <a:tc>
                  <a:txBody>
                    <a:bodyPr/>
                    <a:lstStyle/>
                    <a:p>
                      <a:pPr>
                        <a:spcAft>
                          <a:spcPts val="0"/>
                        </a:spcAft>
                      </a:pPr>
                      <a:r>
                        <a:rPr lang="es-NI" sz="1000">
                          <a:effectLst/>
                          <a:latin typeface="Times New Roman" panose="02020603050405020304" pitchFamily="18" charset="0"/>
                          <a:ea typeface="Times New Roman" panose="02020603050405020304" pitchFamily="18" charset="0"/>
                        </a:rPr>
                        <a:t>&lt;cassert&gt;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tabLst>
                          <a:tab pos="2806065" algn="ctr"/>
                          <a:tab pos="5612130" algn="r"/>
                          <a:tab pos="449580" algn="l"/>
                        </a:tabLst>
                      </a:pPr>
                      <a:r>
                        <a:rPr lang="es-ES" sz="1200">
                          <a:effectLst/>
                          <a:latin typeface="Times New Roman" panose="02020603050405020304" pitchFamily="18" charset="0"/>
                          <a:ea typeface="Times New Roman" panose="02020603050405020304" pitchFamily="18" charset="0"/>
                        </a:rPr>
                        <a:t>.</a:t>
                      </a:r>
                      <a:endParaRPr lang="es-NI" sz="1200">
                        <a:effectLst/>
                        <a:latin typeface="Times New Roman" panose="02020603050405020304" pitchFamily="18" charset="0"/>
                        <a:ea typeface="Times New Roman" panose="02020603050405020304" pitchFamily="18" charset="0"/>
                      </a:endParaRP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1"/>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&lt;cctype&gt;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Rutinas de clasificación de caracteres estándar.</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2"/>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&lt;cerrno&gt;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3"/>
                  </a:ext>
                </a:extLst>
              </a:tr>
              <a:tr h="412260">
                <a:tc>
                  <a:txBody>
                    <a:bodyPr/>
                    <a:lstStyle/>
                    <a:p>
                      <a:pPr>
                        <a:spcAft>
                          <a:spcPts val="0"/>
                        </a:spcAft>
                      </a:pPr>
                      <a:r>
                        <a:rPr lang="es-NI" sz="1000">
                          <a:effectLst/>
                          <a:latin typeface="Times New Roman" panose="02020603050405020304" pitchFamily="18" charset="0"/>
                          <a:ea typeface="Times New Roman" panose="02020603050405020304" pitchFamily="18" charset="0"/>
                        </a:rPr>
                        <a:t>&lt;cfloat&gt;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Descripción de propiedades dependientes de la implementación que afectan a los tipos fundamentales.</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4"/>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&lt;ciso646&gt;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5"/>
                  </a:ext>
                </a:extLst>
              </a:tr>
              <a:tr h="412260">
                <a:tc>
                  <a:txBody>
                    <a:bodyPr/>
                    <a:lstStyle/>
                    <a:p>
                      <a:pPr>
                        <a:spcAft>
                          <a:spcPts val="0"/>
                        </a:spcAft>
                      </a:pPr>
                      <a:r>
                        <a:rPr lang="es-NI" sz="1000">
                          <a:effectLst/>
                          <a:latin typeface="Times New Roman" panose="02020603050405020304" pitchFamily="18" charset="0"/>
                          <a:ea typeface="Times New Roman" panose="02020603050405020304" pitchFamily="18" charset="0"/>
                        </a:rPr>
                        <a:t>&lt;climits&gt;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Descripción de propiedades dependientes de la implementación que afectan a los tipos fundamentales.</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6"/>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&lt;clocale&gt;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Rutinas que controlan aspectos de la internacionalización al estilo clásico.</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7"/>
                  </a:ext>
                </a:extLst>
              </a:tr>
              <a:tr h="618389">
                <a:tc>
                  <a:txBody>
                    <a:bodyPr/>
                    <a:lstStyle/>
                    <a:p>
                      <a:pPr>
                        <a:spcAft>
                          <a:spcPts val="0"/>
                        </a:spcAft>
                      </a:pPr>
                      <a:r>
                        <a:rPr lang="es-NI" sz="1000">
                          <a:effectLst/>
                          <a:latin typeface="Times New Roman" panose="02020603050405020304" pitchFamily="18" charset="0"/>
                          <a:ea typeface="Times New Roman" panose="02020603050405020304" pitchFamily="18" charset="0"/>
                        </a:rPr>
                        <a:t>&lt;cmath&gt;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Operaciones matemáticas estándar: acos, cos,  fmod,  modf,  tan,  asin,  cosh,  frexp,  pow,  tanh,  atan,  exp,  ldexp,  sin,  atan2,  fabs,  log,  sinh,  ceil,  floor,  log10,  sqrt.  </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8"/>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&lt;csetjmp&gt;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Manejo de las rutinas de limpieza de pila al estilo clásico.</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09"/>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&lt;csignal&gt;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0"/>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&lt;cstdarg&gt;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Lista de funciones con número variable de argumentos.</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1"/>
                  </a:ext>
                </a:extLst>
              </a:tr>
              <a:tr h="412260">
                <a:tc>
                  <a:txBody>
                    <a:bodyPr/>
                    <a:lstStyle/>
                    <a:p>
                      <a:pPr>
                        <a:spcAft>
                          <a:spcPts val="0"/>
                        </a:spcAft>
                      </a:pPr>
                      <a:r>
                        <a:rPr lang="es-NI" sz="1000">
                          <a:effectLst/>
                          <a:latin typeface="Times New Roman" panose="02020603050405020304" pitchFamily="18" charset="0"/>
                          <a:ea typeface="Times New Roman" panose="02020603050405020304" pitchFamily="18" charset="0"/>
                        </a:rPr>
                        <a:t>&lt;cstddef&gt;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Descripción de tipos.  Su contenido es el mismo que &lt;stddef.h&gt; de la librería C tradicional con un cambio que afecta a la definición del puntero nulo NULL.</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2"/>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&lt;cstdio&gt;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E/S al estilo clásico.  Algoritmos printf().</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3"/>
                  </a:ext>
                </a:extLst>
              </a:tr>
              <a:tr h="412260">
                <a:tc>
                  <a:txBody>
                    <a:bodyPr/>
                    <a:lstStyle/>
                    <a:p>
                      <a:pPr>
                        <a:spcAft>
                          <a:spcPts val="0"/>
                        </a:spcAft>
                      </a:pPr>
                      <a:r>
                        <a:rPr lang="es-NI" sz="1000">
                          <a:effectLst/>
                          <a:latin typeface="Times New Roman" panose="02020603050405020304" pitchFamily="18" charset="0"/>
                          <a:ea typeface="Times New Roman" panose="02020603050405020304" pitchFamily="18" charset="0"/>
                        </a:rPr>
                        <a:t>&lt;cstdlib&gt;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Algoritmos de clasificación de caracteres;   comienzo y terminación.  Operaciones matemáticas abs div labs ldiv srand rand();  bsearch() y qsort(), atof(), atoi().</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4"/>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&lt;cstring&gt;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Utilidades para manejo de cadenas alfanuméricas.</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5"/>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&lt;ctime&gt;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Gestión de fecha y hora.</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6"/>
                  </a:ext>
                </a:extLst>
              </a:tr>
              <a:tr h="412260">
                <a:tc>
                  <a:txBody>
                    <a:bodyPr/>
                    <a:lstStyle/>
                    <a:p>
                      <a:pPr>
                        <a:spcAft>
                          <a:spcPts val="0"/>
                        </a:spcAft>
                      </a:pPr>
                      <a:r>
                        <a:rPr lang="es-NI" sz="1000">
                          <a:effectLst/>
                          <a:latin typeface="Times New Roman" panose="02020603050405020304" pitchFamily="18" charset="0"/>
                          <a:ea typeface="Times New Roman" panose="02020603050405020304" pitchFamily="18" charset="0"/>
                        </a:rPr>
                        <a:t>&lt;cwchar&gt;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a:effectLst/>
                          <a:latin typeface="Times New Roman" panose="02020603050405020304" pitchFamily="18" charset="0"/>
                          <a:ea typeface="Times New Roman" panose="02020603050405020304" pitchFamily="18" charset="0"/>
                        </a:rPr>
                        <a:t>Utilidades para manejo de cadenas alfanuméricas de caracteres anchos.  Algoritmos printf() para caracteres anchos.</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7"/>
                  </a:ext>
                </a:extLst>
              </a:tr>
              <a:tr h="206129">
                <a:tc>
                  <a:txBody>
                    <a:bodyPr/>
                    <a:lstStyle/>
                    <a:p>
                      <a:pPr>
                        <a:spcAft>
                          <a:spcPts val="0"/>
                        </a:spcAft>
                      </a:pPr>
                      <a:r>
                        <a:rPr lang="es-NI" sz="1000">
                          <a:effectLst/>
                          <a:latin typeface="Times New Roman" panose="02020603050405020304" pitchFamily="18" charset="0"/>
                          <a:ea typeface="Times New Roman" panose="02020603050405020304" pitchFamily="18" charset="0"/>
                        </a:rPr>
                        <a:t>&lt;cwctype&gt;</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spcAft>
                          <a:spcPts val="0"/>
                        </a:spcAft>
                      </a:pPr>
                      <a:r>
                        <a:rPr lang="es-NI" sz="1000" dirty="0">
                          <a:effectLst/>
                          <a:latin typeface="Times New Roman" panose="02020603050405020304" pitchFamily="18" charset="0"/>
                          <a:ea typeface="Times New Roman" panose="02020603050405020304" pitchFamily="18" charset="0"/>
                        </a:rPr>
                        <a:t>Rutinas de clasificación de caracteres anchos.</a:t>
                      </a:r>
                    </a:p>
                  </a:txBody>
                  <a:tcPr marL="19050" marR="1905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279604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46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Características de los lenguajes de programación</a:t>
            </a:r>
            <a:endParaRPr lang="en-US" dirty="0"/>
          </a:p>
        </p:txBody>
      </p:sp>
      <p:sp>
        <p:nvSpPr>
          <p:cNvPr id="3" name="Content Placeholder 2"/>
          <p:cNvSpPr>
            <a:spLocks noGrp="1"/>
          </p:cNvSpPr>
          <p:nvPr>
            <p:ph idx="1"/>
          </p:nvPr>
        </p:nvSpPr>
        <p:spPr/>
        <p:txBody>
          <a:bodyPr>
            <a:normAutofit/>
          </a:bodyPr>
          <a:lstStyle/>
          <a:p>
            <a:r>
              <a:rPr lang="es-ES" dirty="0"/>
              <a:t>Define un proceso que se ejecuta en un computador</a:t>
            </a:r>
          </a:p>
          <a:p>
            <a:pPr marL="0" indent="0">
              <a:buNone/>
            </a:pPr>
            <a:endParaRPr lang="es-ES" dirty="0"/>
          </a:p>
          <a:p>
            <a:r>
              <a:rPr lang="es-ES" dirty="0"/>
              <a:t>Es de alto nivel, cercano a los problemas que se quieren resolver  (abstracción)</a:t>
            </a:r>
          </a:p>
          <a:p>
            <a:pPr marL="0" indent="0">
              <a:buNone/>
            </a:pPr>
            <a:endParaRPr lang="es-ES" dirty="0"/>
          </a:p>
          <a:p>
            <a:r>
              <a:rPr lang="es-ES" dirty="0"/>
              <a:t>Permite construir nuevas abstracciones que se adapten al dominio que se programa</a:t>
            </a:r>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6</a:t>
            </a:fld>
            <a:endParaRPr lang="en-US"/>
          </a:p>
        </p:txBody>
      </p:sp>
    </p:spTree>
    <p:extLst>
      <p:ext uri="{BB962C8B-B14F-4D97-AF65-F5344CB8AC3E}">
        <p14:creationId xmlns:p14="http://schemas.microsoft.com/office/powerpoint/2010/main" val="42213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lstStyle/>
          <a:p>
            <a:r>
              <a:rPr lang="es-NI" dirty="0"/>
              <a:t>Compilador vs. Interpretador</a:t>
            </a:r>
            <a:endParaRPr lang="en-US" dirty="0"/>
          </a:p>
        </p:txBody>
      </p:sp>
      <p:sp>
        <p:nvSpPr>
          <p:cNvPr id="3" name="Content Placeholder 2"/>
          <p:cNvSpPr>
            <a:spLocks noGrp="1"/>
          </p:cNvSpPr>
          <p:nvPr>
            <p:ph idx="1"/>
          </p:nvPr>
        </p:nvSpPr>
        <p:spPr>
          <a:xfrm>
            <a:off x="2063552" y="1268761"/>
            <a:ext cx="8229600" cy="4525963"/>
          </a:xfrm>
        </p:spPr>
        <p:txBody>
          <a:bodyPr>
            <a:normAutofit/>
          </a:bodyPr>
          <a:lstStyle/>
          <a:p>
            <a:pPr algn="just"/>
            <a:r>
              <a:rPr lang="es-ES" sz="2400" dirty="0"/>
              <a:t>Traductor: Proceso que convierte un programa fuente a </a:t>
            </a:r>
            <a:r>
              <a:rPr lang="es-ES" sz="2400"/>
              <a:t>programa objeto</a:t>
            </a:r>
            <a:r>
              <a:rPr lang="es-ES" sz="2400" dirty="0"/>
              <a:t>. Puede ser compilador o intérprete.</a:t>
            </a:r>
          </a:p>
          <a:p>
            <a:pPr lvl="1" algn="just"/>
            <a:r>
              <a:rPr lang="es-ES" sz="2200" dirty="0"/>
              <a:t>Compilador: Proceso de </a:t>
            </a:r>
            <a:r>
              <a:rPr lang="es-ES" sz="2200" dirty="0" err="1"/>
              <a:t>tradución</a:t>
            </a:r>
            <a:r>
              <a:rPr lang="es-ES" sz="2200" dirty="0"/>
              <a:t> que convierte un programa fuente escrito en un lenguaje de alto nivel, a un programa objeto en código de máquina, listo por tanto para su ejecución en el computador.</a:t>
            </a:r>
          </a:p>
          <a:p>
            <a:pPr lvl="1" algn="just"/>
            <a:r>
              <a:rPr lang="es-ES" sz="2200" dirty="0"/>
              <a:t>Intérprete: Ejecuta una a una las instrucciones de un programa de alto nivel</a:t>
            </a:r>
          </a:p>
          <a:p>
            <a:endParaRPr lang="es-ES" dirty="0"/>
          </a:p>
          <a:p>
            <a:pPr marL="0" indent="0">
              <a:buNone/>
            </a:pPr>
            <a:endParaRPr lang="en-US" dirty="0"/>
          </a:p>
        </p:txBody>
      </p:sp>
      <p:graphicFrame>
        <p:nvGraphicFramePr>
          <p:cNvPr id="6" name="Diagram 5"/>
          <p:cNvGraphicFramePr/>
          <p:nvPr/>
        </p:nvGraphicFramePr>
        <p:xfrm>
          <a:off x="3071664" y="1268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7</a:t>
            </a:fld>
            <a:endParaRPr lang="en-US"/>
          </a:p>
        </p:txBody>
      </p:sp>
    </p:spTree>
    <p:extLst>
      <p:ext uri="{BB962C8B-B14F-4D97-AF65-F5344CB8AC3E}">
        <p14:creationId xmlns:p14="http://schemas.microsoft.com/office/powerpoint/2010/main" val="88952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a:t>Lenguajes de Programación</a:t>
            </a:r>
            <a:endParaRPr lang="en-US" dirty="0"/>
          </a:p>
        </p:txBody>
      </p:sp>
      <p:sp>
        <p:nvSpPr>
          <p:cNvPr id="3" name="Content Placeholder 2"/>
          <p:cNvSpPr>
            <a:spLocks noGrp="1"/>
          </p:cNvSpPr>
          <p:nvPr>
            <p:ph idx="1"/>
          </p:nvPr>
        </p:nvSpPr>
        <p:spPr/>
        <p:txBody>
          <a:bodyPr>
            <a:normAutofit/>
          </a:bodyPr>
          <a:lstStyle/>
          <a:p>
            <a:pPr algn="just"/>
            <a:r>
              <a:rPr lang="es-ES" dirty="0">
                <a:hlinkClick r:id="rId2" tooltip="Lenguaje de máquina"/>
              </a:rPr>
              <a:t>Lenguaje de máquina</a:t>
            </a:r>
            <a:r>
              <a:rPr lang="es-ES" dirty="0"/>
              <a:t>. Los primeros ordenadores se programaban directamente en </a:t>
            </a:r>
            <a:r>
              <a:rPr lang="es-ES" dirty="0">
                <a:hlinkClick r:id="rId3" tooltip="Código binario"/>
              </a:rPr>
              <a:t>código binario</a:t>
            </a:r>
            <a:r>
              <a:rPr lang="es-ES" dirty="0"/>
              <a:t>. Cada modelo de ordenador tiene su propio código</a:t>
            </a:r>
          </a:p>
          <a:p>
            <a:pPr algn="just"/>
            <a:r>
              <a:rPr lang="es-ES" dirty="0">
                <a:hlinkClick r:id="rId4" tooltip="Lenguaje simbólico"/>
              </a:rPr>
              <a:t>Lenguajes simbólicos</a:t>
            </a:r>
            <a:r>
              <a:rPr lang="es-ES" dirty="0"/>
              <a:t>. Lenguaje de programación en el que las instrucciones de los diferentes programas se codifican utilizando los caracteres de las lenguas naturales</a:t>
            </a:r>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8</a:t>
            </a:fld>
            <a:endParaRPr lang="en-US"/>
          </a:p>
        </p:txBody>
      </p:sp>
    </p:spTree>
    <p:extLst>
      <p:ext uri="{BB962C8B-B14F-4D97-AF65-F5344CB8AC3E}">
        <p14:creationId xmlns:p14="http://schemas.microsoft.com/office/powerpoint/2010/main" val="15708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Generaci</a:t>
            </a:r>
            <a:r>
              <a:rPr lang="es-NI" dirty="0"/>
              <a:t>ó</a:t>
            </a:r>
            <a:r>
              <a:rPr lang="en-US" dirty="0"/>
              <a:t>n de </a:t>
            </a:r>
            <a:r>
              <a:rPr lang="en-US" dirty="0" err="1"/>
              <a:t>Lenguajes</a:t>
            </a:r>
            <a:endParaRPr lang="en-US" dirty="0"/>
          </a:p>
        </p:txBody>
      </p:sp>
      <p:sp>
        <p:nvSpPr>
          <p:cNvPr id="3" name="Content Placeholder 2"/>
          <p:cNvSpPr>
            <a:spLocks noGrp="1"/>
          </p:cNvSpPr>
          <p:nvPr>
            <p:ph idx="1"/>
          </p:nvPr>
        </p:nvSpPr>
        <p:spPr/>
        <p:txBody>
          <a:bodyPr>
            <a:normAutofit fontScale="92500" lnSpcReduction="10000"/>
          </a:bodyPr>
          <a:lstStyle/>
          <a:p>
            <a:r>
              <a:rPr lang="es-ES" dirty="0"/>
              <a:t>Primera Generación: Los lenguajes máquina</a:t>
            </a:r>
          </a:p>
          <a:p>
            <a:r>
              <a:rPr lang="es-ES" dirty="0"/>
              <a:t>Segunda Generación: Los ensambladores</a:t>
            </a:r>
          </a:p>
          <a:p>
            <a:r>
              <a:rPr lang="es-ES" dirty="0"/>
              <a:t>Tercera Generación: Los lenguajes  simbólicos de alto nivel  (FORTRAN, COBOL, RPG, BASIC, PL1, SIMULA, ALGOL, PASCAL, ADA, C, LISP, PROGOL, etc.)</a:t>
            </a:r>
          </a:p>
          <a:p>
            <a:r>
              <a:rPr lang="es-ES" dirty="0"/>
              <a:t>Cuarta Generación: Los lenguajes relacionales. Entre los lenguajes de cuarta generación tenemos los sistemas de gestión de base de datos DB2, SQL que es un lenguaje convertido en estándar mundial como lenguaje de cuarta generación para la consulta de bases relacionales</a:t>
            </a:r>
          </a:p>
          <a:p>
            <a:r>
              <a:rPr lang="es-ES" dirty="0"/>
              <a:t>Quinta Generación: Lenguajes orientados a objetos (Java, </a:t>
            </a:r>
            <a:r>
              <a:rPr lang="es-ES" dirty="0" err="1"/>
              <a:t>VisualBasic</a:t>
            </a:r>
            <a:r>
              <a:rPr lang="es-ES" dirty="0"/>
              <a:t>, C++)</a:t>
            </a:r>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2AC55-5948-4F8F-9C47-5F5172315868}" type="slidenum">
              <a:rPr lang="en-US" smtClean="0"/>
              <a:pPr/>
              <a:t>9</a:t>
            </a:fld>
            <a:endParaRPr lang="en-US"/>
          </a:p>
        </p:txBody>
      </p:sp>
    </p:spTree>
    <p:extLst>
      <p:ext uri="{BB962C8B-B14F-4D97-AF65-F5344CB8AC3E}">
        <p14:creationId xmlns:p14="http://schemas.microsoft.com/office/powerpoint/2010/main" val="37589131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TotalTime>
  <Words>3639</Words>
  <Application>Microsoft Office PowerPoint</Application>
  <PresentationFormat>Panorámica</PresentationFormat>
  <Paragraphs>639</Paragraphs>
  <Slides>52</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52</vt:i4>
      </vt:variant>
    </vt:vector>
  </HeadingPairs>
  <TitlesOfParts>
    <vt:vector size="62" baseType="lpstr">
      <vt:lpstr>Arial</vt:lpstr>
      <vt:lpstr>Calibri</vt:lpstr>
      <vt:lpstr>Franklin Gothic Book</vt:lpstr>
      <vt:lpstr>Franklin Gothic Heavy</vt:lpstr>
      <vt:lpstr>Franklin Gothic Medium</vt:lpstr>
      <vt:lpstr>Symbol</vt:lpstr>
      <vt:lpstr>Tahoma</vt:lpstr>
      <vt:lpstr>Times New Roman</vt:lpstr>
      <vt:lpstr>Wingdings</vt:lpstr>
      <vt:lpstr>Tema de Office</vt:lpstr>
      <vt:lpstr>LÓGICA Y  ALGORITMOS</vt:lpstr>
      <vt:lpstr>Unidad II. Algoritmos  y Programas </vt:lpstr>
      <vt:lpstr>Unidad II. Instrucciones de Secuencia</vt:lpstr>
      <vt:lpstr>Definición Lenguaje de programación</vt:lpstr>
      <vt:lpstr>Lenguaje de programación</vt:lpstr>
      <vt:lpstr>Características de los lenguajes de programación</vt:lpstr>
      <vt:lpstr>Compilador vs. Interpretador</vt:lpstr>
      <vt:lpstr>Lenguajes de Programación</vt:lpstr>
      <vt:lpstr>Generación de Lenguajes</vt:lpstr>
      <vt:lpstr>Evolución</vt:lpstr>
      <vt:lpstr>Elementos sintácticos</vt:lpstr>
      <vt:lpstr>Ejemplo Programa Básico</vt:lpstr>
      <vt:lpstr>Ejemplo E/S (I/O)</vt:lpstr>
      <vt:lpstr>Tipos y declaraciones de datos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una Variable?</vt:lpstr>
      <vt:lpstr>Presentación de PowerPoint</vt:lpstr>
      <vt:lpstr>Ejemplos de identificadores válidos y no válidos</vt:lpstr>
      <vt:lpstr>Tipos de variables</vt:lpstr>
      <vt:lpstr>Tipos de datos</vt:lpstr>
      <vt:lpstr>Tipos de datos (I)</vt:lpstr>
      <vt:lpstr>Tipos de datos (II)</vt:lpstr>
      <vt:lpstr>Presentación de PowerPoint</vt:lpstr>
      <vt:lpstr>Presentación de PowerPoint</vt:lpstr>
      <vt:lpstr>¿Qué son las constantes?</vt:lpstr>
      <vt:lpstr>Presentación de PowerPoint</vt:lpstr>
      <vt:lpstr>Operadores Aritméticos en C</vt:lpstr>
      <vt:lpstr>Operadores Relacionales en C</vt:lpstr>
      <vt:lpstr>Operadores Lógicos en C</vt:lpstr>
      <vt:lpstr>Notas sobre los Operadores en C</vt:lpstr>
      <vt:lpstr>Estructura básica</vt:lpstr>
      <vt:lpstr>Estructura básica</vt:lpstr>
      <vt:lpstr>Archivo de cabecera</vt:lpstr>
      <vt:lpstr>Archivo de cabecera</vt:lpstr>
      <vt:lpstr>Archivo de cabecera</vt:lpstr>
      <vt:lpstr>Librería para cambiar color en la consola</vt:lpstr>
      <vt:lpstr>Librería para cambiar color en la consola</vt:lpstr>
      <vt:lpstr>Instrucciones de entrada y salida de datos</vt:lpstr>
      <vt:lpstr>#include &lt;stdio.h&gt;</vt:lpstr>
      <vt:lpstr>#include &lt;iostream&gt;</vt:lpstr>
      <vt:lpstr>cout – salida estándar </vt:lpstr>
      <vt:lpstr>\n y endl</vt:lpstr>
      <vt:lpstr>Palabras Reservadas</vt:lpstr>
      <vt:lpstr>Librería Estándar C++</vt:lpstr>
      <vt:lpstr>Librería Clásica C</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José Durán</cp:lastModifiedBy>
  <cp:revision>21</cp:revision>
  <dcterms:created xsi:type="dcterms:W3CDTF">2019-03-11T22:56:21Z</dcterms:created>
  <dcterms:modified xsi:type="dcterms:W3CDTF">2024-04-01T03:35:18Z</dcterms:modified>
</cp:coreProperties>
</file>