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2"/>
  </p:handoutMasterIdLst>
  <p:sldIdLst>
    <p:sldId id="258" r:id="rId2"/>
    <p:sldId id="275" r:id="rId3"/>
    <p:sldId id="273" r:id="rId4"/>
    <p:sldId id="291" r:id="rId5"/>
    <p:sldId id="292" r:id="rId6"/>
    <p:sldId id="293" r:id="rId7"/>
    <p:sldId id="294" r:id="rId8"/>
    <p:sldId id="297" r:id="rId9"/>
    <p:sldId id="296" r:id="rId10"/>
    <p:sldId id="298" r:id="rId11"/>
    <p:sldId id="299" r:id="rId12"/>
    <p:sldId id="295" r:id="rId13"/>
    <p:sldId id="301" r:id="rId14"/>
    <p:sldId id="302" r:id="rId15"/>
    <p:sldId id="300" r:id="rId16"/>
    <p:sldId id="303" r:id="rId17"/>
    <p:sldId id="304" r:id="rId18"/>
    <p:sldId id="305" r:id="rId19"/>
    <p:sldId id="290" r:id="rId20"/>
    <p:sldId id="260" r:id="rId21"/>
  </p:sldIdLst>
  <p:sldSz cx="12192000" cy="6858000"/>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A8"/>
    <a:srgbClr val="F47C20"/>
    <a:srgbClr val="D71920"/>
    <a:srgbClr val="C8B1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96AD6E-438E-4087-BE36-2BA2AB2A9063}"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s-NI"/>
        </a:p>
      </dgm:t>
    </dgm:pt>
    <dgm:pt modelId="{D41B4EE7-48EA-41A3-B92E-E16F1373DA12}">
      <dgm:prSet phldrT="[Texto]"/>
      <dgm:spPr/>
      <dgm:t>
        <a:bodyPr/>
        <a:lstStyle/>
        <a:p>
          <a:r>
            <a:rPr lang="es-ES" dirty="0"/>
            <a:t>1. Definición</a:t>
          </a:r>
          <a:endParaRPr lang="es-NI" dirty="0"/>
        </a:p>
      </dgm:t>
    </dgm:pt>
    <dgm:pt modelId="{68AD65FC-FBCF-4F40-B6C3-DE080CB8A313}" type="parTrans" cxnId="{9826568E-EF9F-4EDD-960B-0A4F0FDDEF8D}">
      <dgm:prSet/>
      <dgm:spPr/>
      <dgm:t>
        <a:bodyPr/>
        <a:lstStyle/>
        <a:p>
          <a:endParaRPr lang="es-NI"/>
        </a:p>
      </dgm:t>
    </dgm:pt>
    <dgm:pt modelId="{DBF05A13-D681-4565-9FDD-19750D5782D8}" type="sibTrans" cxnId="{9826568E-EF9F-4EDD-960B-0A4F0FDDEF8D}">
      <dgm:prSet/>
      <dgm:spPr/>
      <dgm:t>
        <a:bodyPr/>
        <a:lstStyle/>
        <a:p>
          <a:endParaRPr lang="es-NI"/>
        </a:p>
      </dgm:t>
    </dgm:pt>
    <dgm:pt modelId="{491EDD7F-5C04-4C6B-AA3C-0EF20EB4D342}">
      <dgm:prSet phldrT="[Texto]" custT="1"/>
      <dgm:spPr/>
      <dgm:t>
        <a:bodyPr/>
        <a:lstStyle/>
        <a:p>
          <a:pPr algn="just"/>
          <a:r>
            <a:rPr lang="es-ES" sz="1400" dirty="0"/>
            <a:t>Son variables que incrementan o disminuyen su valor en cada repetición de un ciclo.  Sirven como una herramienta de seguimiento y control del flujo de un programa.</a:t>
          </a:r>
          <a:endParaRPr lang="es-NI" sz="1400" dirty="0"/>
        </a:p>
      </dgm:t>
    </dgm:pt>
    <dgm:pt modelId="{46636749-891D-40B2-82FE-A218845155DE}" type="parTrans" cxnId="{9CD9B9F4-9C0D-441B-A8AA-71A4A2D16289}">
      <dgm:prSet/>
      <dgm:spPr/>
      <dgm:t>
        <a:bodyPr/>
        <a:lstStyle/>
        <a:p>
          <a:endParaRPr lang="es-NI"/>
        </a:p>
      </dgm:t>
    </dgm:pt>
    <dgm:pt modelId="{349E4F8D-E687-422F-A53A-3343B1911090}" type="sibTrans" cxnId="{9CD9B9F4-9C0D-441B-A8AA-71A4A2D16289}">
      <dgm:prSet/>
      <dgm:spPr/>
      <dgm:t>
        <a:bodyPr/>
        <a:lstStyle/>
        <a:p>
          <a:endParaRPr lang="es-NI"/>
        </a:p>
      </dgm:t>
    </dgm:pt>
    <dgm:pt modelId="{D1EEC996-93AF-4DDC-A070-F37FD3987E93}">
      <dgm:prSet phldrT="[Texto]"/>
      <dgm:spPr/>
      <dgm:t>
        <a:bodyPr/>
        <a:lstStyle/>
        <a:p>
          <a:r>
            <a:rPr lang="es-ES" dirty="0"/>
            <a:t>2. Funcionamiento</a:t>
          </a:r>
          <a:endParaRPr lang="es-NI" dirty="0"/>
        </a:p>
      </dgm:t>
    </dgm:pt>
    <dgm:pt modelId="{E31A9A10-9041-4FB5-928B-A7F50C0E2FE7}" type="parTrans" cxnId="{1AEA9B3B-5917-4D79-9215-42355BDF42E5}">
      <dgm:prSet/>
      <dgm:spPr/>
      <dgm:t>
        <a:bodyPr/>
        <a:lstStyle/>
        <a:p>
          <a:endParaRPr lang="es-NI"/>
        </a:p>
      </dgm:t>
    </dgm:pt>
    <dgm:pt modelId="{6CE8521D-8719-44C9-9F98-4E98C26E356A}" type="sibTrans" cxnId="{1AEA9B3B-5917-4D79-9215-42355BDF42E5}">
      <dgm:prSet/>
      <dgm:spPr/>
      <dgm:t>
        <a:bodyPr/>
        <a:lstStyle/>
        <a:p>
          <a:endParaRPr lang="es-NI"/>
        </a:p>
      </dgm:t>
    </dgm:pt>
    <dgm:pt modelId="{9638A58F-FAE2-4B03-A7C3-344FEA70E47C}">
      <dgm:prSet phldrT="[Texto]" custT="1"/>
      <dgm:spPr/>
      <dgm:t>
        <a:bodyPr/>
        <a:lstStyle/>
        <a:p>
          <a:pPr algn="just"/>
          <a:r>
            <a:rPr lang="es-ES" sz="1400" dirty="0"/>
            <a:t>Los contadores se inicializan con un valor y se incrementan o disminuyen en cada repetición del ciclo.  Se utilizan para controlar la cantidad de veces que se ejecuta un bucle.</a:t>
          </a:r>
          <a:endParaRPr lang="es-NI" sz="1400" dirty="0"/>
        </a:p>
      </dgm:t>
    </dgm:pt>
    <dgm:pt modelId="{98D86907-1483-41AA-9316-90128BAD8825}" type="parTrans" cxnId="{58329D01-4F1E-4081-8FE9-21945EFB8B60}">
      <dgm:prSet/>
      <dgm:spPr/>
      <dgm:t>
        <a:bodyPr/>
        <a:lstStyle/>
        <a:p>
          <a:endParaRPr lang="es-NI"/>
        </a:p>
      </dgm:t>
    </dgm:pt>
    <dgm:pt modelId="{DE115167-2C55-473C-AD4B-457AFE284E7B}" type="sibTrans" cxnId="{58329D01-4F1E-4081-8FE9-21945EFB8B60}">
      <dgm:prSet/>
      <dgm:spPr/>
      <dgm:t>
        <a:bodyPr/>
        <a:lstStyle/>
        <a:p>
          <a:endParaRPr lang="es-NI"/>
        </a:p>
      </dgm:t>
    </dgm:pt>
    <dgm:pt modelId="{76E60E32-7A4B-4B4F-9677-C83C085D6C1E}">
      <dgm:prSet phldrT="[Texto]"/>
      <dgm:spPr/>
      <dgm:t>
        <a:bodyPr/>
        <a:lstStyle/>
        <a:p>
          <a:r>
            <a:rPr lang="es-ES" dirty="0"/>
            <a:t>3. Ejemplo</a:t>
          </a:r>
          <a:endParaRPr lang="es-NI" dirty="0"/>
        </a:p>
      </dgm:t>
    </dgm:pt>
    <dgm:pt modelId="{C31BE44E-206E-465C-8BB3-F2955CD410EB}" type="parTrans" cxnId="{2EB5EEEB-E065-4C99-B3F3-034F7A605868}">
      <dgm:prSet/>
      <dgm:spPr/>
      <dgm:t>
        <a:bodyPr/>
        <a:lstStyle/>
        <a:p>
          <a:endParaRPr lang="es-NI"/>
        </a:p>
      </dgm:t>
    </dgm:pt>
    <dgm:pt modelId="{9D7095B3-42A6-42FB-827A-1DABFC16471B}" type="sibTrans" cxnId="{2EB5EEEB-E065-4C99-B3F3-034F7A605868}">
      <dgm:prSet/>
      <dgm:spPr/>
      <dgm:t>
        <a:bodyPr/>
        <a:lstStyle/>
        <a:p>
          <a:endParaRPr lang="es-NI"/>
        </a:p>
      </dgm:t>
    </dgm:pt>
    <dgm:pt modelId="{B76D8898-1CB5-4498-90B1-AF6AD21023BD}">
      <dgm:prSet phldrT="[Texto]" custT="1"/>
      <dgm:spPr/>
      <dgm:t>
        <a:bodyPr/>
        <a:lstStyle/>
        <a:p>
          <a:pPr algn="just"/>
          <a:r>
            <a:rPr lang="es-ES" sz="1400" dirty="0"/>
            <a:t>Un contador puede utilizarse para contar la cantidad de números pares en una lista, o para contar la cantidad de veces que se repite un valor en una cadena de texto.</a:t>
          </a:r>
          <a:endParaRPr lang="es-NI" sz="1400" dirty="0"/>
        </a:p>
      </dgm:t>
    </dgm:pt>
    <dgm:pt modelId="{8035102D-93E2-4A90-BF91-241DFE8CE4BA}" type="parTrans" cxnId="{CAD9E5A3-B106-41DA-94CA-030E1F9ACD54}">
      <dgm:prSet/>
      <dgm:spPr/>
      <dgm:t>
        <a:bodyPr/>
        <a:lstStyle/>
        <a:p>
          <a:endParaRPr lang="es-NI"/>
        </a:p>
      </dgm:t>
    </dgm:pt>
    <dgm:pt modelId="{BFAFFB6A-5D0B-4D7F-B7C1-EF799D56E6A3}" type="sibTrans" cxnId="{CAD9E5A3-B106-41DA-94CA-030E1F9ACD54}">
      <dgm:prSet/>
      <dgm:spPr/>
      <dgm:t>
        <a:bodyPr/>
        <a:lstStyle/>
        <a:p>
          <a:endParaRPr lang="es-NI"/>
        </a:p>
      </dgm:t>
    </dgm:pt>
    <dgm:pt modelId="{52BF044D-3E2E-4BBC-BC74-1D9706C31D0B}" type="pres">
      <dgm:prSet presAssocID="{7A96AD6E-438E-4087-BE36-2BA2AB2A9063}" presName="linearFlow" presStyleCnt="0">
        <dgm:presLayoutVars>
          <dgm:dir/>
          <dgm:animLvl val="lvl"/>
          <dgm:resizeHandles val="exact"/>
        </dgm:presLayoutVars>
      </dgm:prSet>
      <dgm:spPr/>
    </dgm:pt>
    <dgm:pt modelId="{A8E62B0B-4C80-40E1-95BD-ED1BEBE0CB69}" type="pres">
      <dgm:prSet presAssocID="{D41B4EE7-48EA-41A3-B92E-E16F1373DA12}" presName="composite" presStyleCnt="0"/>
      <dgm:spPr/>
    </dgm:pt>
    <dgm:pt modelId="{1E0493DC-88FA-4092-8C45-89854AF39560}" type="pres">
      <dgm:prSet presAssocID="{D41B4EE7-48EA-41A3-B92E-E16F1373DA12}" presName="parentText" presStyleLbl="alignNode1" presStyleIdx="0" presStyleCnt="3">
        <dgm:presLayoutVars>
          <dgm:chMax val="1"/>
          <dgm:bulletEnabled val="1"/>
        </dgm:presLayoutVars>
      </dgm:prSet>
      <dgm:spPr/>
    </dgm:pt>
    <dgm:pt modelId="{04EBDBFE-6692-484E-A200-65F59C49CE1D}" type="pres">
      <dgm:prSet presAssocID="{D41B4EE7-48EA-41A3-B92E-E16F1373DA12}" presName="descendantText" presStyleLbl="alignAcc1" presStyleIdx="0" presStyleCnt="3">
        <dgm:presLayoutVars>
          <dgm:bulletEnabled val="1"/>
        </dgm:presLayoutVars>
      </dgm:prSet>
      <dgm:spPr/>
    </dgm:pt>
    <dgm:pt modelId="{1289D7AD-7F52-4DB6-AA05-72C40D52918F}" type="pres">
      <dgm:prSet presAssocID="{DBF05A13-D681-4565-9FDD-19750D5782D8}" presName="sp" presStyleCnt="0"/>
      <dgm:spPr/>
    </dgm:pt>
    <dgm:pt modelId="{7B666917-6C9F-4D56-A68C-1AF4E2A11074}" type="pres">
      <dgm:prSet presAssocID="{D1EEC996-93AF-4DDC-A070-F37FD3987E93}" presName="composite" presStyleCnt="0"/>
      <dgm:spPr/>
    </dgm:pt>
    <dgm:pt modelId="{1AA6194C-E654-472F-933A-FE86E438F648}" type="pres">
      <dgm:prSet presAssocID="{D1EEC996-93AF-4DDC-A070-F37FD3987E93}" presName="parentText" presStyleLbl="alignNode1" presStyleIdx="1" presStyleCnt="3">
        <dgm:presLayoutVars>
          <dgm:chMax val="1"/>
          <dgm:bulletEnabled val="1"/>
        </dgm:presLayoutVars>
      </dgm:prSet>
      <dgm:spPr/>
    </dgm:pt>
    <dgm:pt modelId="{011C1E4B-98A4-4A15-AA06-F9996C26A9B5}" type="pres">
      <dgm:prSet presAssocID="{D1EEC996-93AF-4DDC-A070-F37FD3987E93}" presName="descendantText" presStyleLbl="alignAcc1" presStyleIdx="1" presStyleCnt="3">
        <dgm:presLayoutVars>
          <dgm:bulletEnabled val="1"/>
        </dgm:presLayoutVars>
      </dgm:prSet>
      <dgm:spPr/>
    </dgm:pt>
    <dgm:pt modelId="{205BF446-924D-441F-87FC-ED02606563CB}" type="pres">
      <dgm:prSet presAssocID="{6CE8521D-8719-44C9-9F98-4E98C26E356A}" presName="sp" presStyleCnt="0"/>
      <dgm:spPr/>
    </dgm:pt>
    <dgm:pt modelId="{2FB583F2-36D6-4A5C-9BB0-B7254936C4D2}" type="pres">
      <dgm:prSet presAssocID="{76E60E32-7A4B-4B4F-9677-C83C085D6C1E}" presName="composite" presStyleCnt="0"/>
      <dgm:spPr/>
    </dgm:pt>
    <dgm:pt modelId="{DEFD88C4-0FC1-424B-B909-FEE9ABFDB6ED}" type="pres">
      <dgm:prSet presAssocID="{76E60E32-7A4B-4B4F-9677-C83C085D6C1E}" presName="parentText" presStyleLbl="alignNode1" presStyleIdx="2" presStyleCnt="3">
        <dgm:presLayoutVars>
          <dgm:chMax val="1"/>
          <dgm:bulletEnabled val="1"/>
        </dgm:presLayoutVars>
      </dgm:prSet>
      <dgm:spPr/>
    </dgm:pt>
    <dgm:pt modelId="{D071FC95-1534-49EC-B65D-161F7D263CB7}" type="pres">
      <dgm:prSet presAssocID="{76E60E32-7A4B-4B4F-9677-C83C085D6C1E}" presName="descendantText" presStyleLbl="alignAcc1" presStyleIdx="2" presStyleCnt="3">
        <dgm:presLayoutVars>
          <dgm:bulletEnabled val="1"/>
        </dgm:presLayoutVars>
      </dgm:prSet>
      <dgm:spPr/>
    </dgm:pt>
  </dgm:ptLst>
  <dgm:cxnLst>
    <dgm:cxn modelId="{58329D01-4F1E-4081-8FE9-21945EFB8B60}" srcId="{D1EEC996-93AF-4DDC-A070-F37FD3987E93}" destId="{9638A58F-FAE2-4B03-A7C3-344FEA70E47C}" srcOrd="0" destOrd="0" parTransId="{98D86907-1483-41AA-9316-90128BAD8825}" sibTransId="{DE115167-2C55-473C-AD4B-457AFE284E7B}"/>
    <dgm:cxn modelId="{C448D236-3EAB-4B4E-9AF2-180B79C6BA78}" type="presOf" srcId="{B76D8898-1CB5-4498-90B1-AF6AD21023BD}" destId="{D071FC95-1534-49EC-B65D-161F7D263CB7}" srcOrd="0" destOrd="0" presId="urn:microsoft.com/office/officeart/2005/8/layout/chevron2"/>
    <dgm:cxn modelId="{1AEA9B3B-5917-4D79-9215-42355BDF42E5}" srcId="{7A96AD6E-438E-4087-BE36-2BA2AB2A9063}" destId="{D1EEC996-93AF-4DDC-A070-F37FD3987E93}" srcOrd="1" destOrd="0" parTransId="{E31A9A10-9041-4FB5-928B-A7F50C0E2FE7}" sibTransId="{6CE8521D-8719-44C9-9F98-4E98C26E356A}"/>
    <dgm:cxn modelId="{CCAE384B-1E62-4EED-947E-53EC36556DD8}" type="presOf" srcId="{D1EEC996-93AF-4DDC-A070-F37FD3987E93}" destId="{1AA6194C-E654-472F-933A-FE86E438F648}" srcOrd="0" destOrd="0" presId="urn:microsoft.com/office/officeart/2005/8/layout/chevron2"/>
    <dgm:cxn modelId="{18FF0F71-1CCF-4466-AD58-C8AB2253DA87}" type="presOf" srcId="{D41B4EE7-48EA-41A3-B92E-E16F1373DA12}" destId="{1E0493DC-88FA-4092-8C45-89854AF39560}" srcOrd="0" destOrd="0" presId="urn:microsoft.com/office/officeart/2005/8/layout/chevron2"/>
    <dgm:cxn modelId="{9826568E-EF9F-4EDD-960B-0A4F0FDDEF8D}" srcId="{7A96AD6E-438E-4087-BE36-2BA2AB2A9063}" destId="{D41B4EE7-48EA-41A3-B92E-E16F1373DA12}" srcOrd="0" destOrd="0" parTransId="{68AD65FC-FBCF-4F40-B6C3-DE080CB8A313}" sibTransId="{DBF05A13-D681-4565-9FDD-19750D5782D8}"/>
    <dgm:cxn modelId="{657D35A1-8F79-492E-AD28-9FC824ABD3B9}" type="presOf" srcId="{76E60E32-7A4B-4B4F-9677-C83C085D6C1E}" destId="{DEFD88C4-0FC1-424B-B909-FEE9ABFDB6ED}" srcOrd="0" destOrd="0" presId="urn:microsoft.com/office/officeart/2005/8/layout/chevron2"/>
    <dgm:cxn modelId="{CAD9E5A3-B106-41DA-94CA-030E1F9ACD54}" srcId="{76E60E32-7A4B-4B4F-9677-C83C085D6C1E}" destId="{B76D8898-1CB5-4498-90B1-AF6AD21023BD}" srcOrd="0" destOrd="0" parTransId="{8035102D-93E2-4A90-BF91-241DFE8CE4BA}" sibTransId="{BFAFFB6A-5D0B-4D7F-B7C1-EF799D56E6A3}"/>
    <dgm:cxn modelId="{FC8BC7A7-7EA1-4A2C-B6CF-418694548E4A}" type="presOf" srcId="{491EDD7F-5C04-4C6B-AA3C-0EF20EB4D342}" destId="{04EBDBFE-6692-484E-A200-65F59C49CE1D}" srcOrd="0" destOrd="0" presId="urn:microsoft.com/office/officeart/2005/8/layout/chevron2"/>
    <dgm:cxn modelId="{93DC6AC0-71D8-43E6-BC0E-AC7049E0E36E}" type="presOf" srcId="{7A96AD6E-438E-4087-BE36-2BA2AB2A9063}" destId="{52BF044D-3E2E-4BBC-BC74-1D9706C31D0B}" srcOrd="0" destOrd="0" presId="urn:microsoft.com/office/officeart/2005/8/layout/chevron2"/>
    <dgm:cxn modelId="{7FE4B4DF-5FFF-4619-AD36-A9C04392FF25}" type="presOf" srcId="{9638A58F-FAE2-4B03-A7C3-344FEA70E47C}" destId="{011C1E4B-98A4-4A15-AA06-F9996C26A9B5}" srcOrd="0" destOrd="0" presId="urn:microsoft.com/office/officeart/2005/8/layout/chevron2"/>
    <dgm:cxn modelId="{2EB5EEEB-E065-4C99-B3F3-034F7A605868}" srcId="{7A96AD6E-438E-4087-BE36-2BA2AB2A9063}" destId="{76E60E32-7A4B-4B4F-9677-C83C085D6C1E}" srcOrd="2" destOrd="0" parTransId="{C31BE44E-206E-465C-8BB3-F2955CD410EB}" sibTransId="{9D7095B3-42A6-42FB-827A-1DABFC16471B}"/>
    <dgm:cxn modelId="{9CD9B9F4-9C0D-441B-A8AA-71A4A2D16289}" srcId="{D41B4EE7-48EA-41A3-B92E-E16F1373DA12}" destId="{491EDD7F-5C04-4C6B-AA3C-0EF20EB4D342}" srcOrd="0" destOrd="0" parTransId="{46636749-891D-40B2-82FE-A218845155DE}" sibTransId="{349E4F8D-E687-422F-A53A-3343B1911090}"/>
    <dgm:cxn modelId="{F55067F4-F967-4DFA-BC8A-477BFC5301E2}" type="presParOf" srcId="{52BF044D-3E2E-4BBC-BC74-1D9706C31D0B}" destId="{A8E62B0B-4C80-40E1-95BD-ED1BEBE0CB69}" srcOrd="0" destOrd="0" presId="urn:microsoft.com/office/officeart/2005/8/layout/chevron2"/>
    <dgm:cxn modelId="{508A1B82-9D5F-423D-B1A9-C1BF60E624B1}" type="presParOf" srcId="{A8E62B0B-4C80-40E1-95BD-ED1BEBE0CB69}" destId="{1E0493DC-88FA-4092-8C45-89854AF39560}" srcOrd="0" destOrd="0" presId="urn:microsoft.com/office/officeart/2005/8/layout/chevron2"/>
    <dgm:cxn modelId="{368B63F5-B155-420B-A93D-25FEC960F62C}" type="presParOf" srcId="{A8E62B0B-4C80-40E1-95BD-ED1BEBE0CB69}" destId="{04EBDBFE-6692-484E-A200-65F59C49CE1D}" srcOrd="1" destOrd="0" presId="urn:microsoft.com/office/officeart/2005/8/layout/chevron2"/>
    <dgm:cxn modelId="{C307A8F5-123F-40A7-9F8B-B659C262CBAF}" type="presParOf" srcId="{52BF044D-3E2E-4BBC-BC74-1D9706C31D0B}" destId="{1289D7AD-7F52-4DB6-AA05-72C40D52918F}" srcOrd="1" destOrd="0" presId="urn:microsoft.com/office/officeart/2005/8/layout/chevron2"/>
    <dgm:cxn modelId="{BBD3E7EE-A557-4D6A-9AE4-9752B32254B5}" type="presParOf" srcId="{52BF044D-3E2E-4BBC-BC74-1D9706C31D0B}" destId="{7B666917-6C9F-4D56-A68C-1AF4E2A11074}" srcOrd="2" destOrd="0" presId="urn:microsoft.com/office/officeart/2005/8/layout/chevron2"/>
    <dgm:cxn modelId="{E5D2730C-FDCE-443D-A8FF-3EECA6EB0E80}" type="presParOf" srcId="{7B666917-6C9F-4D56-A68C-1AF4E2A11074}" destId="{1AA6194C-E654-472F-933A-FE86E438F648}" srcOrd="0" destOrd="0" presId="urn:microsoft.com/office/officeart/2005/8/layout/chevron2"/>
    <dgm:cxn modelId="{C42644F8-B031-4272-85B3-1BCA3103BD27}" type="presParOf" srcId="{7B666917-6C9F-4D56-A68C-1AF4E2A11074}" destId="{011C1E4B-98A4-4A15-AA06-F9996C26A9B5}" srcOrd="1" destOrd="0" presId="urn:microsoft.com/office/officeart/2005/8/layout/chevron2"/>
    <dgm:cxn modelId="{467E5F9D-CFF4-409C-B764-9260D6898D6D}" type="presParOf" srcId="{52BF044D-3E2E-4BBC-BC74-1D9706C31D0B}" destId="{205BF446-924D-441F-87FC-ED02606563CB}" srcOrd="3" destOrd="0" presId="urn:microsoft.com/office/officeart/2005/8/layout/chevron2"/>
    <dgm:cxn modelId="{496C34CB-9A51-4737-A40C-246EBE38A2AB}" type="presParOf" srcId="{52BF044D-3E2E-4BBC-BC74-1D9706C31D0B}" destId="{2FB583F2-36D6-4A5C-9BB0-B7254936C4D2}" srcOrd="4" destOrd="0" presId="urn:microsoft.com/office/officeart/2005/8/layout/chevron2"/>
    <dgm:cxn modelId="{22144EF6-C562-4588-A7E0-BF5DE4E0C26D}" type="presParOf" srcId="{2FB583F2-36D6-4A5C-9BB0-B7254936C4D2}" destId="{DEFD88C4-0FC1-424B-B909-FEE9ABFDB6ED}" srcOrd="0" destOrd="0" presId="urn:microsoft.com/office/officeart/2005/8/layout/chevron2"/>
    <dgm:cxn modelId="{477F07A2-BB6D-4A98-8E78-B615B8F107C0}" type="presParOf" srcId="{2FB583F2-36D6-4A5C-9BB0-B7254936C4D2}" destId="{D071FC95-1534-49EC-B65D-161F7D263CB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96AD6E-438E-4087-BE36-2BA2AB2A9063}"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s-NI"/>
        </a:p>
      </dgm:t>
    </dgm:pt>
    <dgm:pt modelId="{D41B4EE7-48EA-41A3-B92E-E16F1373DA12}">
      <dgm:prSet phldrT="[Texto]"/>
      <dgm:spPr/>
      <dgm:t>
        <a:bodyPr/>
        <a:lstStyle/>
        <a:p>
          <a:r>
            <a:rPr lang="es-ES" dirty="0"/>
            <a:t>1. Definición</a:t>
          </a:r>
          <a:endParaRPr lang="es-NI" dirty="0"/>
        </a:p>
      </dgm:t>
    </dgm:pt>
    <dgm:pt modelId="{68AD65FC-FBCF-4F40-B6C3-DE080CB8A313}" type="parTrans" cxnId="{9826568E-EF9F-4EDD-960B-0A4F0FDDEF8D}">
      <dgm:prSet/>
      <dgm:spPr/>
      <dgm:t>
        <a:bodyPr/>
        <a:lstStyle/>
        <a:p>
          <a:endParaRPr lang="es-NI"/>
        </a:p>
      </dgm:t>
    </dgm:pt>
    <dgm:pt modelId="{DBF05A13-D681-4565-9FDD-19750D5782D8}" type="sibTrans" cxnId="{9826568E-EF9F-4EDD-960B-0A4F0FDDEF8D}">
      <dgm:prSet/>
      <dgm:spPr/>
      <dgm:t>
        <a:bodyPr/>
        <a:lstStyle/>
        <a:p>
          <a:endParaRPr lang="es-NI"/>
        </a:p>
      </dgm:t>
    </dgm:pt>
    <dgm:pt modelId="{491EDD7F-5C04-4C6B-AA3C-0EF20EB4D342}">
      <dgm:prSet phldrT="[Texto]" custT="1"/>
      <dgm:spPr/>
      <dgm:t>
        <a:bodyPr/>
        <a:lstStyle/>
        <a:p>
          <a:pPr algn="just"/>
          <a:r>
            <a:rPr lang="es-ES" sz="1400" b="0" i="0" dirty="0"/>
            <a:t>Es una variable, no necesariamente entera, pero sí numérica, y cuyo valor se incrementará dependiendo del problema. Su objetivo es “acumular”, es decir: acopiar, almacenar, añadir un cierto valor. La diferencia con una variable cualquiera es que el acumulador agrega un nuevo valor al que ya tiene.</a:t>
          </a:r>
          <a:endParaRPr lang="es-NI" sz="1400" dirty="0"/>
        </a:p>
      </dgm:t>
    </dgm:pt>
    <dgm:pt modelId="{46636749-891D-40B2-82FE-A218845155DE}" type="parTrans" cxnId="{9CD9B9F4-9C0D-441B-A8AA-71A4A2D16289}">
      <dgm:prSet/>
      <dgm:spPr/>
      <dgm:t>
        <a:bodyPr/>
        <a:lstStyle/>
        <a:p>
          <a:endParaRPr lang="es-NI"/>
        </a:p>
      </dgm:t>
    </dgm:pt>
    <dgm:pt modelId="{349E4F8D-E687-422F-A53A-3343B1911090}" type="sibTrans" cxnId="{9CD9B9F4-9C0D-441B-A8AA-71A4A2D16289}">
      <dgm:prSet/>
      <dgm:spPr/>
      <dgm:t>
        <a:bodyPr/>
        <a:lstStyle/>
        <a:p>
          <a:endParaRPr lang="es-NI"/>
        </a:p>
      </dgm:t>
    </dgm:pt>
    <dgm:pt modelId="{D1EEC996-93AF-4DDC-A070-F37FD3987E93}">
      <dgm:prSet phldrT="[Texto]"/>
      <dgm:spPr/>
      <dgm:t>
        <a:bodyPr/>
        <a:lstStyle/>
        <a:p>
          <a:r>
            <a:rPr lang="es-ES" dirty="0"/>
            <a:t>2. Funcionamiento</a:t>
          </a:r>
          <a:endParaRPr lang="es-NI" dirty="0"/>
        </a:p>
      </dgm:t>
    </dgm:pt>
    <dgm:pt modelId="{E31A9A10-9041-4FB5-928B-A7F50C0E2FE7}" type="parTrans" cxnId="{1AEA9B3B-5917-4D79-9215-42355BDF42E5}">
      <dgm:prSet/>
      <dgm:spPr/>
      <dgm:t>
        <a:bodyPr/>
        <a:lstStyle/>
        <a:p>
          <a:endParaRPr lang="es-NI"/>
        </a:p>
      </dgm:t>
    </dgm:pt>
    <dgm:pt modelId="{6CE8521D-8719-44C9-9F98-4E98C26E356A}" type="sibTrans" cxnId="{1AEA9B3B-5917-4D79-9215-42355BDF42E5}">
      <dgm:prSet/>
      <dgm:spPr/>
      <dgm:t>
        <a:bodyPr/>
        <a:lstStyle/>
        <a:p>
          <a:endParaRPr lang="es-NI"/>
        </a:p>
      </dgm:t>
    </dgm:pt>
    <dgm:pt modelId="{9638A58F-FAE2-4B03-A7C3-344FEA70E47C}">
      <dgm:prSet phldrT="[Texto]" custT="1"/>
      <dgm:spPr/>
      <dgm:t>
        <a:bodyPr/>
        <a:lstStyle/>
        <a:p>
          <a:pPr algn="just"/>
          <a:r>
            <a:rPr lang="es-ES" sz="1400" b="0" i="0" dirty="0"/>
            <a:t>Debe ser inicializado antes de ser utilizado. Pero el valor de inicialización  dependerá del tipo de operación que nos ayudará a acumular valores:  puede ser el resultado de sumas sucesivas (que es lo más común), pero también de multiplicaciones, o incluso de restas o divisiones.</a:t>
          </a:r>
          <a:endParaRPr lang="es-NI" sz="1400" dirty="0"/>
        </a:p>
      </dgm:t>
    </dgm:pt>
    <dgm:pt modelId="{98D86907-1483-41AA-9316-90128BAD8825}" type="parTrans" cxnId="{58329D01-4F1E-4081-8FE9-21945EFB8B60}">
      <dgm:prSet/>
      <dgm:spPr/>
      <dgm:t>
        <a:bodyPr/>
        <a:lstStyle/>
        <a:p>
          <a:endParaRPr lang="es-NI"/>
        </a:p>
      </dgm:t>
    </dgm:pt>
    <dgm:pt modelId="{DE115167-2C55-473C-AD4B-457AFE284E7B}" type="sibTrans" cxnId="{58329D01-4F1E-4081-8FE9-21945EFB8B60}">
      <dgm:prSet/>
      <dgm:spPr/>
      <dgm:t>
        <a:bodyPr/>
        <a:lstStyle/>
        <a:p>
          <a:endParaRPr lang="es-NI"/>
        </a:p>
      </dgm:t>
    </dgm:pt>
    <dgm:pt modelId="{76E60E32-7A4B-4B4F-9677-C83C085D6C1E}">
      <dgm:prSet phldrT="[Texto]"/>
      <dgm:spPr/>
      <dgm:t>
        <a:bodyPr/>
        <a:lstStyle/>
        <a:p>
          <a:r>
            <a:rPr lang="es-ES" dirty="0"/>
            <a:t>3. Ejemplo</a:t>
          </a:r>
          <a:endParaRPr lang="es-NI" dirty="0"/>
        </a:p>
      </dgm:t>
    </dgm:pt>
    <dgm:pt modelId="{C31BE44E-206E-465C-8BB3-F2955CD410EB}" type="parTrans" cxnId="{2EB5EEEB-E065-4C99-B3F3-034F7A605868}">
      <dgm:prSet/>
      <dgm:spPr/>
      <dgm:t>
        <a:bodyPr/>
        <a:lstStyle/>
        <a:p>
          <a:endParaRPr lang="es-NI"/>
        </a:p>
      </dgm:t>
    </dgm:pt>
    <dgm:pt modelId="{9D7095B3-42A6-42FB-827A-1DABFC16471B}" type="sibTrans" cxnId="{2EB5EEEB-E065-4C99-B3F3-034F7A605868}">
      <dgm:prSet/>
      <dgm:spPr/>
      <dgm:t>
        <a:bodyPr/>
        <a:lstStyle/>
        <a:p>
          <a:endParaRPr lang="es-NI"/>
        </a:p>
      </dgm:t>
    </dgm:pt>
    <dgm:pt modelId="{B76D8898-1CB5-4498-90B1-AF6AD21023BD}">
      <dgm:prSet phldrT="[Texto]" custT="1"/>
      <dgm:spPr/>
      <dgm:t>
        <a:bodyPr/>
        <a:lstStyle/>
        <a:p>
          <a:pPr algn="just"/>
          <a:r>
            <a:rPr lang="es-ES" sz="1400" dirty="0"/>
            <a:t>Son muy utilizados en algoritmos que involucran listas o vectores.</a:t>
          </a:r>
          <a:endParaRPr lang="es-NI" sz="1400" dirty="0"/>
        </a:p>
      </dgm:t>
    </dgm:pt>
    <dgm:pt modelId="{8035102D-93E2-4A90-BF91-241DFE8CE4BA}" type="parTrans" cxnId="{CAD9E5A3-B106-41DA-94CA-030E1F9ACD54}">
      <dgm:prSet/>
      <dgm:spPr/>
      <dgm:t>
        <a:bodyPr/>
        <a:lstStyle/>
        <a:p>
          <a:endParaRPr lang="es-NI"/>
        </a:p>
      </dgm:t>
    </dgm:pt>
    <dgm:pt modelId="{BFAFFB6A-5D0B-4D7F-B7C1-EF799D56E6A3}" type="sibTrans" cxnId="{CAD9E5A3-B106-41DA-94CA-030E1F9ACD54}">
      <dgm:prSet/>
      <dgm:spPr/>
      <dgm:t>
        <a:bodyPr/>
        <a:lstStyle/>
        <a:p>
          <a:endParaRPr lang="es-NI"/>
        </a:p>
      </dgm:t>
    </dgm:pt>
    <dgm:pt modelId="{705E30B0-CA08-491D-9913-2FB0FBC50C13}" type="pres">
      <dgm:prSet presAssocID="{7A96AD6E-438E-4087-BE36-2BA2AB2A9063}" presName="linearFlow" presStyleCnt="0">
        <dgm:presLayoutVars>
          <dgm:dir/>
          <dgm:animLvl val="lvl"/>
          <dgm:resizeHandles val="exact"/>
        </dgm:presLayoutVars>
      </dgm:prSet>
      <dgm:spPr/>
    </dgm:pt>
    <dgm:pt modelId="{BBF45F34-890C-4794-8FCD-C1BC4E4BA36A}" type="pres">
      <dgm:prSet presAssocID="{D41B4EE7-48EA-41A3-B92E-E16F1373DA12}" presName="composite" presStyleCnt="0"/>
      <dgm:spPr/>
    </dgm:pt>
    <dgm:pt modelId="{4C201EE9-E3FD-42A9-BD5A-719D63A41FCF}" type="pres">
      <dgm:prSet presAssocID="{D41B4EE7-48EA-41A3-B92E-E16F1373DA12}" presName="parentText" presStyleLbl="alignNode1" presStyleIdx="0" presStyleCnt="3">
        <dgm:presLayoutVars>
          <dgm:chMax val="1"/>
          <dgm:bulletEnabled val="1"/>
        </dgm:presLayoutVars>
      </dgm:prSet>
      <dgm:spPr/>
    </dgm:pt>
    <dgm:pt modelId="{CAFB7CE1-7626-4072-99EE-3071DACD0C29}" type="pres">
      <dgm:prSet presAssocID="{D41B4EE7-48EA-41A3-B92E-E16F1373DA12}" presName="descendantText" presStyleLbl="alignAcc1" presStyleIdx="0" presStyleCnt="3">
        <dgm:presLayoutVars>
          <dgm:bulletEnabled val="1"/>
        </dgm:presLayoutVars>
      </dgm:prSet>
      <dgm:spPr/>
    </dgm:pt>
    <dgm:pt modelId="{ADD6E6F4-C288-4452-869B-CFE778C6E011}" type="pres">
      <dgm:prSet presAssocID="{DBF05A13-D681-4565-9FDD-19750D5782D8}" presName="sp" presStyleCnt="0"/>
      <dgm:spPr/>
    </dgm:pt>
    <dgm:pt modelId="{9E284D97-477D-4B4B-ADED-A93FB6D12164}" type="pres">
      <dgm:prSet presAssocID="{D1EEC996-93AF-4DDC-A070-F37FD3987E93}" presName="composite" presStyleCnt="0"/>
      <dgm:spPr/>
    </dgm:pt>
    <dgm:pt modelId="{D05A9B48-B1AC-48AC-9E14-86A9F7FB6CD2}" type="pres">
      <dgm:prSet presAssocID="{D1EEC996-93AF-4DDC-A070-F37FD3987E93}" presName="parentText" presStyleLbl="alignNode1" presStyleIdx="1" presStyleCnt="3">
        <dgm:presLayoutVars>
          <dgm:chMax val="1"/>
          <dgm:bulletEnabled val="1"/>
        </dgm:presLayoutVars>
      </dgm:prSet>
      <dgm:spPr/>
    </dgm:pt>
    <dgm:pt modelId="{E1454287-BDB0-4720-875B-A89452732183}" type="pres">
      <dgm:prSet presAssocID="{D1EEC996-93AF-4DDC-A070-F37FD3987E93}" presName="descendantText" presStyleLbl="alignAcc1" presStyleIdx="1" presStyleCnt="3">
        <dgm:presLayoutVars>
          <dgm:bulletEnabled val="1"/>
        </dgm:presLayoutVars>
      </dgm:prSet>
      <dgm:spPr/>
    </dgm:pt>
    <dgm:pt modelId="{A232CE98-2FE0-4DDB-9C9F-E983D0A3BB5E}" type="pres">
      <dgm:prSet presAssocID="{6CE8521D-8719-44C9-9F98-4E98C26E356A}" presName="sp" presStyleCnt="0"/>
      <dgm:spPr/>
    </dgm:pt>
    <dgm:pt modelId="{EE828C48-6977-4FDE-AAAA-D0FDD9A0C745}" type="pres">
      <dgm:prSet presAssocID="{76E60E32-7A4B-4B4F-9677-C83C085D6C1E}" presName="composite" presStyleCnt="0"/>
      <dgm:spPr/>
    </dgm:pt>
    <dgm:pt modelId="{6B5F19DB-76CC-452B-A081-7A98FE6814BD}" type="pres">
      <dgm:prSet presAssocID="{76E60E32-7A4B-4B4F-9677-C83C085D6C1E}" presName="parentText" presStyleLbl="alignNode1" presStyleIdx="2" presStyleCnt="3">
        <dgm:presLayoutVars>
          <dgm:chMax val="1"/>
          <dgm:bulletEnabled val="1"/>
        </dgm:presLayoutVars>
      </dgm:prSet>
      <dgm:spPr/>
    </dgm:pt>
    <dgm:pt modelId="{E4476F77-434A-4ED8-BE00-093165FEB99C}" type="pres">
      <dgm:prSet presAssocID="{76E60E32-7A4B-4B4F-9677-C83C085D6C1E}" presName="descendantText" presStyleLbl="alignAcc1" presStyleIdx="2" presStyleCnt="3">
        <dgm:presLayoutVars>
          <dgm:bulletEnabled val="1"/>
        </dgm:presLayoutVars>
      </dgm:prSet>
      <dgm:spPr/>
    </dgm:pt>
  </dgm:ptLst>
  <dgm:cxnLst>
    <dgm:cxn modelId="{58329D01-4F1E-4081-8FE9-21945EFB8B60}" srcId="{D1EEC996-93AF-4DDC-A070-F37FD3987E93}" destId="{9638A58F-FAE2-4B03-A7C3-344FEA70E47C}" srcOrd="0" destOrd="0" parTransId="{98D86907-1483-41AA-9316-90128BAD8825}" sibTransId="{DE115167-2C55-473C-AD4B-457AFE284E7B}"/>
    <dgm:cxn modelId="{212BEC03-279F-4B2A-9B2A-E969F8469897}" type="presOf" srcId="{9638A58F-FAE2-4B03-A7C3-344FEA70E47C}" destId="{E1454287-BDB0-4720-875B-A89452732183}" srcOrd="0" destOrd="0" presId="urn:microsoft.com/office/officeart/2005/8/layout/chevron2"/>
    <dgm:cxn modelId="{D87F7D39-FA22-438E-995F-69A2DF9ABBFD}" type="presOf" srcId="{B76D8898-1CB5-4498-90B1-AF6AD21023BD}" destId="{E4476F77-434A-4ED8-BE00-093165FEB99C}" srcOrd="0" destOrd="0" presId="urn:microsoft.com/office/officeart/2005/8/layout/chevron2"/>
    <dgm:cxn modelId="{1AEA9B3B-5917-4D79-9215-42355BDF42E5}" srcId="{7A96AD6E-438E-4087-BE36-2BA2AB2A9063}" destId="{D1EEC996-93AF-4DDC-A070-F37FD3987E93}" srcOrd="1" destOrd="0" parTransId="{E31A9A10-9041-4FB5-928B-A7F50C0E2FE7}" sibTransId="{6CE8521D-8719-44C9-9F98-4E98C26E356A}"/>
    <dgm:cxn modelId="{45C99B57-81B7-408A-ABF7-A485DB8E1B98}" type="presOf" srcId="{491EDD7F-5C04-4C6B-AA3C-0EF20EB4D342}" destId="{CAFB7CE1-7626-4072-99EE-3071DACD0C29}" srcOrd="0" destOrd="0" presId="urn:microsoft.com/office/officeart/2005/8/layout/chevron2"/>
    <dgm:cxn modelId="{F61D0088-9AB5-4AB7-B2E1-C35981701125}" type="presOf" srcId="{D1EEC996-93AF-4DDC-A070-F37FD3987E93}" destId="{D05A9B48-B1AC-48AC-9E14-86A9F7FB6CD2}" srcOrd="0" destOrd="0" presId="urn:microsoft.com/office/officeart/2005/8/layout/chevron2"/>
    <dgm:cxn modelId="{9826568E-EF9F-4EDD-960B-0A4F0FDDEF8D}" srcId="{7A96AD6E-438E-4087-BE36-2BA2AB2A9063}" destId="{D41B4EE7-48EA-41A3-B92E-E16F1373DA12}" srcOrd="0" destOrd="0" parTransId="{68AD65FC-FBCF-4F40-B6C3-DE080CB8A313}" sibTransId="{DBF05A13-D681-4565-9FDD-19750D5782D8}"/>
    <dgm:cxn modelId="{CAD9E5A3-B106-41DA-94CA-030E1F9ACD54}" srcId="{76E60E32-7A4B-4B4F-9677-C83C085D6C1E}" destId="{B76D8898-1CB5-4498-90B1-AF6AD21023BD}" srcOrd="0" destOrd="0" parTransId="{8035102D-93E2-4A90-BF91-241DFE8CE4BA}" sibTransId="{BFAFFB6A-5D0B-4D7F-B7C1-EF799D56E6A3}"/>
    <dgm:cxn modelId="{E49BD2B2-ACEC-4343-BB55-96273577BDB5}" type="presOf" srcId="{76E60E32-7A4B-4B4F-9677-C83C085D6C1E}" destId="{6B5F19DB-76CC-452B-A081-7A98FE6814BD}" srcOrd="0" destOrd="0" presId="urn:microsoft.com/office/officeart/2005/8/layout/chevron2"/>
    <dgm:cxn modelId="{FD36DAC2-9A4B-4E11-AFE6-904832C99DB7}" type="presOf" srcId="{D41B4EE7-48EA-41A3-B92E-E16F1373DA12}" destId="{4C201EE9-E3FD-42A9-BD5A-719D63A41FCF}" srcOrd="0" destOrd="0" presId="urn:microsoft.com/office/officeart/2005/8/layout/chevron2"/>
    <dgm:cxn modelId="{840324E8-71C8-418F-A133-184CC419011D}" type="presOf" srcId="{7A96AD6E-438E-4087-BE36-2BA2AB2A9063}" destId="{705E30B0-CA08-491D-9913-2FB0FBC50C13}" srcOrd="0" destOrd="0" presId="urn:microsoft.com/office/officeart/2005/8/layout/chevron2"/>
    <dgm:cxn modelId="{2EB5EEEB-E065-4C99-B3F3-034F7A605868}" srcId="{7A96AD6E-438E-4087-BE36-2BA2AB2A9063}" destId="{76E60E32-7A4B-4B4F-9677-C83C085D6C1E}" srcOrd="2" destOrd="0" parTransId="{C31BE44E-206E-465C-8BB3-F2955CD410EB}" sibTransId="{9D7095B3-42A6-42FB-827A-1DABFC16471B}"/>
    <dgm:cxn modelId="{9CD9B9F4-9C0D-441B-A8AA-71A4A2D16289}" srcId="{D41B4EE7-48EA-41A3-B92E-E16F1373DA12}" destId="{491EDD7F-5C04-4C6B-AA3C-0EF20EB4D342}" srcOrd="0" destOrd="0" parTransId="{46636749-891D-40B2-82FE-A218845155DE}" sibTransId="{349E4F8D-E687-422F-A53A-3343B1911090}"/>
    <dgm:cxn modelId="{33333391-4BF8-4E53-A46F-A9D1F4818B4D}" type="presParOf" srcId="{705E30B0-CA08-491D-9913-2FB0FBC50C13}" destId="{BBF45F34-890C-4794-8FCD-C1BC4E4BA36A}" srcOrd="0" destOrd="0" presId="urn:microsoft.com/office/officeart/2005/8/layout/chevron2"/>
    <dgm:cxn modelId="{06ADC1BF-5C8B-4544-B15C-E062818C0C6F}" type="presParOf" srcId="{BBF45F34-890C-4794-8FCD-C1BC4E4BA36A}" destId="{4C201EE9-E3FD-42A9-BD5A-719D63A41FCF}" srcOrd="0" destOrd="0" presId="urn:microsoft.com/office/officeart/2005/8/layout/chevron2"/>
    <dgm:cxn modelId="{447B03FB-E4B2-486E-BEDA-4FFBD07F0762}" type="presParOf" srcId="{BBF45F34-890C-4794-8FCD-C1BC4E4BA36A}" destId="{CAFB7CE1-7626-4072-99EE-3071DACD0C29}" srcOrd="1" destOrd="0" presId="urn:microsoft.com/office/officeart/2005/8/layout/chevron2"/>
    <dgm:cxn modelId="{E1188C69-8D9A-4547-979E-F068B68AB9CD}" type="presParOf" srcId="{705E30B0-CA08-491D-9913-2FB0FBC50C13}" destId="{ADD6E6F4-C288-4452-869B-CFE778C6E011}" srcOrd="1" destOrd="0" presId="urn:microsoft.com/office/officeart/2005/8/layout/chevron2"/>
    <dgm:cxn modelId="{70F8688F-D3D0-489A-A3D7-900950F5127F}" type="presParOf" srcId="{705E30B0-CA08-491D-9913-2FB0FBC50C13}" destId="{9E284D97-477D-4B4B-ADED-A93FB6D12164}" srcOrd="2" destOrd="0" presId="urn:microsoft.com/office/officeart/2005/8/layout/chevron2"/>
    <dgm:cxn modelId="{1C223572-4736-4A0E-A86E-50B294600540}" type="presParOf" srcId="{9E284D97-477D-4B4B-ADED-A93FB6D12164}" destId="{D05A9B48-B1AC-48AC-9E14-86A9F7FB6CD2}" srcOrd="0" destOrd="0" presId="urn:microsoft.com/office/officeart/2005/8/layout/chevron2"/>
    <dgm:cxn modelId="{B5A84157-AA58-4713-905A-2A9ABDC3491F}" type="presParOf" srcId="{9E284D97-477D-4B4B-ADED-A93FB6D12164}" destId="{E1454287-BDB0-4720-875B-A89452732183}" srcOrd="1" destOrd="0" presId="urn:microsoft.com/office/officeart/2005/8/layout/chevron2"/>
    <dgm:cxn modelId="{47FA329A-137C-4642-8E75-3DF59E8BAAE1}" type="presParOf" srcId="{705E30B0-CA08-491D-9913-2FB0FBC50C13}" destId="{A232CE98-2FE0-4DDB-9C9F-E983D0A3BB5E}" srcOrd="3" destOrd="0" presId="urn:microsoft.com/office/officeart/2005/8/layout/chevron2"/>
    <dgm:cxn modelId="{BB1AC3CB-85BC-4C88-81BA-FDFA077824D8}" type="presParOf" srcId="{705E30B0-CA08-491D-9913-2FB0FBC50C13}" destId="{EE828C48-6977-4FDE-AAAA-D0FDD9A0C745}" srcOrd="4" destOrd="0" presId="urn:microsoft.com/office/officeart/2005/8/layout/chevron2"/>
    <dgm:cxn modelId="{8A11E777-92D8-40CF-AD0B-E849F0E15EDF}" type="presParOf" srcId="{EE828C48-6977-4FDE-AAAA-D0FDD9A0C745}" destId="{6B5F19DB-76CC-452B-A081-7A98FE6814BD}" srcOrd="0" destOrd="0" presId="urn:microsoft.com/office/officeart/2005/8/layout/chevron2"/>
    <dgm:cxn modelId="{B1F7C11E-2C57-445A-A047-DE0F2BA6903A}" type="presParOf" srcId="{EE828C48-6977-4FDE-AAAA-D0FDD9A0C745}" destId="{E4476F77-434A-4ED8-BE00-093165FEB99C}"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493DC-88FA-4092-8C45-89854AF39560}">
      <dsp:nvSpPr>
        <dsp:cNvPr id="0" name=""/>
        <dsp:cNvSpPr/>
      </dsp:nvSpPr>
      <dsp:spPr>
        <a:xfrm rot="5400000">
          <a:off x="-277438" y="278653"/>
          <a:ext cx="1849588" cy="129471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a:t>1. Definición</a:t>
          </a:r>
          <a:endParaRPr lang="es-NI" sz="1400" kern="1200" dirty="0"/>
        </a:p>
      </dsp:txBody>
      <dsp:txXfrm rot="-5400000">
        <a:off x="1" y="648571"/>
        <a:ext cx="1294711" cy="554877"/>
      </dsp:txXfrm>
    </dsp:sp>
    <dsp:sp modelId="{04EBDBFE-6692-484E-A200-65F59C49CE1D}">
      <dsp:nvSpPr>
        <dsp:cNvPr id="0" name=""/>
        <dsp:cNvSpPr/>
      </dsp:nvSpPr>
      <dsp:spPr>
        <a:xfrm rot="5400000">
          <a:off x="2713239" y="-1417312"/>
          <a:ext cx="1202232" cy="4039287"/>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a:lnSpc>
              <a:spcPct val="90000"/>
            </a:lnSpc>
            <a:spcBef>
              <a:spcPct val="0"/>
            </a:spcBef>
            <a:spcAft>
              <a:spcPct val="15000"/>
            </a:spcAft>
            <a:buChar char="•"/>
          </a:pPr>
          <a:r>
            <a:rPr lang="es-ES" sz="1400" kern="1200" dirty="0"/>
            <a:t>Son variables que incrementan o disminuyen su valor en cada repetición de un ciclo.  Sirven como una herramienta de seguimiento y control del flujo de un programa.</a:t>
          </a:r>
          <a:endParaRPr lang="es-NI" sz="1400" kern="1200" dirty="0"/>
        </a:p>
      </dsp:txBody>
      <dsp:txXfrm rot="-5400000">
        <a:off x="1294712" y="59903"/>
        <a:ext cx="3980599" cy="1084856"/>
      </dsp:txXfrm>
    </dsp:sp>
    <dsp:sp modelId="{1AA6194C-E654-472F-933A-FE86E438F648}">
      <dsp:nvSpPr>
        <dsp:cNvPr id="0" name=""/>
        <dsp:cNvSpPr/>
      </dsp:nvSpPr>
      <dsp:spPr>
        <a:xfrm rot="5400000">
          <a:off x="-277438" y="1936516"/>
          <a:ext cx="1849588" cy="1294711"/>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a:t>2. Funcionamiento</a:t>
          </a:r>
          <a:endParaRPr lang="es-NI" sz="1400" kern="1200" dirty="0"/>
        </a:p>
      </dsp:txBody>
      <dsp:txXfrm rot="-5400000">
        <a:off x="1" y="2306434"/>
        <a:ext cx="1294711" cy="554877"/>
      </dsp:txXfrm>
    </dsp:sp>
    <dsp:sp modelId="{011C1E4B-98A4-4A15-AA06-F9996C26A9B5}">
      <dsp:nvSpPr>
        <dsp:cNvPr id="0" name=""/>
        <dsp:cNvSpPr/>
      </dsp:nvSpPr>
      <dsp:spPr>
        <a:xfrm rot="5400000">
          <a:off x="2713239" y="240550"/>
          <a:ext cx="1202232" cy="4039287"/>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a:lnSpc>
              <a:spcPct val="90000"/>
            </a:lnSpc>
            <a:spcBef>
              <a:spcPct val="0"/>
            </a:spcBef>
            <a:spcAft>
              <a:spcPct val="15000"/>
            </a:spcAft>
            <a:buChar char="•"/>
          </a:pPr>
          <a:r>
            <a:rPr lang="es-ES" sz="1400" kern="1200" dirty="0"/>
            <a:t>Los contadores se inicializan con un valor y se incrementan o disminuyen en cada repetición del ciclo.  Se utilizan para controlar la cantidad de veces que se ejecuta un bucle.</a:t>
          </a:r>
          <a:endParaRPr lang="es-NI" sz="1400" kern="1200" dirty="0"/>
        </a:p>
      </dsp:txBody>
      <dsp:txXfrm rot="-5400000">
        <a:off x="1294712" y="1717765"/>
        <a:ext cx="3980599" cy="1084856"/>
      </dsp:txXfrm>
    </dsp:sp>
    <dsp:sp modelId="{DEFD88C4-0FC1-424B-B909-FEE9ABFDB6ED}">
      <dsp:nvSpPr>
        <dsp:cNvPr id="0" name=""/>
        <dsp:cNvSpPr/>
      </dsp:nvSpPr>
      <dsp:spPr>
        <a:xfrm rot="5400000">
          <a:off x="-277438" y="3594379"/>
          <a:ext cx="1849588" cy="1294711"/>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a:t>3. Ejemplo</a:t>
          </a:r>
          <a:endParaRPr lang="es-NI" sz="1400" kern="1200" dirty="0"/>
        </a:p>
      </dsp:txBody>
      <dsp:txXfrm rot="-5400000">
        <a:off x="1" y="3964297"/>
        <a:ext cx="1294711" cy="554877"/>
      </dsp:txXfrm>
    </dsp:sp>
    <dsp:sp modelId="{D071FC95-1534-49EC-B65D-161F7D263CB7}">
      <dsp:nvSpPr>
        <dsp:cNvPr id="0" name=""/>
        <dsp:cNvSpPr/>
      </dsp:nvSpPr>
      <dsp:spPr>
        <a:xfrm rot="5400000">
          <a:off x="2713239" y="1898414"/>
          <a:ext cx="1202232" cy="4039287"/>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a:lnSpc>
              <a:spcPct val="90000"/>
            </a:lnSpc>
            <a:spcBef>
              <a:spcPct val="0"/>
            </a:spcBef>
            <a:spcAft>
              <a:spcPct val="15000"/>
            </a:spcAft>
            <a:buChar char="•"/>
          </a:pPr>
          <a:r>
            <a:rPr lang="es-ES" sz="1400" kern="1200" dirty="0"/>
            <a:t>Un contador puede utilizarse para contar la cantidad de números pares en una lista, o para contar la cantidad de veces que se repite un valor en una cadena de texto.</a:t>
          </a:r>
          <a:endParaRPr lang="es-NI" sz="1400" kern="1200" dirty="0"/>
        </a:p>
      </dsp:txBody>
      <dsp:txXfrm rot="-5400000">
        <a:off x="1294712" y="3375629"/>
        <a:ext cx="3980599" cy="10848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01EE9-E3FD-42A9-BD5A-719D63A41FCF}">
      <dsp:nvSpPr>
        <dsp:cNvPr id="0" name=""/>
        <dsp:cNvSpPr/>
      </dsp:nvSpPr>
      <dsp:spPr>
        <a:xfrm rot="5400000">
          <a:off x="-277167" y="280904"/>
          <a:ext cx="1847782" cy="1293447"/>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a:t>1. Definición</a:t>
          </a:r>
          <a:endParaRPr lang="es-NI" sz="1400" kern="1200" dirty="0"/>
        </a:p>
      </dsp:txBody>
      <dsp:txXfrm rot="-5400000">
        <a:off x="1" y="650461"/>
        <a:ext cx="1293447" cy="554335"/>
      </dsp:txXfrm>
    </dsp:sp>
    <dsp:sp modelId="{CAFB7CE1-7626-4072-99EE-3071DACD0C29}">
      <dsp:nvSpPr>
        <dsp:cNvPr id="0" name=""/>
        <dsp:cNvSpPr/>
      </dsp:nvSpPr>
      <dsp:spPr>
        <a:xfrm rot="5400000">
          <a:off x="2921013" y="-1623828"/>
          <a:ext cx="1201058" cy="445619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a:lnSpc>
              <a:spcPct val="90000"/>
            </a:lnSpc>
            <a:spcBef>
              <a:spcPct val="0"/>
            </a:spcBef>
            <a:spcAft>
              <a:spcPct val="15000"/>
            </a:spcAft>
            <a:buChar char="•"/>
          </a:pPr>
          <a:r>
            <a:rPr lang="es-ES" sz="1400" b="0" i="0" kern="1200" dirty="0"/>
            <a:t>Es una variable, no necesariamente entera, pero sí numérica, y cuyo valor se incrementará dependiendo del problema. Su objetivo es “acumular”, es decir: acopiar, almacenar, añadir un cierto valor. La diferencia con una variable cualquiera es que el acumulador agrega un nuevo valor al que ya tiene.</a:t>
          </a:r>
          <a:endParaRPr lang="es-NI" sz="1400" kern="1200" dirty="0"/>
        </a:p>
      </dsp:txBody>
      <dsp:txXfrm rot="-5400000">
        <a:off x="1293448" y="62368"/>
        <a:ext cx="4397559" cy="1083796"/>
      </dsp:txXfrm>
    </dsp:sp>
    <dsp:sp modelId="{D05A9B48-B1AC-48AC-9E14-86A9F7FB6CD2}">
      <dsp:nvSpPr>
        <dsp:cNvPr id="0" name=""/>
        <dsp:cNvSpPr/>
      </dsp:nvSpPr>
      <dsp:spPr>
        <a:xfrm rot="5400000">
          <a:off x="-277167" y="1937148"/>
          <a:ext cx="1847782" cy="1293447"/>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a:t>2. Funcionamiento</a:t>
          </a:r>
          <a:endParaRPr lang="es-NI" sz="1400" kern="1200" dirty="0"/>
        </a:p>
      </dsp:txBody>
      <dsp:txXfrm rot="-5400000">
        <a:off x="1" y="2306705"/>
        <a:ext cx="1293447" cy="554335"/>
      </dsp:txXfrm>
    </dsp:sp>
    <dsp:sp modelId="{E1454287-BDB0-4720-875B-A89452732183}">
      <dsp:nvSpPr>
        <dsp:cNvPr id="0" name=""/>
        <dsp:cNvSpPr/>
      </dsp:nvSpPr>
      <dsp:spPr>
        <a:xfrm rot="5400000">
          <a:off x="2921013" y="32415"/>
          <a:ext cx="1201058" cy="445619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a:lnSpc>
              <a:spcPct val="90000"/>
            </a:lnSpc>
            <a:spcBef>
              <a:spcPct val="0"/>
            </a:spcBef>
            <a:spcAft>
              <a:spcPct val="15000"/>
            </a:spcAft>
            <a:buChar char="•"/>
          </a:pPr>
          <a:r>
            <a:rPr lang="es-ES" sz="1400" b="0" i="0" kern="1200" dirty="0"/>
            <a:t>Debe ser inicializado antes de ser utilizado. Pero el valor de inicialización  dependerá del tipo de operación que nos ayudará a acumular valores:  puede ser el resultado de sumas sucesivas (que es lo más común), pero también de multiplicaciones, o incluso de restas o divisiones.</a:t>
          </a:r>
          <a:endParaRPr lang="es-NI" sz="1400" kern="1200" dirty="0"/>
        </a:p>
      </dsp:txBody>
      <dsp:txXfrm rot="-5400000">
        <a:off x="1293448" y="1718612"/>
        <a:ext cx="4397559" cy="1083796"/>
      </dsp:txXfrm>
    </dsp:sp>
    <dsp:sp modelId="{6B5F19DB-76CC-452B-A081-7A98FE6814BD}">
      <dsp:nvSpPr>
        <dsp:cNvPr id="0" name=""/>
        <dsp:cNvSpPr/>
      </dsp:nvSpPr>
      <dsp:spPr>
        <a:xfrm rot="5400000">
          <a:off x="-277167" y="3593392"/>
          <a:ext cx="1847782" cy="1293447"/>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a:t>3. Ejemplo</a:t>
          </a:r>
          <a:endParaRPr lang="es-NI" sz="1400" kern="1200" dirty="0"/>
        </a:p>
      </dsp:txBody>
      <dsp:txXfrm rot="-5400000">
        <a:off x="1" y="3962949"/>
        <a:ext cx="1293447" cy="554335"/>
      </dsp:txXfrm>
    </dsp:sp>
    <dsp:sp modelId="{E4476F77-434A-4ED8-BE00-093165FEB99C}">
      <dsp:nvSpPr>
        <dsp:cNvPr id="0" name=""/>
        <dsp:cNvSpPr/>
      </dsp:nvSpPr>
      <dsp:spPr>
        <a:xfrm rot="5400000">
          <a:off x="2921013" y="1688659"/>
          <a:ext cx="1201058" cy="445619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a:lnSpc>
              <a:spcPct val="90000"/>
            </a:lnSpc>
            <a:spcBef>
              <a:spcPct val="0"/>
            </a:spcBef>
            <a:spcAft>
              <a:spcPct val="15000"/>
            </a:spcAft>
            <a:buChar char="•"/>
          </a:pPr>
          <a:r>
            <a:rPr lang="es-ES" sz="1400" kern="1200" dirty="0"/>
            <a:t>Son muy utilizados en algoritmos que involucran listas o vectores.</a:t>
          </a:r>
          <a:endParaRPr lang="es-NI" sz="1400" kern="1200" dirty="0"/>
        </a:p>
      </dsp:txBody>
      <dsp:txXfrm rot="-5400000">
        <a:off x="1293448" y="3374856"/>
        <a:ext cx="4397559" cy="10837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NI"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7612F-F4F6-49E7-9E06-3D5220FEBB27}" type="datetimeFigureOut">
              <a:rPr lang="es-NI" smtClean="0"/>
              <a:t>23/4/2024</a:t>
            </a:fld>
            <a:endParaRPr lang="es-NI"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NI"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084567-83D8-42DA-AC87-6626250FF122}" type="slidenum">
              <a:rPr lang="es-NI" smtClean="0"/>
              <a:t>‹Nº›</a:t>
            </a:fld>
            <a:endParaRPr lang="es-NI" dirty="0"/>
          </a:p>
        </p:txBody>
      </p:sp>
    </p:spTree>
    <p:extLst>
      <p:ext uri="{BB962C8B-B14F-4D97-AF65-F5344CB8AC3E}">
        <p14:creationId xmlns:p14="http://schemas.microsoft.com/office/powerpoint/2010/main" val="138373146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userDrawn="1"/>
        </p:nvSpPr>
        <p:spPr>
          <a:xfrm>
            <a:off x="0" y="1709738"/>
            <a:ext cx="12192000" cy="514826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dirty="0">
              <a:ln>
                <a:noFill/>
              </a:ln>
            </a:endParaRPr>
          </a:p>
        </p:txBody>
      </p:sp>
      <p:sp>
        <p:nvSpPr>
          <p:cNvPr id="2" name="Título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s-ES" dirty="0"/>
              <a:t>Haga clic para modificar el estilo de título del patrón</a:t>
            </a:r>
            <a:endParaRPr lang="es-NI" dirty="0"/>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Editar el estilo de texto del patrón</a:t>
            </a:r>
          </a:p>
        </p:txBody>
      </p:sp>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5910"/>
            <a:ext cx="5306096" cy="1416727"/>
          </a:xfrm>
          <a:prstGeom prst="rect">
            <a:avLst/>
          </a:prstGeom>
        </p:spPr>
      </p:pic>
    </p:spTree>
    <p:extLst>
      <p:ext uri="{BB962C8B-B14F-4D97-AF65-F5344CB8AC3E}">
        <p14:creationId xmlns:p14="http://schemas.microsoft.com/office/powerpoint/2010/main" val="388124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solidFill>
                  <a:schemeClr val="tx1">
                    <a:lumMod val="75000"/>
                    <a:lumOff val="25000"/>
                  </a:schemeClr>
                </a:solidFill>
              </a:defRPr>
            </a:lvl1pPr>
          </a:lstStyle>
          <a:p>
            <a:r>
              <a:rPr lang="es-ES" dirty="0"/>
              <a:t>Haga clic para modificar el estilo de título del patrón</a:t>
            </a:r>
            <a:endParaRPr lang="es-NI"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NI" dirty="0"/>
          </a:p>
        </p:txBody>
      </p:sp>
      <p:sp>
        <p:nvSpPr>
          <p:cNvPr id="8" name="Rectángulo 7"/>
          <p:cNvSpPr/>
          <p:nvPr userDrawn="1"/>
        </p:nvSpPr>
        <p:spPr>
          <a:xfrm>
            <a:off x="0" y="-1"/>
            <a:ext cx="12192000" cy="1122364"/>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dirty="0">
              <a:ln>
                <a:noFill/>
              </a:ln>
            </a:endParaRPr>
          </a:p>
        </p:txBody>
      </p:sp>
      <p:pic>
        <p:nvPicPr>
          <p:cNvPr id="9" name="Imagen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2533" y="-36372"/>
            <a:ext cx="2139467" cy="1195106"/>
          </a:xfrm>
          <a:prstGeom prst="rect">
            <a:avLst/>
          </a:prstGeom>
        </p:spPr>
      </p:pic>
    </p:spTree>
    <p:extLst>
      <p:ext uri="{BB962C8B-B14F-4D97-AF65-F5344CB8AC3E}">
        <p14:creationId xmlns:p14="http://schemas.microsoft.com/office/powerpoint/2010/main" val="266077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lumMod val="75000"/>
                    <a:lumOff val="25000"/>
                  </a:schemeClr>
                </a:solidFill>
              </a:defRPr>
            </a:lvl1pPr>
          </a:lstStyle>
          <a:p>
            <a:r>
              <a:rPr lang="es-ES" dirty="0"/>
              <a:t>Haga clic para modificar el estilo de título del patrón</a:t>
            </a:r>
            <a:endParaRPr lang="es-NI" dirty="0"/>
          </a:p>
        </p:txBody>
      </p:sp>
      <p:sp>
        <p:nvSpPr>
          <p:cNvPr id="3" name="Marcador de contenido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1054" y="6921"/>
            <a:ext cx="1040946" cy="581472"/>
          </a:xfrm>
          <a:prstGeom prst="rect">
            <a:avLst/>
          </a:prstGeom>
        </p:spPr>
      </p:pic>
      <p:sp>
        <p:nvSpPr>
          <p:cNvPr id="8" name="Rectángulo 7"/>
          <p:cNvSpPr/>
          <p:nvPr userDrawn="1"/>
        </p:nvSpPr>
        <p:spPr>
          <a:xfrm>
            <a:off x="0" y="6542468"/>
            <a:ext cx="12192000" cy="31553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dirty="0">
              <a:ln>
                <a:noFill/>
              </a:ln>
            </a:endParaRPr>
          </a:p>
        </p:txBody>
      </p:sp>
    </p:spTree>
    <p:extLst>
      <p:ext uri="{BB962C8B-B14F-4D97-AF65-F5344CB8AC3E}">
        <p14:creationId xmlns:p14="http://schemas.microsoft.com/office/powerpoint/2010/main" val="394091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lumMod val="75000"/>
                    <a:lumOff val="25000"/>
                  </a:schemeClr>
                </a:solidFill>
              </a:defRPr>
            </a:lvl1pPr>
          </a:lstStyle>
          <a:p>
            <a:r>
              <a:rPr lang="es-ES" dirty="0"/>
              <a:t>Haga clic para modificar el estilo de título del patrón</a:t>
            </a:r>
            <a:endParaRPr lang="es-NI" dirty="0"/>
          </a:p>
        </p:txBody>
      </p:sp>
      <p:sp>
        <p:nvSpPr>
          <p:cNvPr id="3" name="Marcador de contenido 2"/>
          <p:cNvSpPr>
            <a:spLocks noGrp="1"/>
          </p:cNvSpPr>
          <p:nvPr>
            <p:ph sz="half" idx="1"/>
          </p:nvPr>
        </p:nvSpPr>
        <p:spPr>
          <a:xfrm>
            <a:off x="838200" y="1825625"/>
            <a:ext cx="5181600" cy="43513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
        <p:nvSpPr>
          <p:cNvPr id="4" name="Marcador de contenido 3"/>
          <p:cNvSpPr>
            <a:spLocks noGrp="1"/>
          </p:cNvSpPr>
          <p:nvPr>
            <p:ph sz="half" idx="2"/>
          </p:nvPr>
        </p:nvSpPr>
        <p:spPr>
          <a:xfrm>
            <a:off x="6172200" y="1825625"/>
            <a:ext cx="5181600" cy="435133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
        <p:nvSpPr>
          <p:cNvPr id="9" name="Rectángulo 8"/>
          <p:cNvSpPr/>
          <p:nvPr userDrawn="1"/>
        </p:nvSpPr>
        <p:spPr>
          <a:xfrm>
            <a:off x="0" y="6542468"/>
            <a:ext cx="12192000" cy="31553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dirty="0">
              <a:ln>
                <a:noFill/>
              </a:ln>
            </a:endParaRPr>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1054" y="6921"/>
            <a:ext cx="1040946" cy="581472"/>
          </a:xfrm>
          <a:prstGeom prst="rect">
            <a:avLst/>
          </a:prstGeom>
        </p:spPr>
      </p:pic>
    </p:spTree>
    <p:extLst>
      <p:ext uri="{BB962C8B-B14F-4D97-AF65-F5344CB8AC3E}">
        <p14:creationId xmlns:p14="http://schemas.microsoft.com/office/powerpoint/2010/main" val="243098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Rectángulo 4"/>
          <p:cNvSpPr/>
          <p:nvPr userDrawn="1"/>
        </p:nvSpPr>
        <p:spPr>
          <a:xfrm>
            <a:off x="0" y="6349284"/>
            <a:ext cx="12192000" cy="508715"/>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dirty="0">
              <a:ln>
                <a:noFill/>
              </a:ln>
            </a:endParaRPr>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02455" y="2253803"/>
            <a:ext cx="7187089" cy="1918952"/>
          </a:xfrm>
          <a:prstGeom prst="rect">
            <a:avLst/>
          </a:prstGeom>
        </p:spPr>
      </p:pic>
    </p:spTree>
    <p:extLst>
      <p:ext uri="{BB962C8B-B14F-4D97-AF65-F5344CB8AC3E}">
        <p14:creationId xmlns:p14="http://schemas.microsoft.com/office/powerpoint/2010/main" val="41978857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NI"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Tree>
    <p:extLst>
      <p:ext uri="{BB962C8B-B14F-4D97-AF65-F5344CB8AC3E}">
        <p14:creationId xmlns:p14="http://schemas.microsoft.com/office/powerpoint/2010/main" val="4044447819"/>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4808580" y="4752110"/>
            <a:ext cx="6399266" cy="1465716"/>
          </a:xfrm>
        </p:spPr>
        <p:txBody>
          <a:bodyPr>
            <a:noAutofit/>
          </a:bodyPr>
          <a:lstStyle/>
          <a:p>
            <a:r>
              <a:rPr lang="es-NI" sz="2800" b="1" dirty="0"/>
              <a:t>Estructuras repetitivas</a:t>
            </a:r>
          </a:p>
          <a:p>
            <a:endParaRPr lang="es-ES" sz="2000" dirty="0"/>
          </a:p>
          <a:p>
            <a:r>
              <a:rPr lang="es-ES" sz="1600" b="1" dirty="0"/>
              <a:t>		Docentes: Colectivo de Asignatura (1S2024)</a:t>
            </a:r>
            <a:endParaRPr lang="es-NI" sz="1600" b="1" dirty="0"/>
          </a:p>
        </p:txBody>
      </p:sp>
      <p:sp>
        <p:nvSpPr>
          <p:cNvPr id="6" name="Título 1">
            <a:extLst>
              <a:ext uri="{FF2B5EF4-FFF2-40B4-BE49-F238E27FC236}">
                <a16:creationId xmlns:a16="http://schemas.microsoft.com/office/drawing/2014/main" id="{15253239-2320-4D80-9079-925DD1433D1E}"/>
              </a:ext>
            </a:extLst>
          </p:cNvPr>
          <p:cNvSpPr txBox="1">
            <a:spLocks/>
          </p:cNvSpPr>
          <p:nvPr/>
        </p:nvSpPr>
        <p:spPr>
          <a:xfrm>
            <a:off x="463716" y="1962801"/>
            <a:ext cx="10515600" cy="1140403"/>
          </a:xfrm>
          <a:prstGeom prst="rect">
            <a:avLst/>
          </a:prstGeom>
        </p:spPr>
        <p:txBody>
          <a:bodyPr vert="horz" lIns="91440" tIns="45720" rIns="91440" bIns="45720" rtlCol="0" anchor="b">
            <a:normAutofit fontScale="60000" lnSpcReduction="2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s-ES" dirty="0"/>
              <a:t>Lógica y Algoritmos</a:t>
            </a:r>
            <a:br>
              <a:rPr lang="es-ES" sz="4800" dirty="0"/>
            </a:br>
            <a:endParaRPr lang="es-ES" sz="4800" dirty="0"/>
          </a:p>
          <a:p>
            <a:r>
              <a:rPr lang="es-ES" sz="4700" dirty="0"/>
              <a:t>Unidad IV: Estructuras de control de flujo</a:t>
            </a:r>
            <a:endParaRPr lang="es-NI" sz="4700" dirty="0"/>
          </a:p>
        </p:txBody>
      </p:sp>
    </p:spTree>
    <p:extLst>
      <p:ext uri="{BB962C8B-B14F-4D97-AF65-F5344CB8AC3E}">
        <p14:creationId xmlns:p14="http://schemas.microsoft.com/office/powerpoint/2010/main" val="771560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40328" y="166210"/>
            <a:ext cx="9005454" cy="707886"/>
          </a:xfrm>
          <a:prstGeom prst="rect">
            <a:avLst/>
          </a:prstGeom>
          <a:noFill/>
        </p:spPr>
        <p:txBody>
          <a:bodyPr wrap="square" rtlCol="0">
            <a:spAutoFit/>
          </a:bodyPr>
          <a:lstStyle/>
          <a:p>
            <a:pPr algn="ctr"/>
            <a:r>
              <a:rPr lang="es-ES" sz="4000" dirty="0">
                <a:solidFill>
                  <a:schemeClr val="bg1"/>
                </a:solidFill>
              </a:rPr>
              <a:t>Estructuras repetitivas</a:t>
            </a:r>
            <a:endParaRPr lang="es-NI" sz="4000" dirty="0">
              <a:solidFill>
                <a:schemeClr val="bg1"/>
              </a:solidFill>
            </a:endParaRPr>
          </a:p>
        </p:txBody>
      </p:sp>
      <p:sp>
        <p:nvSpPr>
          <p:cNvPr id="2" name="Rectangle 2">
            <a:extLst>
              <a:ext uri="{FF2B5EF4-FFF2-40B4-BE49-F238E27FC236}">
                <a16:creationId xmlns:a16="http://schemas.microsoft.com/office/drawing/2014/main" id="{AB29FE8B-6338-4903-8B4B-679FB16D4973}"/>
              </a:ext>
            </a:extLst>
          </p:cNvPr>
          <p:cNvSpPr>
            <a:spLocks noChangeArrowheads="1"/>
          </p:cNvSpPr>
          <p:nvPr/>
        </p:nvSpPr>
        <p:spPr bwMode="auto">
          <a:xfrm>
            <a:off x="249382" y="8740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NI"/>
          </a:p>
        </p:txBody>
      </p:sp>
      <p:sp>
        <p:nvSpPr>
          <p:cNvPr id="7" name="1 Rectángulo">
            <a:extLst>
              <a:ext uri="{FF2B5EF4-FFF2-40B4-BE49-F238E27FC236}">
                <a16:creationId xmlns:a16="http://schemas.microsoft.com/office/drawing/2014/main" id="{E5BB816F-9EEF-4B2A-8B7F-F8648ABF2037}"/>
              </a:ext>
            </a:extLst>
          </p:cNvPr>
          <p:cNvSpPr/>
          <p:nvPr/>
        </p:nvSpPr>
        <p:spPr>
          <a:xfrm>
            <a:off x="540328" y="1231685"/>
            <a:ext cx="10474036" cy="2369880"/>
          </a:xfrm>
          <a:prstGeom prst="rect">
            <a:avLst/>
          </a:prstGeom>
        </p:spPr>
        <p:txBody>
          <a:bodyPr wrap="square">
            <a:spAutoFit/>
          </a:bodyPr>
          <a:lstStyle/>
          <a:p>
            <a:pPr marL="914400" lvl="1" indent="-457200">
              <a:buFont typeface="Wingdings" pitchFamily="2" charset="2"/>
              <a:buChar char="ü"/>
            </a:pPr>
            <a:r>
              <a:rPr lang="es-ES" sz="2600" b="1" dirty="0">
                <a:solidFill>
                  <a:srgbClr val="002060"/>
                </a:solidFill>
              </a:rPr>
              <a:t>Para</a:t>
            </a:r>
          </a:p>
          <a:p>
            <a:pPr marL="457200" indent="-457200" algn="just"/>
            <a:r>
              <a:rPr lang="es-MX" sz="2600" dirty="0">
                <a:solidFill>
                  <a:srgbClr val="002060"/>
                </a:solidFill>
              </a:rPr>
              <a:t>	</a:t>
            </a:r>
            <a:r>
              <a:rPr lang="es-MX" sz="2400" dirty="0">
                <a:solidFill>
                  <a:srgbClr val="002060"/>
                </a:solidFill>
              </a:rPr>
              <a:t>Esta estructura ejecuta los pasos de la solución del algoritmo un número definido de veces y de modo automático controla el número de iteraciones o pasos a través del cuerpo del ciclo. Para el control se utiliza un contador en el cual se va acumulando el número de veces que se ha repetido las instrucciones.</a:t>
            </a:r>
          </a:p>
        </p:txBody>
      </p:sp>
      <p:sp>
        <p:nvSpPr>
          <p:cNvPr id="8" name="Text Box 3">
            <a:extLst>
              <a:ext uri="{FF2B5EF4-FFF2-40B4-BE49-F238E27FC236}">
                <a16:creationId xmlns:a16="http://schemas.microsoft.com/office/drawing/2014/main" id="{3CC45993-4A6C-4866-BEEB-504D029CC769}"/>
              </a:ext>
            </a:extLst>
          </p:cNvPr>
          <p:cNvSpPr txBox="1">
            <a:spLocks noChangeArrowheads="1"/>
          </p:cNvSpPr>
          <p:nvPr/>
        </p:nvSpPr>
        <p:spPr bwMode="auto">
          <a:xfrm>
            <a:off x="1122218" y="3751656"/>
            <a:ext cx="3528063" cy="2593726"/>
          </a:xfrm>
          <a:prstGeom prst="rect">
            <a:avLst/>
          </a:prstGeom>
          <a:solidFill>
            <a:schemeClr val="accent4">
              <a:lumMod val="40000"/>
              <a:lumOff val="60000"/>
            </a:schemeClr>
          </a:solidFill>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a:ln>
                  <a:noFill/>
                </a:ln>
                <a:solidFill>
                  <a:schemeClr val="tx1"/>
                </a:solidFill>
                <a:effectLst/>
                <a:cs typeface="Arial" pitchFamily="34" charset="0"/>
              </a:rPr>
              <a:t>Hacer para V.C</a:t>
            </a:r>
            <a:r>
              <a:rPr lang="es-MX" sz="2000" dirty="0">
                <a:cs typeface="Arial" pitchFamily="34" charset="0"/>
              </a:rPr>
              <a:t> = L.I a L.S</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a:ln>
                  <a:noFill/>
                </a:ln>
                <a:solidFill>
                  <a:schemeClr val="tx1"/>
                </a:solidFill>
                <a:effectLst/>
                <a:cs typeface="Arial" pitchFamily="34" charset="0"/>
              </a:rPr>
              <a:t>	Acción1</a:t>
            </a:r>
          </a:p>
          <a:p>
            <a:pPr marL="0" marR="0" lvl="0" indent="0" algn="l" defTabSz="914400" rtl="0" eaLnBrk="1" fontAlgn="base" latinLnBrk="0" hangingPunct="1">
              <a:lnSpc>
                <a:spcPct val="100000"/>
              </a:lnSpc>
              <a:spcBef>
                <a:spcPct val="0"/>
              </a:spcBef>
              <a:spcAft>
                <a:spcPct val="0"/>
              </a:spcAft>
              <a:buClrTx/>
              <a:buSzTx/>
              <a:buFontTx/>
              <a:buNone/>
              <a:tabLst/>
            </a:pPr>
            <a:r>
              <a:rPr lang="es-MX" sz="2000" dirty="0">
                <a:cs typeface="Arial" pitchFamily="34" charset="0"/>
              </a:rPr>
              <a:t>	Acción2</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a:ln>
                  <a:noFill/>
                </a:ln>
                <a:solidFill>
                  <a:schemeClr val="tx1"/>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s-MX" sz="2000" dirty="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a:ln>
                  <a:noFill/>
                </a:ln>
                <a:solidFill>
                  <a:schemeClr val="tx1"/>
                </a:solidFill>
                <a:effectLst/>
                <a:cs typeface="Arial" pitchFamily="34" charset="0"/>
              </a:rPr>
              <a:t>	</a:t>
            </a:r>
            <a:r>
              <a:rPr kumimoji="0" lang="es-MX" sz="2000" b="0" i="0" u="none" strike="noStrike" cap="none" normalizeH="0" baseline="0" dirty="0" err="1">
                <a:ln>
                  <a:noFill/>
                </a:ln>
                <a:solidFill>
                  <a:schemeClr val="tx1"/>
                </a:solidFill>
                <a:effectLst/>
                <a:cs typeface="Arial" pitchFamily="34" charset="0"/>
              </a:rPr>
              <a:t>AcciónN</a:t>
            </a:r>
            <a:endParaRPr kumimoji="0" lang="es-MX" sz="2000" b="0" i="0" u="none" strike="noStrike" cap="none" normalizeH="0" baseline="0" dirty="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s-MX" sz="2000" dirty="0">
                <a:cs typeface="Arial" pitchFamily="34" charset="0"/>
              </a:rPr>
              <a:t>Fin para</a:t>
            </a:r>
            <a:endParaRPr kumimoji="0" lang="es-MX" sz="2000" b="0" i="0" u="none" strike="noStrike" cap="none" normalizeH="0" baseline="0" dirty="0">
              <a:ln>
                <a:noFill/>
              </a:ln>
              <a:solidFill>
                <a:schemeClr val="tx1"/>
              </a:solidFill>
              <a:effectLst/>
              <a:cs typeface="Arial" pitchFamily="34" charset="0"/>
            </a:endParaRPr>
          </a:p>
        </p:txBody>
      </p:sp>
      <p:sp>
        <p:nvSpPr>
          <p:cNvPr id="9" name="Text Box 3">
            <a:extLst>
              <a:ext uri="{FF2B5EF4-FFF2-40B4-BE49-F238E27FC236}">
                <a16:creationId xmlns:a16="http://schemas.microsoft.com/office/drawing/2014/main" id="{4D8F1531-55E5-44E1-8053-2F997BE361CA}"/>
              </a:ext>
            </a:extLst>
          </p:cNvPr>
          <p:cNvSpPr txBox="1">
            <a:spLocks noChangeArrowheads="1"/>
          </p:cNvSpPr>
          <p:nvPr/>
        </p:nvSpPr>
        <p:spPr bwMode="auto">
          <a:xfrm>
            <a:off x="5633610" y="5047800"/>
            <a:ext cx="2808312" cy="1297582"/>
          </a:xfrm>
          <a:prstGeom prst="rect">
            <a:avLst/>
          </a:prstGeom>
          <a:solidFill>
            <a:schemeClr val="accent4">
              <a:lumMod val="20000"/>
              <a:lumOff val="80000"/>
            </a:schemeClr>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s-MX" sz="1600" dirty="0">
                <a:cs typeface="Arial" pitchFamily="34" charset="0"/>
              </a:rPr>
              <a:t>V.C  Variable de control de ciclo</a:t>
            </a:r>
          </a:p>
          <a:p>
            <a:pPr marL="0" marR="0" lvl="0" indent="0" algn="l" defTabSz="914400" rtl="0" eaLnBrk="1" fontAlgn="base" latinLnBrk="0" hangingPunct="1">
              <a:lnSpc>
                <a:spcPct val="100000"/>
              </a:lnSpc>
              <a:spcBef>
                <a:spcPct val="0"/>
              </a:spcBef>
              <a:spcAft>
                <a:spcPct val="0"/>
              </a:spcAft>
              <a:buClrTx/>
              <a:buSzTx/>
              <a:buFontTx/>
              <a:buNone/>
              <a:tabLst/>
            </a:pPr>
            <a:r>
              <a:rPr lang="es-MX" sz="1600" dirty="0">
                <a:cs typeface="Arial" pitchFamily="34" charset="0"/>
              </a:rPr>
              <a:t>L.I  Límite inferior</a:t>
            </a:r>
          </a:p>
          <a:p>
            <a:pPr marL="0" marR="0" lvl="0" indent="0" algn="l" defTabSz="914400" rtl="0" eaLnBrk="1" fontAlgn="base" latinLnBrk="0" hangingPunct="1">
              <a:lnSpc>
                <a:spcPct val="100000"/>
              </a:lnSpc>
              <a:spcBef>
                <a:spcPct val="0"/>
              </a:spcBef>
              <a:spcAft>
                <a:spcPct val="0"/>
              </a:spcAft>
              <a:buClrTx/>
              <a:buSzTx/>
              <a:buFontTx/>
              <a:buNone/>
              <a:tabLst/>
            </a:pPr>
            <a:r>
              <a:rPr lang="es-MX" sz="1600" dirty="0">
                <a:cs typeface="Arial" pitchFamily="34" charset="0"/>
              </a:rPr>
              <a:t>L.S  Límite superior</a:t>
            </a:r>
          </a:p>
        </p:txBody>
      </p:sp>
    </p:spTree>
    <p:extLst>
      <p:ext uri="{BB962C8B-B14F-4D97-AF65-F5344CB8AC3E}">
        <p14:creationId xmlns:p14="http://schemas.microsoft.com/office/powerpoint/2010/main" val="243027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40328" y="166210"/>
            <a:ext cx="9005454" cy="707886"/>
          </a:xfrm>
          <a:prstGeom prst="rect">
            <a:avLst/>
          </a:prstGeom>
          <a:noFill/>
        </p:spPr>
        <p:txBody>
          <a:bodyPr wrap="square" rtlCol="0">
            <a:spAutoFit/>
          </a:bodyPr>
          <a:lstStyle/>
          <a:p>
            <a:pPr algn="ctr"/>
            <a:r>
              <a:rPr lang="es-ES" sz="4000" dirty="0">
                <a:solidFill>
                  <a:schemeClr val="bg1"/>
                </a:solidFill>
              </a:rPr>
              <a:t>Estructuras repetitivas</a:t>
            </a:r>
            <a:endParaRPr lang="es-NI" sz="4000" dirty="0">
              <a:solidFill>
                <a:schemeClr val="bg1"/>
              </a:solidFill>
            </a:endParaRPr>
          </a:p>
        </p:txBody>
      </p:sp>
      <p:sp>
        <p:nvSpPr>
          <p:cNvPr id="2" name="Rectangle 2">
            <a:extLst>
              <a:ext uri="{FF2B5EF4-FFF2-40B4-BE49-F238E27FC236}">
                <a16:creationId xmlns:a16="http://schemas.microsoft.com/office/drawing/2014/main" id="{AB29FE8B-6338-4903-8B4B-679FB16D4973}"/>
              </a:ext>
            </a:extLst>
          </p:cNvPr>
          <p:cNvSpPr>
            <a:spLocks noChangeArrowheads="1"/>
          </p:cNvSpPr>
          <p:nvPr/>
        </p:nvSpPr>
        <p:spPr bwMode="auto">
          <a:xfrm>
            <a:off x="249382" y="8740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NI"/>
          </a:p>
        </p:txBody>
      </p:sp>
      <p:sp>
        <p:nvSpPr>
          <p:cNvPr id="8" name="1 Rectángulo">
            <a:extLst>
              <a:ext uri="{FF2B5EF4-FFF2-40B4-BE49-F238E27FC236}">
                <a16:creationId xmlns:a16="http://schemas.microsoft.com/office/drawing/2014/main" id="{71CD45DE-0207-4FB0-AC90-BE3BC5C38048}"/>
              </a:ext>
            </a:extLst>
          </p:cNvPr>
          <p:cNvSpPr/>
          <p:nvPr/>
        </p:nvSpPr>
        <p:spPr>
          <a:xfrm>
            <a:off x="415459" y="1581982"/>
            <a:ext cx="7776864" cy="1292662"/>
          </a:xfrm>
          <a:prstGeom prst="rect">
            <a:avLst/>
          </a:prstGeom>
        </p:spPr>
        <p:txBody>
          <a:bodyPr wrap="square">
            <a:spAutoFit/>
          </a:bodyPr>
          <a:lstStyle/>
          <a:p>
            <a:pPr marL="457200" indent="-457200"/>
            <a:r>
              <a:rPr lang="es-ES" sz="2600" b="1" dirty="0">
                <a:solidFill>
                  <a:srgbClr val="002060"/>
                </a:solidFill>
              </a:rPr>
              <a:t>Repetitiva Para</a:t>
            </a:r>
          </a:p>
          <a:p>
            <a:pPr marL="457200" indent="-457200"/>
            <a:r>
              <a:rPr lang="es-ES" sz="2600" dirty="0">
                <a:solidFill>
                  <a:srgbClr val="002060"/>
                </a:solidFill>
              </a:rPr>
              <a:t>Ejemplo:</a:t>
            </a:r>
            <a:endParaRPr lang="es-ES" sz="2600" b="1" dirty="0">
              <a:solidFill>
                <a:srgbClr val="002060"/>
              </a:solidFill>
            </a:endParaRPr>
          </a:p>
          <a:p>
            <a:pPr marL="457200" indent="-457200" algn="just"/>
            <a:r>
              <a:rPr lang="es-MX" sz="2600" dirty="0"/>
              <a:t>	</a:t>
            </a:r>
          </a:p>
        </p:txBody>
      </p:sp>
      <p:sp>
        <p:nvSpPr>
          <p:cNvPr id="9" name="2 Rectángulo">
            <a:extLst>
              <a:ext uri="{FF2B5EF4-FFF2-40B4-BE49-F238E27FC236}">
                <a16:creationId xmlns:a16="http://schemas.microsoft.com/office/drawing/2014/main" id="{04EE5D78-0D32-454A-AAAE-D8AFC4A06340}"/>
              </a:ext>
            </a:extLst>
          </p:cNvPr>
          <p:cNvSpPr/>
          <p:nvPr/>
        </p:nvSpPr>
        <p:spPr>
          <a:xfrm>
            <a:off x="942110" y="2874644"/>
            <a:ext cx="8820472" cy="2554545"/>
          </a:xfrm>
          <a:prstGeom prst="rect">
            <a:avLst/>
          </a:prstGeom>
          <a:solidFill>
            <a:schemeClr val="accent5">
              <a:lumMod val="20000"/>
              <a:lumOff val="80000"/>
            </a:schemeClr>
          </a:solidFill>
        </p:spPr>
        <p:txBody>
          <a:bodyPr wrap="square">
            <a:spAutoFit/>
          </a:bodyPr>
          <a:lstStyle/>
          <a:p>
            <a:r>
              <a:rPr lang="es-MX" sz="2000" dirty="0"/>
              <a:t>Proceso </a:t>
            </a:r>
            <a:r>
              <a:rPr lang="es-MX" sz="2000" dirty="0" err="1"/>
              <a:t>Ejemplofor</a:t>
            </a:r>
            <a:endParaRPr lang="es-MX" sz="2000" dirty="0"/>
          </a:p>
          <a:p>
            <a:r>
              <a:rPr lang="es-MX" sz="2000" dirty="0"/>
              <a:t>	Definir NUM1,NUM2,SUMA,DATOS como Entero</a:t>
            </a:r>
          </a:p>
          <a:p>
            <a:r>
              <a:rPr lang="es-MX" sz="2000" dirty="0"/>
              <a:t>	Para DATOS&lt;-1 Hasta 5 Con Paso 1 Hacer</a:t>
            </a:r>
          </a:p>
          <a:p>
            <a:r>
              <a:rPr lang="es-MX" sz="2000" dirty="0"/>
              <a:t>		Leer NUM1,NUM2;</a:t>
            </a:r>
          </a:p>
          <a:p>
            <a:r>
              <a:rPr lang="es-MX" sz="2000" dirty="0"/>
              <a:t>		SUMA&lt;-NUM1+NUM2;</a:t>
            </a:r>
          </a:p>
          <a:p>
            <a:r>
              <a:rPr lang="es-MX" sz="2000" dirty="0"/>
              <a:t>		Escribir "el resultado de sumar ",NUM1," + ",NUM2," = ",SUMA;</a:t>
            </a:r>
          </a:p>
          <a:p>
            <a:r>
              <a:rPr lang="es-MX" sz="2000" dirty="0"/>
              <a:t>	</a:t>
            </a:r>
            <a:r>
              <a:rPr lang="es-MX" sz="2000" dirty="0" err="1"/>
              <a:t>FinPara</a:t>
            </a:r>
            <a:endParaRPr lang="es-MX" sz="2000" dirty="0"/>
          </a:p>
          <a:p>
            <a:r>
              <a:rPr lang="es-MX" sz="2000" dirty="0" err="1"/>
              <a:t>FinProceso</a:t>
            </a:r>
            <a:endParaRPr lang="es-MX" sz="2000" dirty="0"/>
          </a:p>
        </p:txBody>
      </p:sp>
    </p:spTree>
    <p:extLst>
      <p:ext uri="{BB962C8B-B14F-4D97-AF65-F5344CB8AC3E}">
        <p14:creationId xmlns:p14="http://schemas.microsoft.com/office/powerpoint/2010/main" val="3591844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40328" y="166210"/>
            <a:ext cx="9005454" cy="707886"/>
          </a:xfrm>
          <a:prstGeom prst="rect">
            <a:avLst/>
          </a:prstGeom>
          <a:noFill/>
        </p:spPr>
        <p:txBody>
          <a:bodyPr wrap="square" rtlCol="0">
            <a:spAutoFit/>
          </a:bodyPr>
          <a:lstStyle/>
          <a:p>
            <a:pPr algn="ctr"/>
            <a:r>
              <a:rPr lang="es-ES" sz="4000" dirty="0">
                <a:solidFill>
                  <a:schemeClr val="bg1"/>
                </a:solidFill>
              </a:rPr>
              <a:t>Estructuras repetitivas</a:t>
            </a:r>
            <a:endParaRPr lang="es-NI" sz="4000" dirty="0">
              <a:solidFill>
                <a:schemeClr val="bg1"/>
              </a:solidFill>
            </a:endParaRPr>
          </a:p>
        </p:txBody>
      </p:sp>
      <p:sp>
        <p:nvSpPr>
          <p:cNvPr id="2" name="Rectangle 2">
            <a:extLst>
              <a:ext uri="{FF2B5EF4-FFF2-40B4-BE49-F238E27FC236}">
                <a16:creationId xmlns:a16="http://schemas.microsoft.com/office/drawing/2014/main" id="{AB29FE8B-6338-4903-8B4B-679FB16D4973}"/>
              </a:ext>
            </a:extLst>
          </p:cNvPr>
          <p:cNvSpPr>
            <a:spLocks noChangeArrowheads="1"/>
          </p:cNvSpPr>
          <p:nvPr/>
        </p:nvSpPr>
        <p:spPr bwMode="auto">
          <a:xfrm>
            <a:off x="249382" y="8740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NI"/>
          </a:p>
        </p:txBody>
      </p:sp>
      <p:pic>
        <p:nvPicPr>
          <p:cNvPr id="2049" name="Imagen 10" descr="Estructura iterativa bucle for en java - Curso de Java - Algoritmos y  Programación en Netbeans (13-25) - www.IncanatoIT.com - Desarrollando  Software">
            <a:extLst>
              <a:ext uri="{FF2B5EF4-FFF2-40B4-BE49-F238E27FC236}">
                <a16:creationId xmlns:a16="http://schemas.microsoft.com/office/drawing/2014/main" id="{C4E085E7-0141-4133-AFCD-8FB1C90E5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7990" y="2392940"/>
            <a:ext cx="4134859" cy="20721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8CCC4E80-663F-4CEB-9D23-9280498C57DC}"/>
              </a:ext>
            </a:extLst>
          </p:cNvPr>
          <p:cNvSpPr>
            <a:spLocks noChangeArrowheads="1"/>
          </p:cNvSpPr>
          <p:nvPr/>
        </p:nvSpPr>
        <p:spPr bwMode="auto">
          <a:xfrm>
            <a:off x="176860" y="1331296"/>
            <a:ext cx="2832827"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NI" sz="1600" b="1" i="0" u="none" strike="noStrike" cap="none" normalizeH="0" baseline="0" dirty="0">
                <a:ln>
                  <a:noFill/>
                </a:ln>
                <a:solidFill>
                  <a:srgbClr val="000080"/>
                </a:solidFill>
                <a:effectLst/>
                <a:latin typeface="Verdana" panose="020B0604030504040204" pitchFamily="34" charset="0"/>
                <a:ea typeface="Verdana" panose="020B0604030504040204" pitchFamily="34" charset="0"/>
                <a:cs typeface="Times New Roman" panose="02020603050405020304" pitchFamily="18" charset="0"/>
              </a:rPr>
              <a:t>Instrucción </a:t>
            </a:r>
            <a:r>
              <a:rPr kumimoji="0" lang="es-ES_tradnl" altLang="es-NI" sz="1600" b="1" i="0" u="none" strike="noStrike" cap="none" normalizeH="0" baseline="0" dirty="0" err="1">
                <a:ln>
                  <a:noFill/>
                </a:ln>
                <a:solidFill>
                  <a:srgbClr val="000080"/>
                </a:solidFill>
                <a:effectLst/>
                <a:latin typeface="Verdana" panose="020B0604030504040204" pitchFamily="34" charset="0"/>
                <a:ea typeface="Verdana" panose="020B0604030504040204" pitchFamily="34" charset="0"/>
                <a:cs typeface="Times New Roman" panose="02020603050405020304" pitchFamily="18" charset="0"/>
              </a:rPr>
              <a:t>for</a:t>
            </a:r>
            <a:r>
              <a:rPr kumimoji="0" lang="es-ES_tradnl" altLang="es-NI" sz="1600" b="1" i="0" u="none" strike="noStrike" cap="none" normalizeH="0" baseline="0" dirty="0">
                <a:ln>
                  <a:noFill/>
                </a:ln>
                <a:solidFill>
                  <a:srgbClr val="000080"/>
                </a:solidFill>
                <a:effectLst/>
                <a:latin typeface="Verdana" panose="020B0604030504040204" pitchFamily="34" charset="0"/>
                <a:ea typeface="Verdana" panose="020B0604030504040204" pitchFamily="34" charset="0"/>
                <a:cs typeface="Times New Roman" panose="02020603050405020304" pitchFamily="18" charset="0"/>
              </a:rPr>
              <a:t> en C++</a:t>
            </a:r>
            <a:endParaRPr kumimoji="0" lang="es-ES_tradnl" altLang="es-NI"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5" name="Rectángulo 4">
            <a:extLst>
              <a:ext uri="{FF2B5EF4-FFF2-40B4-BE49-F238E27FC236}">
                <a16:creationId xmlns:a16="http://schemas.microsoft.com/office/drawing/2014/main" id="{30F04C31-3EA7-4BA4-BA38-2EA5FA419A1D}"/>
              </a:ext>
            </a:extLst>
          </p:cNvPr>
          <p:cNvSpPr/>
          <p:nvPr/>
        </p:nvSpPr>
        <p:spPr>
          <a:xfrm>
            <a:off x="176860" y="1829134"/>
            <a:ext cx="7387358" cy="4225516"/>
          </a:xfrm>
          <a:prstGeom prst="rect">
            <a:avLst/>
          </a:prstGeom>
        </p:spPr>
        <p:txBody>
          <a:bodyPr wrap="square">
            <a:spAutoFit/>
          </a:bodyPr>
          <a:lstStyle/>
          <a:p>
            <a:pPr algn="just">
              <a:lnSpc>
                <a:spcPct val="107000"/>
              </a:lnSpc>
              <a:spcAft>
                <a:spcPts val="0"/>
              </a:spcAft>
            </a:pPr>
            <a:r>
              <a:rPr lang="es-ES_tradnl"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Un bucle </a:t>
            </a:r>
            <a:r>
              <a:rPr lang="es-ES_tradnl" dirty="0" err="1">
                <a:solidFill>
                  <a:srgbClr val="002060"/>
                </a:solidFill>
                <a:latin typeface="Verdana" panose="020B0604030504040204" pitchFamily="34" charset="0"/>
                <a:ea typeface="Times New Roman" panose="02020603050405020304" pitchFamily="18" charset="0"/>
                <a:cs typeface="Times New Roman" panose="02020603050405020304" pitchFamily="18" charset="0"/>
              </a:rPr>
              <a:t>for</a:t>
            </a:r>
            <a:r>
              <a:rPr lang="es-ES_tradnl"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 hace que una instrucción o bloque de instrucciones se repitan un número determinado de veces </a:t>
            </a:r>
            <a:r>
              <a:rPr lang="es-ES_tradnl" b="1"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mientras</a:t>
            </a:r>
            <a:r>
              <a:rPr lang="es-ES_tradnl"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 se cumpla la condición.</a:t>
            </a:r>
            <a:endParaRPr lang="es-NI" sz="24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 </a:t>
            </a:r>
            <a:endParaRPr lang="es-NI" sz="24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_tradnl" dirty="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 </a:t>
            </a:r>
            <a:endParaRPr lang="es-NI" sz="24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_tradnl" dirty="0" err="1">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for</a:t>
            </a:r>
            <a:r>
              <a:rPr lang="es-ES_tradnl" dirty="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a:t>
            </a:r>
            <a:r>
              <a:rPr lang="es-ES_tradnl" dirty="0" err="1">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inicialización;condicion;incremento</a:t>
            </a:r>
            <a:r>
              <a:rPr lang="es-ES_tradnl" dirty="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/decremento)</a:t>
            </a:r>
            <a:endParaRPr lang="es-NI" sz="24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_tradnl" dirty="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a:t>
            </a:r>
            <a:endParaRPr lang="es-NI" sz="24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_tradnl" dirty="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 instrucción 1;</a:t>
            </a:r>
            <a:endParaRPr lang="es-NI" sz="24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_tradnl" dirty="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 ...........</a:t>
            </a:r>
            <a:endParaRPr lang="es-NI" sz="24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_tradnl" dirty="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 instrucción N;     </a:t>
            </a:r>
            <a:endParaRPr lang="es-NI" sz="24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_tradnl" dirty="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a:t>
            </a:r>
            <a:endParaRPr lang="es-NI" sz="24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 </a:t>
            </a:r>
            <a:endParaRPr lang="es-NI" sz="24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A continuación de la palabra </a:t>
            </a:r>
            <a:r>
              <a:rPr lang="es-ES" dirty="0" err="1">
                <a:solidFill>
                  <a:srgbClr val="002060"/>
                </a:solidFill>
                <a:latin typeface="Verdana" panose="020B0604030504040204" pitchFamily="34" charset="0"/>
                <a:ea typeface="Times New Roman" panose="02020603050405020304" pitchFamily="18" charset="0"/>
                <a:cs typeface="Times New Roman" panose="02020603050405020304" pitchFamily="18" charset="0"/>
              </a:rPr>
              <a:t>for</a:t>
            </a:r>
            <a:r>
              <a:rPr lang="es-ES"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 y entre paréntesis debe haber siempre </a:t>
            </a:r>
            <a:r>
              <a:rPr lang="es-ES" b="1"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tres zonas separadas por punto y coma</a:t>
            </a:r>
            <a:r>
              <a:rPr lang="es-ES"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a:t>
            </a:r>
            <a:endParaRPr lang="es-NI" sz="2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198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40328" y="166210"/>
            <a:ext cx="9005454" cy="707886"/>
          </a:xfrm>
          <a:prstGeom prst="rect">
            <a:avLst/>
          </a:prstGeom>
          <a:noFill/>
        </p:spPr>
        <p:txBody>
          <a:bodyPr wrap="square" rtlCol="0">
            <a:spAutoFit/>
          </a:bodyPr>
          <a:lstStyle/>
          <a:p>
            <a:pPr algn="ctr"/>
            <a:r>
              <a:rPr lang="es-ES" sz="4000" dirty="0">
                <a:solidFill>
                  <a:schemeClr val="bg1"/>
                </a:solidFill>
              </a:rPr>
              <a:t>Estructuras repetitivas</a:t>
            </a:r>
            <a:endParaRPr lang="es-NI" sz="4000" dirty="0">
              <a:solidFill>
                <a:schemeClr val="bg1"/>
              </a:solidFill>
            </a:endParaRPr>
          </a:p>
        </p:txBody>
      </p:sp>
      <p:sp>
        <p:nvSpPr>
          <p:cNvPr id="2" name="Rectangle 2">
            <a:extLst>
              <a:ext uri="{FF2B5EF4-FFF2-40B4-BE49-F238E27FC236}">
                <a16:creationId xmlns:a16="http://schemas.microsoft.com/office/drawing/2014/main" id="{AB29FE8B-6338-4903-8B4B-679FB16D4973}"/>
              </a:ext>
            </a:extLst>
          </p:cNvPr>
          <p:cNvSpPr>
            <a:spLocks noChangeArrowheads="1"/>
          </p:cNvSpPr>
          <p:nvPr/>
        </p:nvSpPr>
        <p:spPr bwMode="auto">
          <a:xfrm>
            <a:off x="249382" y="8740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NI"/>
          </a:p>
        </p:txBody>
      </p:sp>
      <p:sp>
        <p:nvSpPr>
          <p:cNvPr id="3" name="Rectángulo 2">
            <a:extLst>
              <a:ext uri="{FF2B5EF4-FFF2-40B4-BE49-F238E27FC236}">
                <a16:creationId xmlns:a16="http://schemas.microsoft.com/office/drawing/2014/main" id="{A76BF623-5874-4309-8990-39A0DFC310E7}"/>
              </a:ext>
            </a:extLst>
          </p:cNvPr>
          <p:cNvSpPr/>
          <p:nvPr/>
        </p:nvSpPr>
        <p:spPr>
          <a:xfrm>
            <a:off x="249382" y="1331296"/>
            <a:ext cx="11693236" cy="5175648"/>
          </a:xfrm>
          <a:prstGeom prst="rect">
            <a:avLst/>
          </a:prstGeom>
        </p:spPr>
        <p:txBody>
          <a:bodyPr wrap="square">
            <a:spAutoFit/>
          </a:bodyPr>
          <a:lstStyle/>
          <a:p>
            <a:pPr marL="342900" lvl="0" indent="-342900" algn="just">
              <a:lnSpc>
                <a:spcPct val="150000"/>
              </a:lnSpc>
              <a:spcAft>
                <a:spcPts val="0"/>
              </a:spcAft>
              <a:buFont typeface="Symbol" panose="05050102010706020507" pitchFamily="18" charset="2"/>
              <a:buChar char=""/>
            </a:pPr>
            <a:r>
              <a:rPr lang="es-ES" b="1" i="1" dirty="0">
                <a:solidFill>
                  <a:srgbClr val="002060"/>
                </a:solidFill>
                <a:latin typeface="Verdana" panose="020B0604030504040204" pitchFamily="34" charset="0"/>
                <a:ea typeface="Verdana" panose="020B0604030504040204" pitchFamily="34" charset="0"/>
                <a:cs typeface="Times New Roman" panose="02020603050405020304" pitchFamily="18" charset="0"/>
              </a:rPr>
              <a:t>zona de inicialización</a:t>
            </a:r>
            <a:endParaRPr lang="es-NI" sz="2400"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s-ES" b="1" i="1" dirty="0">
                <a:solidFill>
                  <a:srgbClr val="002060"/>
                </a:solidFill>
                <a:latin typeface="Verdana" panose="020B0604030504040204" pitchFamily="34" charset="0"/>
                <a:ea typeface="Verdana" panose="020B0604030504040204" pitchFamily="34" charset="0"/>
                <a:cs typeface="Times New Roman" panose="02020603050405020304" pitchFamily="18" charset="0"/>
              </a:rPr>
              <a:t>zona de condición</a:t>
            </a:r>
            <a:endParaRPr lang="es-NI" sz="2400"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s-ES" b="1" i="1" dirty="0">
                <a:solidFill>
                  <a:srgbClr val="002060"/>
                </a:solidFill>
                <a:latin typeface="Verdana" panose="020B0604030504040204" pitchFamily="34" charset="0"/>
                <a:ea typeface="Verdana" panose="020B0604030504040204" pitchFamily="34" charset="0"/>
                <a:cs typeface="Times New Roman" panose="02020603050405020304" pitchFamily="18" charset="0"/>
              </a:rPr>
              <a:t>zona de incremento </a:t>
            </a:r>
            <a:r>
              <a:rPr lang="es-ES" b="1" i="1" dirty="0" err="1">
                <a:solidFill>
                  <a:srgbClr val="002060"/>
                </a:solidFill>
                <a:latin typeface="Verdana" panose="020B0604030504040204" pitchFamily="34" charset="0"/>
                <a:ea typeface="Verdana" panose="020B0604030504040204" pitchFamily="34" charset="0"/>
                <a:cs typeface="Times New Roman" panose="02020603050405020304" pitchFamily="18" charset="0"/>
              </a:rPr>
              <a:t>ó</a:t>
            </a:r>
            <a:r>
              <a:rPr lang="es-ES" b="1" i="1" dirty="0">
                <a:solidFill>
                  <a:srgbClr val="002060"/>
                </a:solidFill>
                <a:latin typeface="Verdana" panose="020B0604030504040204" pitchFamily="34" charset="0"/>
                <a:ea typeface="Verdana" panose="020B0604030504040204" pitchFamily="34" charset="0"/>
                <a:cs typeface="Times New Roman" panose="02020603050405020304" pitchFamily="18" charset="0"/>
              </a:rPr>
              <a:t> decremento</a:t>
            </a:r>
            <a:endParaRPr lang="es-NI" sz="2400"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0"/>
              </a:spcAft>
            </a:pPr>
            <a:r>
              <a:rPr lang="es-ES" dirty="0">
                <a:solidFill>
                  <a:srgbClr val="002060"/>
                </a:solidFill>
                <a:latin typeface="Verdana" panose="020B0604030504040204" pitchFamily="34" charset="0"/>
                <a:ea typeface="Verdana" panose="020B0604030504040204" pitchFamily="34" charset="0"/>
                <a:cs typeface="Times New Roman" panose="02020603050405020304" pitchFamily="18" charset="0"/>
              </a:rPr>
              <a:t> </a:t>
            </a:r>
            <a:endParaRPr lang="es-NI" sz="2400"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0"/>
              </a:spcAft>
            </a:pPr>
            <a:r>
              <a:rPr lang="es-ES" dirty="0">
                <a:solidFill>
                  <a:srgbClr val="002060"/>
                </a:solidFill>
                <a:latin typeface="Verdana" panose="020B0604030504040204" pitchFamily="34" charset="0"/>
                <a:ea typeface="Verdana" panose="020B0604030504040204" pitchFamily="34" charset="0"/>
                <a:cs typeface="Times New Roman" panose="02020603050405020304" pitchFamily="18" charset="0"/>
              </a:rPr>
              <a:t>En alguna ocasión puede no ser necesario escribir alguna de ellas. En ese caso se pueden dejar en blanco, pero los punto y coma deben aparecer.</a:t>
            </a:r>
            <a:endParaRPr lang="es-NI" sz="2400"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0"/>
              </a:spcAft>
            </a:pPr>
            <a:r>
              <a:rPr lang="es-ES" dirty="0">
                <a:solidFill>
                  <a:srgbClr val="002060"/>
                </a:solidFill>
                <a:latin typeface="Verdana" panose="020B0604030504040204" pitchFamily="34" charset="0"/>
                <a:ea typeface="Verdana" panose="020B0604030504040204" pitchFamily="34" charset="0"/>
                <a:cs typeface="Times New Roman" panose="02020603050405020304" pitchFamily="18" charset="0"/>
              </a:rPr>
              <a:t> </a:t>
            </a:r>
            <a:endParaRPr lang="es-NI" sz="2400"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0"/>
              </a:spcAft>
            </a:pPr>
            <a:r>
              <a:rPr lang="es-ES" dirty="0">
                <a:solidFill>
                  <a:srgbClr val="002060"/>
                </a:solidFill>
                <a:latin typeface="Verdana" panose="020B0604030504040204" pitchFamily="34" charset="0"/>
                <a:ea typeface="Verdana" panose="020B0604030504040204" pitchFamily="34" charset="0"/>
                <a:cs typeface="Times New Roman" panose="02020603050405020304" pitchFamily="18" charset="0"/>
              </a:rPr>
              <a:t> </a:t>
            </a:r>
            <a:endParaRPr lang="es-NI" sz="2400"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0"/>
              </a:spcAft>
            </a:pPr>
            <a:r>
              <a:rPr lang="es-ES" dirty="0">
                <a:solidFill>
                  <a:srgbClr val="002060"/>
                </a:solidFill>
                <a:latin typeface="Verdana" panose="020B0604030504040204" pitchFamily="34" charset="0"/>
                <a:ea typeface="Verdana" panose="020B0604030504040204" pitchFamily="34" charset="0"/>
                <a:cs typeface="Times New Roman" panose="02020603050405020304" pitchFamily="18" charset="0"/>
              </a:rPr>
              <a:t>El funcionamiento de un bucle </a:t>
            </a:r>
            <a:r>
              <a:rPr lang="es-ES" dirty="0" err="1">
                <a:solidFill>
                  <a:srgbClr val="002060"/>
                </a:solidFill>
                <a:latin typeface="Verdana" panose="020B0604030504040204" pitchFamily="34" charset="0"/>
                <a:ea typeface="Verdana" panose="020B0604030504040204" pitchFamily="34" charset="0"/>
                <a:cs typeface="Times New Roman" panose="02020603050405020304" pitchFamily="18" charset="0"/>
              </a:rPr>
              <a:t>for</a:t>
            </a:r>
            <a:r>
              <a:rPr lang="es-ES" dirty="0">
                <a:solidFill>
                  <a:srgbClr val="002060"/>
                </a:solidFill>
                <a:latin typeface="Verdana" panose="020B0604030504040204" pitchFamily="34" charset="0"/>
                <a:ea typeface="Verdana" panose="020B0604030504040204" pitchFamily="34" charset="0"/>
                <a:cs typeface="Times New Roman" panose="02020603050405020304" pitchFamily="18" charset="0"/>
              </a:rPr>
              <a:t> el siguiente:</a:t>
            </a:r>
            <a:endParaRPr lang="es-NI" sz="2400"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0"/>
              </a:spcAft>
            </a:pPr>
            <a:r>
              <a:rPr lang="es-ES" dirty="0">
                <a:solidFill>
                  <a:srgbClr val="002060"/>
                </a:solidFill>
                <a:latin typeface="Verdana" panose="020B0604030504040204" pitchFamily="34" charset="0"/>
                <a:ea typeface="Verdana" panose="020B0604030504040204" pitchFamily="34" charset="0"/>
                <a:cs typeface="Times New Roman" panose="02020603050405020304" pitchFamily="18" charset="0"/>
              </a:rPr>
              <a:t> </a:t>
            </a:r>
            <a:r>
              <a:rPr lang="es-ES_tradnl" dirty="0">
                <a:solidFill>
                  <a:srgbClr val="002060"/>
                </a:solidFill>
                <a:latin typeface="Verdana" panose="020B0604030504040204" pitchFamily="34" charset="0"/>
                <a:ea typeface="Verdana" panose="020B0604030504040204" pitchFamily="34" charset="0"/>
                <a:cs typeface="Times New Roman" panose="02020603050405020304" pitchFamily="18" charset="0"/>
              </a:rPr>
              <a:t> </a:t>
            </a:r>
            <a:endParaRPr lang="es-NI" sz="2400"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pPr marL="270510" indent="-270510" algn="just">
              <a:lnSpc>
                <a:spcPct val="107000"/>
              </a:lnSpc>
              <a:spcAft>
                <a:spcPts val="0"/>
              </a:spcAft>
            </a:pPr>
            <a:r>
              <a:rPr lang="es-ES_tradnl" dirty="0">
                <a:solidFill>
                  <a:srgbClr val="002060"/>
                </a:solidFill>
                <a:latin typeface="Verdana" panose="020B0604030504040204" pitchFamily="34" charset="0"/>
                <a:ea typeface="Verdana" panose="020B0604030504040204" pitchFamily="34" charset="0"/>
                <a:cs typeface="Times New Roman" panose="02020603050405020304" pitchFamily="18" charset="0"/>
              </a:rPr>
              <a:t>1.</a:t>
            </a:r>
            <a:r>
              <a:rPr lang="es-ES_tradnl" sz="800" dirty="0">
                <a:solidFill>
                  <a:srgbClr val="002060"/>
                </a:solidFill>
                <a:latin typeface="Verdana" panose="020B0604030504040204" pitchFamily="34" charset="0"/>
                <a:ea typeface="Verdana" panose="020B0604030504040204" pitchFamily="34" charset="0"/>
                <a:cs typeface="Times New Roman" panose="02020603050405020304" pitchFamily="18" charset="0"/>
              </a:rPr>
              <a:t>      </a:t>
            </a:r>
            <a:r>
              <a:rPr lang="es-ES_tradnl" dirty="0">
                <a:solidFill>
                  <a:srgbClr val="002060"/>
                </a:solidFill>
                <a:latin typeface="Verdana" panose="020B0604030504040204" pitchFamily="34" charset="0"/>
                <a:ea typeface="Verdana" panose="020B0604030504040204" pitchFamily="34" charset="0"/>
                <a:cs typeface="Times New Roman" panose="02020603050405020304" pitchFamily="18" charset="0"/>
              </a:rPr>
              <a:t>Se inicializa la variable o variables de control.</a:t>
            </a:r>
            <a:endParaRPr lang="es-NI" sz="2400"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pPr marL="270510" indent="-270510" algn="just">
              <a:lnSpc>
                <a:spcPct val="107000"/>
              </a:lnSpc>
              <a:spcAft>
                <a:spcPts val="0"/>
              </a:spcAft>
            </a:pPr>
            <a:r>
              <a:rPr lang="es-ES_tradnl" dirty="0">
                <a:solidFill>
                  <a:srgbClr val="002060"/>
                </a:solidFill>
                <a:latin typeface="Verdana" panose="020B0604030504040204" pitchFamily="34" charset="0"/>
                <a:ea typeface="Verdana" panose="020B0604030504040204" pitchFamily="34" charset="0"/>
                <a:cs typeface="Times New Roman" panose="02020603050405020304" pitchFamily="18" charset="0"/>
              </a:rPr>
              <a:t>2.</a:t>
            </a:r>
            <a:r>
              <a:rPr lang="es-ES_tradnl" sz="800" dirty="0">
                <a:solidFill>
                  <a:srgbClr val="002060"/>
                </a:solidFill>
                <a:latin typeface="Verdana" panose="020B0604030504040204" pitchFamily="34" charset="0"/>
                <a:ea typeface="Verdana" panose="020B0604030504040204" pitchFamily="34" charset="0"/>
                <a:cs typeface="Times New Roman" panose="02020603050405020304" pitchFamily="18" charset="0"/>
              </a:rPr>
              <a:t>      </a:t>
            </a:r>
            <a:r>
              <a:rPr lang="es-ES_tradnl" dirty="0">
                <a:solidFill>
                  <a:srgbClr val="002060"/>
                </a:solidFill>
                <a:latin typeface="Verdana" panose="020B0604030504040204" pitchFamily="34" charset="0"/>
                <a:ea typeface="Verdana" panose="020B0604030504040204" pitchFamily="34" charset="0"/>
                <a:cs typeface="Times New Roman" panose="02020603050405020304" pitchFamily="18" charset="0"/>
              </a:rPr>
              <a:t>Se evalúa la condición.</a:t>
            </a:r>
            <a:endParaRPr lang="es-NI" sz="2400"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pPr marL="270510" indent="-270510" algn="just">
              <a:lnSpc>
                <a:spcPct val="107000"/>
              </a:lnSpc>
              <a:spcAft>
                <a:spcPts val="0"/>
              </a:spcAft>
            </a:pPr>
            <a:r>
              <a:rPr lang="es-ES_tradnl" dirty="0">
                <a:solidFill>
                  <a:srgbClr val="002060"/>
                </a:solidFill>
                <a:latin typeface="Verdana" panose="020B0604030504040204" pitchFamily="34" charset="0"/>
                <a:ea typeface="Verdana" panose="020B0604030504040204" pitchFamily="34" charset="0"/>
                <a:cs typeface="Times New Roman" panose="02020603050405020304" pitchFamily="18" charset="0"/>
              </a:rPr>
              <a:t>3.</a:t>
            </a:r>
            <a:r>
              <a:rPr lang="es-ES_tradnl" sz="800" dirty="0">
                <a:solidFill>
                  <a:srgbClr val="002060"/>
                </a:solidFill>
                <a:latin typeface="Verdana" panose="020B0604030504040204" pitchFamily="34" charset="0"/>
                <a:ea typeface="Verdana" panose="020B0604030504040204" pitchFamily="34" charset="0"/>
                <a:cs typeface="Times New Roman" panose="02020603050405020304" pitchFamily="18" charset="0"/>
              </a:rPr>
              <a:t>      </a:t>
            </a:r>
            <a:r>
              <a:rPr lang="es-ES_tradnl" dirty="0">
                <a:solidFill>
                  <a:srgbClr val="002060"/>
                </a:solidFill>
                <a:latin typeface="Verdana" panose="020B0604030504040204" pitchFamily="34" charset="0"/>
                <a:ea typeface="Verdana" panose="020B0604030504040204" pitchFamily="34" charset="0"/>
                <a:cs typeface="Times New Roman" panose="02020603050405020304" pitchFamily="18" charset="0"/>
              </a:rPr>
              <a:t>Si la condición es cierta se ejecutan las instrucciones. Si es falsa, finaliza la ejecución del bucle y continúa el programa en la siguiente instrucción después del </a:t>
            </a:r>
            <a:r>
              <a:rPr lang="es-ES_tradnl" dirty="0" err="1">
                <a:solidFill>
                  <a:srgbClr val="002060"/>
                </a:solidFill>
                <a:latin typeface="Verdana" panose="020B0604030504040204" pitchFamily="34" charset="0"/>
                <a:ea typeface="Verdana" panose="020B0604030504040204" pitchFamily="34" charset="0"/>
                <a:cs typeface="Times New Roman" panose="02020603050405020304" pitchFamily="18" charset="0"/>
              </a:rPr>
              <a:t>for</a:t>
            </a:r>
            <a:endParaRPr lang="es-NI" sz="2400"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pPr marL="270510" indent="-270510" algn="just">
              <a:lnSpc>
                <a:spcPct val="107000"/>
              </a:lnSpc>
              <a:spcAft>
                <a:spcPts val="0"/>
              </a:spcAft>
            </a:pPr>
            <a:r>
              <a:rPr lang="es-ES_tradnl" dirty="0">
                <a:solidFill>
                  <a:srgbClr val="002060"/>
                </a:solidFill>
                <a:latin typeface="Verdana" panose="020B0604030504040204" pitchFamily="34" charset="0"/>
                <a:ea typeface="Verdana" panose="020B0604030504040204" pitchFamily="34" charset="0"/>
                <a:cs typeface="Times New Roman" panose="02020603050405020304" pitchFamily="18" charset="0"/>
              </a:rPr>
              <a:t>4.</a:t>
            </a:r>
            <a:r>
              <a:rPr lang="es-ES_tradnl" sz="800" dirty="0">
                <a:solidFill>
                  <a:srgbClr val="002060"/>
                </a:solidFill>
                <a:latin typeface="Verdana" panose="020B0604030504040204" pitchFamily="34" charset="0"/>
                <a:ea typeface="Verdana" panose="020B0604030504040204" pitchFamily="34" charset="0"/>
                <a:cs typeface="Times New Roman" panose="02020603050405020304" pitchFamily="18" charset="0"/>
              </a:rPr>
              <a:t>      </a:t>
            </a:r>
            <a:r>
              <a:rPr lang="es-ES_tradnl" dirty="0">
                <a:solidFill>
                  <a:srgbClr val="002060"/>
                </a:solidFill>
                <a:latin typeface="Verdana" panose="020B0604030504040204" pitchFamily="34" charset="0"/>
                <a:ea typeface="Verdana" panose="020B0604030504040204" pitchFamily="34" charset="0"/>
                <a:cs typeface="Times New Roman" panose="02020603050405020304" pitchFamily="18" charset="0"/>
              </a:rPr>
              <a:t>Se actualiza la variable o variables de control (incremento/decremento)</a:t>
            </a:r>
            <a:endParaRPr lang="es-NI" sz="2400"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pPr marL="270510" indent="-270510" algn="just">
              <a:lnSpc>
                <a:spcPct val="107000"/>
              </a:lnSpc>
              <a:spcAft>
                <a:spcPts val="0"/>
              </a:spcAft>
            </a:pPr>
            <a:r>
              <a:rPr lang="es-ES_tradnl" dirty="0">
                <a:solidFill>
                  <a:srgbClr val="002060"/>
                </a:solidFill>
                <a:latin typeface="Verdana" panose="020B0604030504040204" pitchFamily="34" charset="0"/>
                <a:ea typeface="Verdana" panose="020B0604030504040204" pitchFamily="34" charset="0"/>
                <a:cs typeface="Times New Roman" panose="02020603050405020304" pitchFamily="18" charset="0"/>
              </a:rPr>
              <a:t>5.</a:t>
            </a:r>
            <a:r>
              <a:rPr lang="es-ES_tradnl" sz="800" dirty="0">
                <a:solidFill>
                  <a:srgbClr val="002060"/>
                </a:solidFill>
                <a:latin typeface="Verdana" panose="020B0604030504040204" pitchFamily="34" charset="0"/>
                <a:ea typeface="Verdana" panose="020B0604030504040204" pitchFamily="34" charset="0"/>
                <a:cs typeface="Times New Roman" panose="02020603050405020304" pitchFamily="18" charset="0"/>
              </a:rPr>
              <a:t>      </a:t>
            </a:r>
            <a:r>
              <a:rPr lang="es-ES_tradnl" dirty="0">
                <a:solidFill>
                  <a:srgbClr val="002060"/>
                </a:solidFill>
                <a:latin typeface="Verdana" panose="020B0604030504040204" pitchFamily="34" charset="0"/>
                <a:ea typeface="Verdana" panose="020B0604030504040204" pitchFamily="34" charset="0"/>
                <a:cs typeface="Times New Roman" panose="02020603050405020304" pitchFamily="18" charset="0"/>
              </a:rPr>
              <a:t>Se pasa al punto 2).</a:t>
            </a:r>
            <a:endParaRPr lang="es-NI" sz="2400" dirty="0">
              <a:solidFill>
                <a:srgbClr val="002060"/>
              </a:solidFill>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70591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40328" y="166210"/>
            <a:ext cx="9005454" cy="707886"/>
          </a:xfrm>
          <a:prstGeom prst="rect">
            <a:avLst/>
          </a:prstGeom>
          <a:noFill/>
        </p:spPr>
        <p:txBody>
          <a:bodyPr wrap="square" rtlCol="0">
            <a:spAutoFit/>
          </a:bodyPr>
          <a:lstStyle/>
          <a:p>
            <a:pPr algn="ctr"/>
            <a:r>
              <a:rPr lang="es-ES" sz="4000" dirty="0">
                <a:solidFill>
                  <a:schemeClr val="bg1"/>
                </a:solidFill>
              </a:rPr>
              <a:t>Estructuras repetitivas</a:t>
            </a:r>
            <a:endParaRPr lang="es-NI" sz="4000" dirty="0">
              <a:solidFill>
                <a:schemeClr val="bg1"/>
              </a:solidFill>
            </a:endParaRPr>
          </a:p>
        </p:txBody>
      </p:sp>
      <p:sp>
        <p:nvSpPr>
          <p:cNvPr id="2" name="Rectangle 2">
            <a:extLst>
              <a:ext uri="{FF2B5EF4-FFF2-40B4-BE49-F238E27FC236}">
                <a16:creationId xmlns:a16="http://schemas.microsoft.com/office/drawing/2014/main" id="{AB29FE8B-6338-4903-8B4B-679FB16D4973}"/>
              </a:ext>
            </a:extLst>
          </p:cNvPr>
          <p:cNvSpPr>
            <a:spLocks noChangeArrowheads="1"/>
          </p:cNvSpPr>
          <p:nvPr/>
        </p:nvSpPr>
        <p:spPr bwMode="auto">
          <a:xfrm>
            <a:off x="249382" y="8740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NI"/>
          </a:p>
        </p:txBody>
      </p:sp>
      <p:sp>
        <p:nvSpPr>
          <p:cNvPr id="5" name="Rectángulo 4">
            <a:extLst>
              <a:ext uri="{FF2B5EF4-FFF2-40B4-BE49-F238E27FC236}">
                <a16:creationId xmlns:a16="http://schemas.microsoft.com/office/drawing/2014/main" id="{4461A63D-40A7-4F9B-B3E2-F8C090C8D415}"/>
              </a:ext>
            </a:extLst>
          </p:cNvPr>
          <p:cNvSpPr/>
          <p:nvPr/>
        </p:nvSpPr>
        <p:spPr>
          <a:xfrm>
            <a:off x="540328" y="1331296"/>
            <a:ext cx="6096000" cy="2339102"/>
          </a:xfrm>
          <a:prstGeom prst="rect">
            <a:avLst/>
          </a:prstGeom>
        </p:spPr>
        <p:txBody>
          <a:bodyPr>
            <a:spAutoFit/>
          </a:bodyPr>
          <a:lstStyle/>
          <a:p>
            <a:pPr algn="just"/>
            <a:r>
              <a:rPr lang="es-ES" sz="2000" b="1" dirty="0">
                <a:solidFill>
                  <a:srgbClr val="002060"/>
                </a:solidFill>
              </a:rPr>
              <a:t>Sintaxis del Ciclo </a:t>
            </a:r>
            <a:r>
              <a:rPr lang="es-ES" sz="2000" b="1" dirty="0" err="1">
                <a:solidFill>
                  <a:srgbClr val="002060"/>
                </a:solidFill>
              </a:rPr>
              <a:t>For</a:t>
            </a:r>
            <a:r>
              <a:rPr lang="es-ES" sz="2000" b="1" dirty="0">
                <a:solidFill>
                  <a:srgbClr val="002060"/>
                </a:solidFill>
              </a:rPr>
              <a:t> en C++:</a:t>
            </a:r>
          </a:p>
          <a:p>
            <a:endParaRPr lang="es-ES" dirty="0">
              <a:solidFill>
                <a:srgbClr val="002060"/>
              </a:solidFill>
            </a:endParaRPr>
          </a:p>
          <a:p>
            <a:pPr algn="just"/>
            <a:r>
              <a:rPr lang="es-ES" dirty="0">
                <a:solidFill>
                  <a:srgbClr val="002060"/>
                </a:solidFill>
              </a:rPr>
              <a:t>La sintaxis de un ciclo </a:t>
            </a:r>
            <a:r>
              <a:rPr lang="es-ES" dirty="0" err="1">
                <a:solidFill>
                  <a:srgbClr val="002060"/>
                </a:solidFill>
              </a:rPr>
              <a:t>for</a:t>
            </a:r>
            <a:r>
              <a:rPr lang="es-ES" dirty="0">
                <a:solidFill>
                  <a:srgbClr val="002060"/>
                </a:solidFill>
              </a:rPr>
              <a:t> es simple en C++, en realidad en la mayoría de los lenguajes de alto nivel es incluso muy similar, de hecho, con tan solo tener bien claros los 3 componentes del ciclo </a:t>
            </a:r>
            <a:r>
              <a:rPr lang="es-ES" dirty="0" err="1">
                <a:solidFill>
                  <a:srgbClr val="002060"/>
                </a:solidFill>
              </a:rPr>
              <a:t>for</a:t>
            </a:r>
            <a:r>
              <a:rPr lang="es-ES" dirty="0">
                <a:solidFill>
                  <a:srgbClr val="002060"/>
                </a:solidFill>
              </a:rPr>
              <a:t> (inicio, final y tamaño de paso) tenemos prácticamente todo hecho.</a:t>
            </a:r>
          </a:p>
          <a:p>
            <a:endParaRPr lang="es-ES" dirty="0">
              <a:solidFill>
                <a:srgbClr val="002060"/>
              </a:solidFill>
            </a:endParaRPr>
          </a:p>
        </p:txBody>
      </p:sp>
      <p:pic>
        <p:nvPicPr>
          <p:cNvPr id="8" name="Imagen 7">
            <a:extLst>
              <a:ext uri="{FF2B5EF4-FFF2-40B4-BE49-F238E27FC236}">
                <a16:creationId xmlns:a16="http://schemas.microsoft.com/office/drawing/2014/main" id="{3B8796E9-557B-4657-BC2A-02CC0EC1C2D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80746" y="3736003"/>
            <a:ext cx="5761327" cy="2678651"/>
          </a:xfrm>
          <a:prstGeom prst="rect">
            <a:avLst/>
          </a:prstGeom>
          <a:noFill/>
          <a:ln>
            <a:noFill/>
          </a:ln>
        </p:spPr>
      </p:pic>
    </p:spTree>
    <p:extLst>
      <p:ext uri="{BB962C8B-B14F-4D97-AF65-F5344CB8AC3E}">
        <p14:creationId xmlns:p14="http://schemas.microsoft.com/office/powerpoint/2010/main" val="144656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40328" y="166210"/>
            <a:ext cx="9005454" cy="707886"/>
          </a:xfrm>
          <a:prstGeom prst="rect">
            <a:avLst/>
          </a:prstGeom>
          <a:noFill/>
        </p:spPr>
        <p:txBody>
          <a:bodyPr wrap="square" rtlCol="0">
            <a:spAutoFit/>
          </a:bodyPr>
          <a:lstStyle/>
          <a:p>
            <a:pPr algn="ctr"/>
            <a:r>
              <a:rPr lang="es-ES" sz="4000" dirty="0">
                <a:solidFill>
                  <a:schemeClr val="bg1"/>
                </a:solidFill>
              </a:rPr>
              <a:t>Estructuras repetitivas</a:t>
            </a:r>
            <a:endParaRPr lang="es-NI" sz="4000" dirty="0">
              <a:solidFill>
                <a:schemeClr val="bg1"/>
              </a:solidFill>
            </a:endParaRPr>
          </a:p>
        </p:txBody>
      </p:sp>
      <p:sp>
        <p:nvSpPr>
          <p:cNvPr id="2" name="Rectangle 2">
            <a:extLst>
              <a:ext uri="{FF2B5EF4-FFF2-40B4-BE49-F238E27FC236}">
                <a16:creationId xmlns:a16="http://schemas.microsoft.com/office/drawing/2014/main" id="{AB29FE8B-6338-4903-8B4B-679FB16D4973}"/>
              </a:ext>
            </a:extLst>
          </p:cNvPr>
          <p:cNvSpPr>
            <a:spLocks noChangeArrowheads="1"/>
          </p:cNvSpPr>
          <p:nvPr/>
        </p:nvSpPr>
        <p:spPr bwMode="auto">
          <a:xfrm>
            <a:off x="249382" y="8740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NI"/>
          </a:p>
        </p:txBody>
      </p:sp>
      <p:sp>
        <p:nvSpPr>
          <p:cNvPr id="3" name="Rectángulo 2">
            <a:extLst>
              <a:ext uri="{FF2B5EF4-FFF2-40B4-BE49-F238E27FC236}">
                <a16:creationId xmlns:a16="http://schemas.microsoft.com/office/drawing/2014/main" id="{2EFEF645-1E1A-43E4-B767-10BC78E8C33C}"/>
              </a:ext>
            </a:extLst>
          </p:cNvPr>
          <p:cNvSpPr/>
          <p:nvPr/>
        </p:nvSpPr>
        <p:spPr>
          <a:xfrm>
            <a:off x="249382" y="1762091"/>
            <a:ext cx="4932218" cy="3929153"/>
          </a:xfrm>
          <a:prstGeom prst="rect">
            <a:avLst/>
          </a:prstGeom>
        </p:spPr>
        <p:txBody>
          <a:bodyPr wrap="square">
            <a:spAutoFit/>
          </a:bodyPr>
          <a:lstStyle/>
          <a:p>
            <a:pPr algn="just">
              <a:lnSpc>
                <a:spcPct val="107000"/>
              </a:lnSpc>
              <a:spcAft>
                <a:spcPts val="0"/>
              </a:spcAft>
            </a:pPr>
            <a:r>
              <a:rPr lang="es-ES_tradnl" dirty="0">
                <a:solidFill>
                  <a:srgbClr val="002060"/>
                </a:solidFill>
                <a:latin typeface="Verdana" panose="020B0604030504040204" pitchFamily="34" charset="0"/>
                <a:ea typeface="Verdana" panose="020B0604030504040204" pitchFamily="34" charset="0"/>
                <a:cs typeface="Times New Roman" panose="02020603050405020304" pitchFamily="18" charset="0"/>
              </a:rPr>
              <a:t>La instrucción </a:t>
            </a:r>
            <a:r>
              <a:rPr lang="es-ES_tradnl" b="1" dirty="0" err="1">
                <a:solidFill>
                  <a:srgbClr val="002060"/>
                </a:solidFill>
                <a:latin typeface="Verdana" panose="020B0604030504040204" pitchFamily="34" charset="0"/>
                <a:ea typeface="Verdana" panose="020B0604030504040204" pitchFamily="34" charset="0"/>
                <a:cs typeface="Times New Roman" panose="02020603050405020304" pitchFamily="18" charset="0"/>
              </a:rPr>
              <a:t>for</a:t>
            </a:r>
            <a:r>
              <a:rPr lang="es-ES_tradnl" dirty="0">
                <a:solidFill>
                  <a:srgbClr val="002060"/>
                </a:solidFill>
                <a:latin typeface="Verdana" panose="020B0604030504040204" pitchFamily="34" charset="0"/>
                <a:ea typeface="Verdana" panose="020B0604030504040204" pitchFamily="34" charset="0"/>
                <a:cs typeface="Times New Roman" panose="02020603050405020304" pitchFamily="18" charset="0"/>
              </a:rPr>
              <a:t> es especialmente indicada para bucles donde se conozca el número de repeticiones que se van a hacer.</a:t>
            </a:r>
            <a:endParaRPr lang="es-NI" sz="2400"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0"/>
              </a:spcAft>
            </a:pPr>
            <a:r>
              <a:rPr lang="es-ES" dirty="0">
                <a:solidFill>
                  <a:srgbClr val="002060"/>
                </a:solidFill>
                <a:latin typeface="Verdana" panose="020B0604030504040204" pitchFamily="34" charset="0"/>
                <a:ea typeface="Verdana" panose="020B0604030504040204" pitchFamily="34" charset="0"/>
                <a:cs typeface="Times New Roman" panose="02020603050405020304" pitchFamily="18" charset="0"/>
              </a:rPr>
              <a:t> </a:t>
            </a:r>
            <a:endParaRPr lang="es-NI" sz="2400"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0"/>
              </a:spcAft>
            </a:pPr>
            <a:r>
              <a:rPr lang="es-ES_tradnl" dirty="0">
                <a:solidFill>
                  <a:srgbClr val="002060"/>
                </a:solidFill>
                <a:latin typeface="Verdana" panose="020B0604030504040204" pitchFamily="34" charset="0"/>
                <a:ea typeface="Verdana" panose="020B0604030504040204" pitchFamily="34" charset="0"/>
                <a:cs typeface="Times New Roman" panose="02020603050405020304" pitchFamily="18" charset="0"/>
              </a:rPr>
              <a:t>Como regla práctica podríamos decir que las instrucciones </a:t>
            </a:r>
            <a:r>
              <a:rPr lang="es-ES_tradnl" dirty="0" err="1">
                <a:solidFill>
                  <a:srgbClr val="002060"/>
                </a:solidFill>
                <a:latin typeface="Verdana" panose="020B0604030504040204" pitchFamily="34" charset="0"/>
                <a:ea typeface="Verdana" panose="020B0604030504040204" pitchFamily="34" charset="0"/>
                <a:cs typeface="Times New Roman" panose="02020603050405020304" pitchFamily="18" charset="0"/>
              </a:rPr>
              <a:t>while</a:t>
            </a:r>
            <a:r>
              <a:rPr lang="es-ES_tradnl" dirty="0">
                <a:solidFill>
                  <a:srgbClr val="002060"/>
                </a:solidFill>
                <a:latin typeface="Verdana" panose="020B0604030504040204" pitchFamily="34" charset="0"/>
                <a:ea typeface="Verdana" panose="020B0604030504040204" pitchFamily="34" charset="0"/>
                <a:cs typeface="Times New Roman" panose="02020603050405020304" pitchFamily="18" charset="0"/>
              </a:rPr>
              <a:t> y do-</a:t>
            </a:r>
            <a:r>
              <a:rPr lang="es-ES_tradnl" dirty="0" err="1">
                <a:solidFill>
                  <a:srgbClr val="002060"/>
                </a:solidFill>
                <a:latin typeface="Verdana" panose="020B0604030504040204" pitchFamily="34" charset="0"/>
                <a:ea typeface="Verdana" panose="020B0604030504040204" pitchFamily="34" charset="0"/>
                <a:cs typeface="Times New Roman" panose="02020603050405020304" pitchFamily="18" charset="0"/>
              </a:rPr>
              <a:t>while</a:t>
            </a:r>
            <a:r>
              <a:rPr lang="es-ES_tradnl" dirty="0">
                <a:solidFill>
                  <a:srgbClr val="002060"/>
                </a:solidFill>
                <a:latin typeface="Verdana" panose="020B0604030504040204" pitchFamily="34" charset="0"/>
                <a:ea typeface="Verdana" panose="020B0604030504040204" pitchFamily="34" charset="0"/>
                <a:cs typeface="Times New Roman" panose="02020603050405020304" pitchFamily="18" charset="0"/>
              </a:rPr>
              <a:t> se utilizan generalmente cuando no se conoce a priori el número de pasadas, y la instrucción </a:t>
            </a:r>
            <a:r>
              <a:rPr lang="es-ES_tradnl" dirty="0" err="1">
                <a:solidFill>
                  <a:srgbClr val="002060"/>
                </a:solidFill>
                <a:latin typeface="Verdana" panose="020B0604030504040204" pitchFamily="34" charset="0"/>
                <a:ea typeface="Verdana" panose="020B0604030504040204" pitchFamily="34" charset="0"/>
                <a:cs typeface="Times New Roman" panose="02020603050405020304" pitchFamily="18" charset="0"/>
              </a:rPr>
              <a:t>for</a:t>
            </a:r>
            <a:r>
              <a:rPr lang="es-ES_tradnl" dirty="0">
                <a:solidFill>
                  <a:srgbClr val="002060"/>
                </a:solidFill>
                <a:latin typeface="Verdana" panose="020B0604030504040204" pitchFamily="34" charset="0"/>
                <a:ea typeface="Verdana" panose="020B0604030504040204" pitchFamily="34" charset="0"/>
                <a:cs typeface="Times New Roman" panose="02020603050405020304" pitchFamily="18" charset="0"/>
              </a:rPr>
              <a:t> se utiliza generalmente cuando sí se conoce el número de pasadas.</a:t>
            </a:r>
            <a:endParaRPr lang="es-NI" sz="2400"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0"/>
              </a:spcAft>
            </a:pPr>
            <a:r>
              <a:rPr lang="es-ES_tradnl" dirty="0">
                <a:solidFill>
                  <a:srgbClr val="222222"/>
                </a:solidFill>
                <a:latin typeface="Verdana" panose="020B0604030504040204" pitchFamily="34" charset="0"/>
                <a:ea typeface="Times New Roman" panose="02020603050405020304" pitchFamily="18" charset="0"/>
                <a:cs typeface="Times New Roman" panose="02020603050405020304" pitchFamily="18" charset="0"/>
              </a:rPr>
              <a:t> </a:t>
            </a:r>
            <a:endParaRPr lang="es-NI"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F6E0D99F-EE30-486A-80C8-B4466A48C8B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78655" y="1871668"/>
            <a:ext cx="6093836" cy="41122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23718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40328" y="166210"/>
            <a:ext cx="9005454" cy="707886"/>
          </a:xfrm>
          <a:prstGeom prst="rect">
            <a:avLst/>
          </a:prstGeom>
          <a:noFill/>
        </p:spPr>
        <p:txBody>
          <a:bodyPr wrap="square" rtlCol="0">
            <a:spAutoFit/>
          </a:bodyPr>
          <a:lstStyle/>
          <a:p>
            <a:pPr algn="ctr"/>
            <a:r>
              <a:rPr lang="es-ES" sz="4000" dirty="0">
                <a:solidFill>
                  <a:schemeClr val="bg1"/>
                </a:solidFill>
              </a:rPr>
              <a:t>Estructuras repetitivas</a:t>
            </a:r>
            <a:endParaRPr lang="es-NI" sz="4000" dirty="0">
              <a:solidFill>
                <a:schemeClr val="bg1"/>
              </a:solidFill>
            </a:endParaRPr>
          </a:p>
        </p:txBody>
      </p:sp>
      <p:sp>
        <p:nvSpPr>
          <p:cNvPr id="2" name="Rectangle 2">
            <a:extLst>
              <a:ext uri="{FF2B5EF4-FFF2-40B4-BE49-F238E27FC236}">
                <a16:creationId xmlns:a16="http://schemas.microsoft.com/office/drawing/2014/main" id="{AB29FE8B-6338-4903-8B4B-679FB16D4973}"/>
              </a:ext>
            </a:extLst>
          </p:cNvPr>
          <p:cNvSpPr>
            <a:spLocks noChangeArrowheads="1"/>
          </p:cNvSpPr>
          <p:nvPr/>
        </p:nvSpPr>
        <p:spPr bwMode="auto">
          <a:xfrm>
            <a:off x="249382" y="8740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NI"/>
          </a:p>
        </p:txBody>
      </p:sp>
      <p:sp>
        <p:nvSpPr>
          <p:cNvPr id="5" name="Rectángulo 4">
            <a:extLst>
              <a:ext uri="{FF2B5EF4-FFF2-40B4-BE49-F238E27FC236}">
                <a16:creationId xmlns:a16="http://schemas.microsoft.com/office/drawing/2014/main" id="{88A59C6D-BB30-41AB-B5D5-FD89F703F8C5}"/>
              </a:ext>
            </a:extLst>
          </p:cNvPr>
          <p:cNvSpPr/>
          <p:nvPr/>
        </p:nvSpPr>
        <p:spPr>
          <a:xfrm>
            <a:off x="374073" y="1331296"/>
            <a:ext cx="6858000" cy="923330"/>
          </a:xfrm>
          <a:prstGeom prst="rect">
            <a:avLst/>
          </a:prstGeom>
        </p:spPr>
        <p:txBody>
          <a:bodyPr wrap="square">
            <a:spAutoFit/>
          </a:bodyPr>
          <a:lstStyle/>
          <a:p>
            <a:pPr algn="just"/>
            <a:r>
              <a:rPr lang="es-ES" b="1" dirty="0">
                <a:solidFill>
                  <a:srgbClr val="002060"/>
                </a:solidFill>
              </a:rPr>
              <a:t>Ejemplo:</a:t>
            </a:r>
            <a:r>
              <a:rPr lang="es-ES" dirty="0">
                <a:solidFill>
                  <a:srgbClr val="002060"/>
                </a:solidFill>
              </a:rPr>
              <a:t> Mostrar en pantalla los números pares entre el número 50 y el 100, es un ejemplo sencillo con el que nos aseguraremos de haber comprendido bien lo anterior:</a:t>
            </a:r>
          </a:p>
        </p:txBody>
      </p:sp>
      <p:pic>
        <p:nvPicPr>
          <p:cNvPr id="8" name="Imagen 7">
            <a:extLst>
              <a:ext uri="{FF2B5EF4-FFF2-40B4-BE49-F238E27FC236}">
                <a16:creationId xmlns:a16="http://schemas.microsoft.com/office/drawing/2014/main" id="{3FECF21E-8AB3-483E-B483-57724FB7A0E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03073" y="2494104"/>
            <a:ext cx="6587836" cy="4197686"/>
          </a:xfrm>
          <a:prstGeom prst="rect">
            <a:avLst/>
          </a:prstGeom>
          <a:noFill/>
          <a:ln>
            <a:noFill/>
          </a:ln>
        </p:spPr>
      </p:pic>
    </p:spTree>
    <p:extLst>
      <p:ext uri="{BB962C8B-B14F-4D97-AF65-F5344CB8AC3E}">
        <p14:creationId xmlns:p14="http://schemas.microsoft.com/office/powerpoint/2010/main" val="3385329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40328" y="166210"/>
            <a:ext cx="9005454" cy="707886"/>
          </a:xfrm>
          <a:prstGeom prst="rect">
            <a:avLst/>
          </a:prstGeom>
          <a:noFill/>
        </p:spPr>
        <p:txBody>
          <a:bodyPr wrap="square" rtlCol="0">
            <a:spAutoFit/>
          </a:bodyPr>
          <a:lstStyle/>
          <a:p>
            <a:pPr algn="ctr"/>
            <a:r>
              <a:rPr lang="es-ES" sz="4000" dirty="0">
                <a:solidFill>
                  <a:schemeClr val="bg1"/>
                </a:solidFill>
              </a:rPr>
              <a:t>Estructuras repetitivas</a:t>
            </a:r>
            <a:endParaRPr lang="es-NI" sz="4000" dirty="0">
              <a:solidFill>
                <a:schemeClr val="bg1"/>
              </a:solidFill>
            </a:endParaRPr>
          </a:p>
        </p:txBody>
      </p:sp>
      <p:sp>
        <p:nvSpPr>
          <p:cNvPr id="2" name="Rectangle 2">
            <a:extLst>
              <a:ext uri="{FF2B5EF4-FFF2-40B4-BE49-F238E27FC236}">
                <a16:creationId xmlns:a16="http://schemas.microsoft.com/office/drawing/2014/main" id="{AB29FE8B-6338-4903-8B4B-679FB16D4973}"/>
              </a:ext>
            </a:extLst>
          </p:cNvPr>
          <p:cNvSpPr>
            <a:spLocks noChangeArrowheads="1"/>
          </p:cNvSpPr>
          <p:nvPr/>
        </p:nvSpPr>
        <p:spPr bwMode="auto">
          <a:xfrm>
            <a:off x="249382" y="8740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NI"/>
          </a:p>
        </p:txBody>
      </p:sp>
      <p:sp>
        <p:nvSpPr>
          <p:cNvPr id="3" name="Rectángulo 2">
            <a:extLst>
              <a:ext uri="{FF2B5EF4-FFF2-40B4-BE49-F238E27FC236}">
                <a16:creationId xmlns:a16="http://schemas.microsoft.com/office/drawing/2014/main" id="{9BBCA59D-F85E-4EED-A130-018276088058}"/>
              </a:ext>
            </a:extLst>
          </p:cNvPr>
          <p:cNvSpPr/>
          <p:nvPr/>
        </p:nvSpPr>
        <p:spPr>
          <a:xfrm>
            <a:off x="110836" y="1102696"/>
            <a:ext cx="7315200" cy="2389244"/>
          </a:xfrm>
          <a:prstGeom prst="rect">
            <a:avLst/>
          </a:prstGeom>
        </p:spPr>
        <p:txBody>
          <a:bodyPr wrap="square">
            <a:spAutoFit/>
          </a:bodyPr>
          <a:lstStyle/>
          <a:p>
            <a:pPr algn="just">
              <a:lnSpc>
                <a:spcPct val="150000"/>
              </a:lnSpc>
              <a:spcAft>
                <a:spcPts val="0"/>
              </a:spcAft>
            </a:pPr>
            <a:r>
              <a:rPr lang="es-NI" b="1" dirty="0">
                <a:solidFill>
                  <a:srgbClr val="002060"/>
                </a:solidFill>
                <a:latin typeface="Verdana" panose="020B0604030504040204" pitchFamily="34" charset="0"/>
                <a:ea typeface="Calibri" panose="020F0502020204030204" pitchFamily="34" charset="0"/>
                <a:cs typeface="Times New Roman" panose="02020603050405020304" pitchFamily="18" charset="0"/>
              </a:rPr>
              <a:t>Ejemplo:</a:t>
            </a:r>
            <a:r>
              <a:rPr lang="es-NI" dirty="0">
                <a:solidFill>
                  <a:srgbClr val="002060"/>
                </a:solidFill>
                <a:latin typeface="Verdana" panose="020B0604030504040204" pitchFamily="34" charset="0"/>
                <a:ea typeface="Calibri" panose="020F0502020204030204" pitchFamily="34" charset="0"/>
                <a:cs typeface="Times New Roman" panose="02020603050405020304" pitchFamily="18" charset="0"/>
              </a:rPr>
              <a:t> Cuenta regresiva en un ciclo </a:t>
            </a:r>
            <a:r>
              <a:rPr lang="es-NI" dirty="0" err="1">
                <a:solidFill>
                  <a:srgbClr val="002060"/>
                </a:solidFill>
                <a:latin typeface="Verdana" panose="020B0604030504040204" pitchFamily="34" charset="0"/>
                <a:ea typeface="Calibri" panose="020F0502020204030204" pitchFamily="34" charset="0"/>
                <a:cs typeface="Times New Roman" panose="02020603050405020304" pitchFamily="18" charset="0"/>
              </a:rPr>
              <a:t>for</a:t>
            </a:r>
            <a:endParaRPr lang="es-NI"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s-NI" dirty="0">
                <a:solidFill>
                  <a:srgbClr val="002060"/>
                </a:solidFill>
                <a:latin typeface="Verdana" panose="020B0604030504040204" pitchFamily="34" charset="0"/>
                <a:ea typeface="Calibri" panose="020F0502020204030204" pitchFamily="34" charset="0"/>
                <a:cs typeface="Times New Roman" panose="02020603050405020304" pitchFamily="18" charset="0"/>
              </a:rPr>
              <a:t> </a:t>
            </a:r>
            <a:endParaRPr lang="es-NI"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NI" dirty="0">
                <a:solidFill>
                  <a:srgbClr val="002060"/>
                </a:solidFill>
                <a:latin typeface="Verdana" panose="020B0604030504040204" pitchFamily="34" charset="0"/>
                <a:ea typeface="Calibri" panose="020F0502020204030204" pitchFamily="34" charset="0"/>
                <a:cs typeface="Times New Roman" panose="02020603050405020304" pitchFamily="18" charset="0"/>
              </a:rPr>
              <a:t>Ahora veremos otro ejemplo sencillo en cual veremos que el ciclo </a:t>
            </a:r>
            <a:r>
              <a:rPr lang="es-NI" dirty="0" err="1">
                <a:solidFill>
                  <a:srgbClr val="002060"/>
                </a:solidFill>
                <a:latin typeface="Verdana" panose="020B0604030504040204" pitchFamily="34" charset="0"/>
                <a:ea typeface="Calibri" panose="020F0502020204030204" pitchFamily="34" charset="0"/>
                <a:cs typeface="Times New Roman" panose="02020603050405020304" pitchFamily="18" charset="0"/>
              </a:rPr>
              <a:t>for</a:t>
            </a:r>
            <a:r>
              <a:rPr lang="es-NI" dirty="0">
                <a:solidFill>
                  <a:srgbClr val="002060"/>
                </a:solidFill>
                <a:latin typeface="Verdana" panose="020B0604030504040204" pitchFamily="34" charset="0"/>
                <a:ea typeface="Calibri" panose="020F0502020204030204" pitchFamily="34" charset="0"/>
                <a:cs typeface="Times New Roman" panose="02020603050405020304" pitchFamily="18" charset="0"/>
              </a:rPr>
              <a:t> también puede iterar disminuyendo el valor del contador, para comprender esto, lo que haremos será imprimir por pantalla una cuenta regresiva desde el número diez hasta el cero, veamos:</a:t>
            </a:r>
            <a:endParaRPr lang="es-NI"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662AC53E-B116-4FD5-A818-3614926FDD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32763" y="3491940"/>
            <a:ext cx="5583381" cy="3366060"/>
          </a:xfrm>
          <a:prstGeom prst="rect">
            <a:avLst/>
          </a:prstGeom>
          <a:noFill/>
          <a:ln>
            <a:noFill/>
          </a:ln>
        </p:spPr>
      </p:pic>
    </p:spTree>
    <p:extLst>
      <p:ext uri="{BB962C8B-B14F-4D97-AF65-F5344CB8AC3E}">
        <p14:creationId xmlns:p14="http://schemas.microsoft.com/office/powerpoint/2010/main" val="112206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40328" y="166210"/>
            <a:ext cx="9005454" cy="707886"/>
          </a:xfrm>
          <a:prstGeom prst="rect">
            <a:avLst/>
          </a:prstGeom>
          <a:noFill/>
        </p:spPr>
        <p:txBody>
          <a:bodyPr wrap="square" rtlCol="0">
            <a:spAutoFit/>
          </a:bodyPr>
          <a:lstStyle/>
          <a:p>
            <a:pPr algn="ctr"/>
            <a:r>
              <a:rPr lang="es-ES" sz="4000" dirty="0">
                <a:solidFill>
                  <a:schemeClr val="bg1"/>
                </a:solidFill>
              </a:rPr>
              <a:t>Estructuras repetitivas</a:t>
            </a:r>
            <a:endParaRPr lang="es-NI" sz="4000" dirty="0">
              <a:solidFill>
                <a:schemeClr val="bg1"/>
              </a:solidFill>
            </a:endParaRPr>
          </a:p>
        </p:txBody>
      </p:sp>
      <p:sp>
        <p:nvSpPr>
          <p:cNvPr id="2" name="Rectangle 2">
            <a:extLst>
              <a:ext uri="{FF2B5EF4-FFF2-40B4-BE49-F238E27FC236}">
                <a16:creationId xmlns:a16="http://schemas.microsoft.com/office/drawing/2014/main" id="{AB29FE8B-6338-4903-8B4B-679FB16D4973}"/>
              </a:ext>
            </a:extLst>
          </p:cNvPr>
          <p:cNvSpPr>
            <a:spLocks noChangeArrowheads="1"/>
          </p:cNvSpPr>
          <p:nvPr/>
        </p:nvSpPr>
        <p:spPr bwMode="auto">
          <a:xfrm>
            <a:off x="249382" y="8740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NI"/>
          </a:p>
        </p:txBody>
      </p:sp>
      <p:sp>
        <p:nvSpPr>
          <p:cNvPr id="3" name="Rectángulo 2">
            <a:extLst>
              <a:ext uri="{FF2B5EF4-FFF2-40B4-BE49-F238E27FC236}">
                <a16:creationId xmlns:a16="http://schemas.microsoft.com/office/drawing/2014/main" id="{FB75AC7C-B377-4C6A-A44B-BAB657E3F539}"/>
              </a:ext>
            </a:extLst>
          </p:cNvPr>
          <p:cNvSpPr/>
          <p:nvPr/>
        </p:nvSpPr>
        <p:spPr>
          <a:xfrm>
            <a:off x="540328" y="1395585"/>
            <a:ext cx="3236784" cy="372794"/>
          </a:xfrm>
          <a:prstGeom prst="rect">
            <a:avLst/>
          </a:prstGeom>
        </p:spPr>
        <p:txBody>
          <a:bodyPr wrap="none">
            <a:spAutoFit/>
          </a:bodyPr>
          <a:lstStyle/>
          <a:p>
            <a:pPr>
              <a:lnSpc>
                <a:spcPct val="107000"/>
              </a:lnSpc>
              <a:spcAft>
                <a:spcPts val="800"/>
              </a:spcAft>
            </a:pPr>
            <a:r>
              <a:rPr lang="es-ES_tradnl" b="1"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Otros ejemplos con </a:t>
            </a:r>
            <a:r>
              <a:rPr lang="es-ES_tradnl" b="1" dirty="0" err="1">
                <a:solidFill>
                  <a:srgbClr val="002060"/>
                </a:solidFill>
                <a:latin typeface="Verdana" panose="020B0604030504040204" pitchFamily="34" charset="0"/>
                <a:ea typeface="Times New Roman" panose="02020603050405020304" pitchFamily="18" charset="0"/>
                <a:cs typeface="Times New Roman" panose="02020603050405020304" pitchFamily="18" charset="0"/>
              </a:rPr>
              <a:t>for</a:t>
            </a:r>
            <a:r>
              <a:rPr lang="es-ES_tradnl" b="1"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a:t>
            </a:r>
            <a:endParaRPr lang="es-NI"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7CB874D7-38B8-4556-A53C-F3A6BBC2472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0328" y="2243137"/>
            <a:ext cx="3620797" cy="3090863"/>
          </a:xfrm>
          <a:prstGeom prst="rect">
            <a:avLst/>
          </a:prstGeom>
          <a:noFill/>
          <a:ln>
            <a:noFill/>
          </a:ln>
        </p:spPr>
      </p:pic>
      <p:pic>
        <p:nvPicPr>
          <p:cNvPr id="7" name="Imagen 6">
            <a:extLst>
              <a:ext uri="{FF2B5EF4-FFF2-40B4-BE49-F238E27FC236}">
                <a16:creationId xmlns:a16="http://schemas.microsoft.com/office/drawing/2014/main" id="{A95B8132-04DA-4116-8033-FC980DF25B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45382" y="2352673"/>
            <a:ext cx="3907416" cy="3090863"/>
          </a:xfrm>
          <a:prstGeom prst="rect">
            <a:avLst/>
          </a:prstGeom>
          <a:noFill/>
          <a:ln>
            <a:noFill/>
          </a:ln>
        </p:spPr>
      </p:pic>
    </p:spTree>
    <p:extLst>
      <p:ext uri="{BB962C8B-B14F-4D97-AF65-F5344CB8AC3E}">
        <p14:creationId xmlns:p14="http://schemas.microsoft.com/office/powerpoint/2010/main" val="2677806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4C0C0F7-EE1E-4C75-B894-BA3C61F19979}"/>
              </a:ext>
            </a:extLst>
          </p:cNvPr>
          <p:cNvSpPr/>
          <p:nvPr/>
        </p:nvSpPr>
        <p:spPr>
          <a:xfrm>
            <a:off x="824980" y="1551563"/>
            <a:ext cx="9081020" cy="2554545"/>
          </a:xfrm>
          <a:prstGeom prst="rect">
            <a:avLst/>
          </a:prstGeom>
        </p:spPr>
        <p:txBody>
          <a:bodyPr wrap="square">
            <a:spAutoFit/>
          </a:bodyPr>
          <a:lstStyle/>
          <a:p>
            <a:pPr marL="342900" indent="-342900">
              <a:buFont typeface="Arial" panose="020B0604020202020204" pitchFamily="34" charset="0"/>
              <a:buChar char="•"/>
            </a:pPr>
            <a:r>
              <a:rPr lang="es-NI" sz="2000" dirty="0">
                <a:latin typeface="Franklin Gothic Book" panose="020B0503020102020204" pitchFamily="34" charset="0"/>
                <a:ea typeface="Calibri" panose="020F0502020204030204" pitchFamily="34" charset="0"/>
                <a:cs typeface="Times New Roman" panose="02020603050405020304" pitchFamily="18" charset="0"/>
              </a:rPr>
              <a:t>Joyanes, L. (4ta Ed.) Fundamentos de Programación. Algoritmos, estructura de datos y objetos. (pp. 171 - 177). Madrid: McGraw-Hill/Interamericana.</a:t>
            </a:r>
          </a:p>
          <a:p>
            <a:pPr marL="342900" indent="-342900">
              <a:buFont typeface="Arial" panose="020B0604020202020204" pitchFamily="34" charset="0"/>
              <a:buChar char="•"/>
            </a:pPr>
            <a:endParaRPr lang="es-NI" sz="2000" dirty="0">
              <a:latin typeface="Franklin Gothic Book" panose="020B050302010202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s-NI" sz="2000" dirty="0">
                <a:latin typeface="Franklin Gothic Book" panose="020B0503020102020204" pitchFamily="34" charset="0"/>
                <a:ea typeface="Calibri" panose="020F0502020204030204" pitchFamily="34" charset="0"/>
                <a:cs typeface="Times New Roman" panose="02020603050405020304" pitchFamily="18" charset="0"/>
              </a:rPr>
              <a:t>Gottfried, B. S. (1996). </a:t>
            </a:r>
            <a:r>
              <a:rPr lang="es-NI" sz="2000" dirty="0" err="1">
                <a:latin typeface="Franklin Gothic Book" panose="020B0503020102020204" pitchFamily="34" charset="0"/>
                <a:ea typeface="Calibri" panose="020F0502020204030204" pitchFamily="34" charset="0"/>
                <a:cs typeface="Times New Roman" panose="02020603050405020304" pitchFamily="18" charset="0"/>
              </a:rPr>
              <a:t>Schaum’s</a:t>
            </a:r>
            <a:r>
              <a:rPr lang="es-NI" sz="2000" dirty="0">
                <a:latin typeface="Franklin Gothic Book" panose="020B0503020102020204" pitchFamily="34" charset="0"/>
                <a:ea typeface="Calibri" panose="020F0502020204030204" pitchFamily="34" charset="0"/>
                <a:cs typeface="Times New Roman" panose="02020603050405020304" pitchFamily="18" charset="0"/>
              </a:rPr>
              <a:t> </a:t>
            </a:r>
            <a:r>
              <a:rPr lang="es-NI" sz="2000" dirty="0" err="1">
                <a:latin typeface="Franklin Gothic Book" panose="020B0503020102020204" pitchFamily="34" charset="0"/>
                <a:ea typeface="Calibri" panose="020F0502020204030204" pitchFamily="34" charset="0"/>
                <a:cs typeface="Times New Roman" panose="02020603050405020304" pitchFamily="18" charset="0"/>
              </a:rPr>
              <a:t>outline</a:t>
            </a:r>
            <a:r>
              <a:rPr lang="es-NI" sz="2000" dirty="0">
                <a:latin typeface="Franklin Gothic Book" panose="020B0503020102020204" pitchFamily="34" charset="0"/>
                <a:ea typeface="Calibri" panose="020F0502020204030204" pitchFamily="34" charset="0"/>
                <a:cs typeface="Times New Roman" panose="02020603050405020304" pitchFamily="18" charset="0"/>
              </a:rPr>
              <a:t> </a:t>
            </a:r>
            <a:r>
              <a:rPr lang="es-NI" sz="2000" dirty="0" err="1">
                <a:latin typeface="Franklin Gothic Book" panose="020B0503020102020204" pitchFamily="34" charset="0"/>
                <a:ea typeface="Calibri" panose="020F0502020204030204" pitchFamily="34" charset="0"/>
                <a:cs typeface="Times New Roman" panose="02020603050405020304" pitchFamily="18" charset="0"/>
              </a:rPr>
              <a:t>of</a:t>
            </a:r>
            <a:r>
              <a:rPr lang="es-NI" sz="2000" dirty="0">
                <a:latin typeface="Franklin Gothic Book" panose="020B0503020102020204" pitchFamily="34" charset="0"/>
                <a:ea typeface="Calibri" panose="020F0502020204030204" pitchFamily="34" charset="0"/>
                <a:cs typeface="Times New Roman" panose="02020603050405020304" pitchFamily="18" charset="0"/>
              </a:rPr>
              <a:t> </a:t>
            </a:r>
            <a:r>
              <a:rPr lang="es-NI" sz="2000" dirty="0" err="1">
                <a:latin typeface="Franklin Gothic Book" panose="020B0503020102020204" pitchFamily="34" charset="0"/>
                <a:ea typeface="Calibri" panose="020F0502020204030204" pitchFamily="34" charset="0"/>
                <a:cs typeface="Times New Roman" panose="02020603050405020304" pitchFamily="18" charset="0"/>
              </a:rPr>
              <a:t>programming</a:t>
            </a:r>
            <a:r>
              <a:rPr lang="es-NI" sz="2000" dirty="0">
                <a:latin typeface="Franklin Gothic Book" panose="020B0503020102020204" pitchFamily="34" charset="0"/>
                <a:ea typeface="Calibri" panose="020F0502020204030204" pitchFamily="34" charset="0"/>
                <a:cs typeface="Times New Roman" panose="02020603050405020304" pitchFamily="18" charset="0"/>
              </a:rPr>
              <a:t> </a:t>
            </a:r>
            <a:r>
              <a:rPr lang="es-NI" sz="2000" dirty="0" err="1">
                <a:latin typeface="Franklin Gothic Book" panose="020B0503020102020204" pitchFamily="34" charset="0"/>
                <a:ea typeface="Calibri" panose="020F0502020204030204" pitchFamily="34" charset="0"/>
                <a:cs typeface="Times New Roman" panose="02020603050405020304" pitchFamily="18" charset="0"/>
              </a:rPr>
              <a:t>with</a:t>
            </a:r>
            <a:r>
              <a:rPr lang="es-NI" sz="2000" dirty="0">
                <a:latin typeface="Franklin Gothic Book" panose="020B0503020102020204" pitchFamily="34" charset="0"/>
                <a:ea typeface="Calibri" panose="020F0502020204030204" pitchFamily="34" charset="0"/>
                <a:cs typeface="Times New Roman" panose="02020603050405020304" pitchFamily="18" charset="0"/>
              </a:rPr>
              <a:t> C (2a ed.) (pp. 166 - 170). McGraw-Hill Professional. </a:t>
            </a:r>
          </a:p>
          <a:p>
            <a:pPr marL="342900" indent="-342900">
              <a:buFont typeface="Arial" panose="020B0604020202020204" pitchFamily="34" charset="0"/>
              <a:buChar char="•"/>
            </a:pPr>
            <a:endParaRPr lang="es-NI" sz="2000" dirty="0">
              <a:latin typeface="Franklin Gothic Book" panose="020B050302010202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s-NI" sz="2000" dirty="0">
                <a:latin typeface="Franklin Gothic Book" panose="020B0503020102020204" pitchFamily="34" charset="0"/>
                <a:ea typeface="Calibri" panose="020F0502020204030204" pitchFamily="34" charset="0"/>
                <a:cs typeface="Times New Roman" panose="02020603050405020304" pitchFamily="18" charset="0"/>
              </a:rPr>
              <a:t>http://www.uv.es/~sto/cursos/c++/curso95.pdf</a:t>
            </a:r>
          </a:p>
          <a:p>
            <a:endParaRPr lang="es-NI" sz="2000" dirty="0">
              <a:latin typeface="Franklin Gothic Book" panose="020B0503020102020204" pitchFamily="34" charset="0"/>
              <a:ea typeface="Calibri" panose="020F0502020204030204" pitchFamily="34" charset="0"/>
              <a:cs typeface="Times New Roman" panose="02020603050405020304" pitchFamily="18" charset="0"/>
            </a:endParaRPr>
          </a:p>
        </p:txBody>
      </p:sp>
      <p:sp>
        <p:nvSpPr>
          <p:cNvPr id="3" name="Rectángulo 2">
            <a:extLst>
              <a:ext uri="{FF2B5EF4-FFF2-40B4-BE49-F238E27FC236}">
                <a16:creationId xmlns:a16="http://schemas.microsoft.com/office/drawing/2014/main" id="{3D75750D-1689-47D8-ABEE-1200139B6279}"/>
              </a:ext>
            </a:extLst>
          </p:cNvPr>
          <p:cNvSpPr/>
          <p:nvPr/>
        </p:nvSpPr>
        <p:spPr>
          <a:xfrm>
            <a:off x="1463588" y="279461"/>
            <a:ext cx="2743956" cy="707886"/>
          </a:xfrm>
          <a:prstGeom prst="rect">
            <a:avLst/>
          </a:prstGeom>
        </p:spPr>
        <p:txBody>
          <a:bodyPr wrap="none">
            <a:spAutoFit/>
          </a:bodyPr>
          <a:lstStyle/>
          <a:p>
            <a:r>
              <a:rPr lang="es-ES" sz="4000" dirty="0">
                <a:solidFill>
                  <a:schemeClr val="bg1"/>
                </a:solidFill>
              </a:rPr>
              <a:t>Referencias</a:t>
            </a:r>
          </a:p>
        </p:txBody>
      </p:sp>
    </p:spTree>
    <p:extLst>
      <p:ext uri="{BB962C8B-B14F-4D97-AF65-F5344CB8AC3E}">
        <p14:creationId xmlns:p14="http://schemas.microsoft.com/office/powerpoint/2010/main" val="25343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970E8C-1A00-415A-9401-8FF6329F781A}"/>
              </a:ext>
            </a:extLst>
          </p:cNvPr>
          <p:cNvSpPr txBox="1">
            <a:spLocks/>
          </p:cNvSpPr>
          <p:nvPr/>
        </p:nvSpPr>
        <p:spPr>
          <a:xfrm>
            <a:off x="1413405" y="1772051"/>
            <a:ext cx="2991499" cy="569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lnSpc>
                <a:spcPts val="3960"/>
              </a:lnSpc>
              <a:defRPr/>
            </a:pPr>
            <a:r>
              <a:rPr lang="es-MX" sz="3600" b="1" dirty="0">
                <a:solidFill>
                  <a:srgbClr val="002060"/>
                </a:solidFill>
                <a:latin typeface="+mn-lt"/>
              </a:rPr>
              <a:t>Contenido </a:t>
            </a:r>
            <a:endParaRPr lang="x-none" sz="3300" b="1" dirty="0">
              <a:solidFill>
                <a:srgbClr val="002060"/>
              </a:solidFill>
              <a:latin typeface="+mn-lt"/>
            </a:endParaRPr>
          </a:p>
        </p:txBody>
      </p:sp>
      <p:sp>
        <p:nvSpPr>
          <p:cNvPr id="5" name="Content Placeholder 2">
            <a:extLst>
              <a:ext uri="{FF2B5EF4-FFF2-40B4-BE49-F238E27FC236}">
                <a16:creationId xmlns:a16="http://schemas.microsoft.com/office/drawing/2014/main" id="{4F4D95A1-10CB-4584-9B7B-CCB9152114DF}"/>
              </a:ext>
            </a:extLst>
          </p:cNvPr>
          <p:cNvSpPr txBox="1">
            <a:spLocks/>
          </p:cNvSpPr>
          <p:nvPr/>
        </p:nvSpPr>
        <p:spPr>
          <a:xfrm>
            <a:off x="3767595" y="2056876"/>
            <a:ext cx="5057750" cy="3471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SzPct val="50000"/>
              <a:buBlip>
                <a:blip r:embed="rId2"/>
              </a:buBlip>
              <a:defRPr/>
            </a:pPr>
            <a:r>
              <a:rPr lang="es-MX" sz="2400" dirty="0">
                <a:solidFill>
                  <a:srgbClr val="002060"/>
                </a:solidFill>
              </a:rPr>
              <a:t>Estructuras repetitivas</a:t>
            </a:r>
          </a:p>
          <a:p>
            <a:pPr lvl="1">
              <a:lnSpc>
                <a:spcPct val="150000"/>
              </a:lnSpc>
              <a:spcBef>
                <a:spcPts val="0"/>
              </a:spcBef>
              <a:buSzPct val="50000"/>
              <a:buBlip>
                <a:blip r:embed="rId2"/>
              </a:buBlip>
              <a:defRPr/>
            </a:pPr>
            <a:r>
              <a:rPr lang="es-MX" dirty="0">
                <a:solidFill>
                  <a:srgbClr val="002060"/>
                </a:solidFill>
              </a:rPr>
              <a:t>Estructura desde-para (</a:t>
            </a:r>
            <a:r>
              <a:rPr lang="es-MX" dirty="0" err="1">
                <a:solidFill>
                  <a:srgbClr val="002060"/>
                </a:solidFill>
              </a:rPr>
              <a:t>for</a:t>
            </a:r>
            <a:r>
              <a:rPr lang="es-MX" dirty="0">
                <a:solidFill>
                  <a:srgbClr val="002060"/>
                </a:solidFill>
              </a:rPr>
              <a:t>)</a:t>
            </a:r>
          </a:p>
          <a:p>
            <a:pPr lvl="1">
              <a:lnSpc>
                <a:spcPct val="150000"/>
              </a:lnSpc>
              <a:spcBef>
                <a:spcPts val="0"/>
              </a:spcBef>
              <a:buSzPct val="50000"/>
              <a:buBlip>
                <a:blip r:embed="rId2"/>
              </a:buBlip>
              <a:defRPr/>
            </a:pPr>
            <a:r>
              <a:rPr lang="es-MX" dirty="0">
                <a:solidFill>
                  <a:srgbClr val="002060"/>
                </a:solidFill>
              </a:rPr>
              <a:t>Uso de contadores</a:t>
            </a:r>
          </a:p>
          <a:p>
            <a:pPr lvl="1">
              <a:lnSpc>
                <a:spcPct val="150000"/>
              </a:lnSpc>
              <a:spcBef>
                <a:spcPts val="0"/>
              </a:spcBef>
              <a:buSzPct val="50000"/>
              <a:buBlip>
                <a:blip r:embed="rId2"/>
              </a:buBlip>
              <a:defRPr/>
            </a:pPr>
            <a:r>
              <a:rPr lang="es-MX" dirty="0">
                <a:solidFill>
                  <a:srgbClr val="002060"/>
                </a:solidFill>
              </a:rPr>
              <a:t>Uso de acumuladores</a:t>
            </a:r>
          </a:p>
        </p:txBody>
      </p:sp>
    </p:spTree>
    <p:extLst>
      <p:ext uri="{BB962C8B-B14F-4D97-AF65-F5344CB8AC3E}">
        <p14:creationId xmlns:p14="http://schemas.microsoft.com/office/powerpoint/2010/main" val="2265867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46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40328" y="166210"/>
            <a:ext cx="9005454" cy="707886"/>
          </a:xfrm>
          <a:prstGeom prst="rect">
            <a:avLst/>
          </a:prstGeom>
          <a:noFill/>
        </p:spPr>
        <p:txBody>
          <a:bodyPr wrap="square" rtlCol="0">
            <a:spAutoFit/>
          </a:bodyPr>
          <a:lstStyle/>
          <a:p>
            <a:pPr algn="ctr"/>
            <a:r>
              <a:rPr lang="es-ES" sz="4000" dirty="0">
                <a:solidFill>
                  <a:schemeClr val="bg1"/>
                </a:solidFill>
              </a:rPr>
              <a:t>Estructuras repetitivas</a:t>
            </a:r>
            <a:endParaRPr lang="es-NI" sz="4000" dirty="0">
              <a:solidFill>
                <a:schemeClr val="bg1"/>
              </a:solidFill>
            </a:endParaRPr>
          </a:p>
        </p:txBody>
      </p:sp>
      <p:sp>
        <p:nvSpPr>
          <p:cNvPr id="3" name="Rectángulo 2">
            <a:extLst>
              <a:ext uri="{FF2B5EF4-FFF2-40B4-BE49-F238E27FC236}">
                <a16:creationId xmlns:a16="http://schemas.microsoft.com/office/drawing/2014/main" id="{FE0EF536-C50A-466D-A68C-7CE8F224E1A7}"/>
              </a:ext>
            </a:extLst>
          </p:cNvPr>
          <p:cNvSpPr/>
          <p:nvPr/>
        </p:nvSpPr>
        <p:spPr>
          <a:xfrm>
            <a:off x="665017" y="1726145"/>
            <a:ext cx="10640293" cy="1754326"/>
          </a:xfrm>
          <a:prstGeom prst="rect">
            <a:avLst/>
          </a:prstGeom>
        </p:spPr>
        <p:txBody>
          <a:bodyPr wrap="square">
            <a:spAutoFit/>
          </a:bodyPr>
          <a:lstStyle/>
          <a:p>
            <a:pPr algn="just"/>
            <a:r>
              <a:rPr lang="es-ES" dirty="0">
                <a:solidFill>
                  <a:srgbClr val="002060"/>
                </a:solidFill>
                <a:latin typeface="Verdana" panose="020B0604030504040204" pitchFamily="34" charset="0"/>
                <a:ea typeface="Verdana" panose="020B0604030504040204" pitchFamily="34" charset="0"/>
              </a:rPr>
              <a:t>Se utilizan cuando se quiere que un conjunto de instrucciones se ejecuten un cierto número finito de veces, por ejemplo, escribir algo en pantalla cierta cantidad de veces, mover un objeto de un punto a otro cierta cantidad de pasos, o hacer una operación matemática cierta cantidad de veces. Se les llama bucle o ciclo a todo proceso que se repite cierto número de veces dentro de un pseudocódigo o un programa y las estructuras repetitivas nos permiten hacerlo de forma sencilla.</a:t>
            </a:r>
          </a:p>
        </p:txBody>
      </p:sp>
      <p:grpSp>
        <p:nvGrpSpPr>
          <p:cNvPr id="9" name="Grupo 8">
            <a:extLst>
              <a:ext uri="{FF2B5EF4-FFF2-40B4-BE49-F238E27FC236}">
                <a16:creationId xmlns:a16="http://schemas.microsoft.com/office/drawing/2014/main" id="{5360A0CE-BED5-4A3C-9320-1DCE289EDF74}"/>
              </a:ext>
            </a:extLst>
          </p:cNvPr>
          <p:cNvGrpSpPr/>
          <p:nvPr/>
        </p:nvGrpSpPr>
        <p:grpSpPr>
          <a:xfrm>
            <a:off x="2110212" y="4450790"/>
            <a:ext cx="2506736" cy="1002694"/>
            <a:chOff x="2057" y="514652"/>
            <a:chExt cx="2506736" cy="1002694"/>
          </a:xfrm>
        </p:grpSpPr>
        <p:sp>
          <p:nvSpPr>
            <p:cNvPr id="10" name="Flecha: cheurón 9">
              <a:extLst>
                <a:ext uri="{FF2B5EF4-FFF2-40B4-BE49-F238E27FC236}">
                  <a16:creationId xmlns:a16="http://schemas.microsoft.com/office/drawing/2014/main" id="{FAB91F08-4816-4B4C-8201-6DCA50C86969}"/>
                </a:ext>
              </a:extLst>
            </p:cNvPr>
            <p:cNvSpPr/>
            <p:nvPr/>
          </p:nvSpPr>
          <p:spPr>
            <a:xfrm>
              <a:off x="2057" y="514652"/>
              <a:ext cx="2506736" cy="1002694"/>
            </a:xfrm>
            <a:prstGeom prst="chevron">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1" name="Flecha: cheurón 4">
              <a:extLst>
                <a:ext uri="{FF2B5EF4-FFF2-40B4-BE49-F238E27FC236}">
                  <a16:creationId xmlns:a16="http://schemas.microsoft.com/office/drawing/2014/main" id="{CA738467-23F3-4F10-A17C-A69E7F161B77}"/>
                </a:ext>
              </a:extLst>
            </p:cNvPr>
            <p:cNvSpPr txBox="1"/>
            <p:nvPr/>
          </p:nvSpPr>
          <p:spPr>
            <a:xfrm>
              <a:off x="503404" y="514652"/>
              <a:ext cx="1504042" cy="10026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Font typeface="Wingdings" pitchFamily="2" charset="2"/>
                <a:buNone/>
              </a:pPr>
              <a:r>
                <a:rPr lang="es-ES" sz="2200" b="1" kern="1200" dirty="0"/>
                <a:t>Desde</a:t>
              </a:r>
            </a:p>
            <a:p>
              <a:pPr marL="0" lvl="0" indent="0" algn="ctr" defTabSz="977900">
                <a:lnSpc>
                  <a:spcPct val="90000"/>
                </a:lnSpc>
                <a:spcBef>
                  <a:spcPct val="0"/>
                </a:spcBef>
                <a:spcAft>
                  <a:spcPct val="35000"/>
                </a:spcAft>
                <a:buFont typeface="Wingdings" pitchFamily="2" charset="2"/>
                <a:buNone/>
              </a:pPr>
              <a:r>
                <a:rPr lang="es-ES" sz="2200" kern="1200" dirty="0"/>
                <a:t>(</a:t>
              </a:r>
              <a:r>
                <a:rPr lang="es-ES" sz="2200" kern="1200" dirty="0" err="1"/>
                <a:t>for</a:t>
              </a:r>
              <a:r>
                <a:rPr lang="es-ES" sz="2200" kern="1200" dirty="0"/>
                <a:t>)</a:t>
              </a:r>
              <a:endParaRPr lang="es-NI" sz="2200" kern="1200" dirty="0"/>
            </a:p>
          </p:txBody>
        </p:sp>
      </p:grpSp>
      <p:grpSp>
        <p:nvGrpSpPr>
          <p:cNvPr id="12" name="Grupo 11">
            <a:extLst>
              <a:ext uri="{FF2B5EF4-FFF2-40B4-BE49-F238E27FC236}">
                <a16:creationId xmlns:a16="http://schemas.microsoft.com/office/drawing/2014/main" id="{72172C73-3A5F-450E-A882-E056DB4A985B}"/>
              </a:ext>
            </a:extLst>
          </p:cNvPr>
          <p:cNvGrpSpPr/>
          <p:nvPr/>
        </p:nvGrpSpPr>
        <p:grpSpPr>
          <a:xfrm>
            <a:off x="4366275" y="4450790"/>
            <a:ext cx="2506736" cy="1002694"/>
            <a:chOff x="2258120" y="514652"/>
            <a:chExt cx="2506736" cy="1002694"/>
          </a:xfrm>
        </p:grpSpPr>
        <p:sp>
          <p:nvSpPr>
            <p:cNvPr id="13" name="Flecha: cheurón 12">
              <a:extLst>
                <a:ext uri="{FF2B5EF4-FFF2-40B4-BE49-F238E27FC236}">
                  <a16:creationId xmlns:a16="http://schemas.microsoft.com/office/drawing/2014/main" id="{A8655460-B513-4C24-8EAE-6C435736D656}"/>
                </a:ext>
              </a:extLst>
            </p:cNvPr>
            <p:cNvSpPr/>
            <p:nvPr/>
          </p:nvSpPr>
          <p:spPr>
            <a:xfrm>
              <a:off x="2258120" y="514652"/>
              <a:ext cx="2506736" cy="1002694"/>
            </a:xfrm>
            <a:prstGeom prst="chevron">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4" name="Flecha: cheurón 6">
              <a:extLst>
                <a:ext uri="{FF2B5EF4-FFF2-40B4-BE49-F238E27FC236}">
                  <a16:creationId xmlns:a16="http://schemas.microsoft.com/office/drawing/2014/main" id="{0B682901-3A51-4C8F-875F-5E1482C47E41}"/>
                </a:ext>
              </a:extLst>
            </p:cNvPr>
            <p:cNvSpPr txBox="1"/>
            <p:nvPr/>
          </p:nvSpPr>
          <p:spPr>
            <a:xfrm>
              <a:off x="2759467" y="514652"/>
              <a:ext cx="1504042" cy="10026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Font typeface="Wingdings" pitchFamily="2" charset="2"/>
                <a:buNone/>
              </a:pPr>
              <a:r>
                <a:rPr lang="es-ES" sz="2200" b="1" kern="1200" dirty="0"/>
                <a:t>Mientras (</a:t>
              </a:r>
              <a:r>
                <a:rPr lang="es-ES" sz="2200" b="1" kern="1200" dirty="0" err="1"/>
                <a:t>while</a:t>
              </a:r>
              <a:r>
                <a:rPr lang="es-ES" sz="2200" b="1" kern="1200" dirty="0"/>
                <a:t>)</a:t>
              </a:r>
              <a:endParaRPr lang="es-NI" sz="2200" kern="1200" dirty="0"/>
            </a:p>
          </p:txBody>
        </p:sp>
      </p:grpSp>
      <p:grpSp>
        <p:nvGrpSpPr>
          <p:cNvPr id="15" name="Grupo 14">
            <a:extLst>
              <a:ext uri="{FF2B5EF4-FFF2-40B4-BE49-F238E27FC236}">
                <a16:creationId xmlns:a16="http://schemas.microsoft.com/office/drawing/2014/main" id="{1051D8B3-9AED-4FF2-9E3C-3EEDDD269F02}"/>
              </a:ext>
            </a:extLst>
          </p:cNvPr>
          <p:cNvGrpSpPr/>
          <p:nvPr/>
        </p:nvGrpSpPr>
        <p:grpSpPr>
          <a:xfrm>
            <a:off x="6622338" y="4450790"/>
            <a:ext cx="2506736" cy="1002694"/>
            <a:chOff x="4514183" y="514652"/>
            <a:chExt cx="2506736" cy="1002694"/>
          </a:xfrm>
        </p:grpSpPr>
        <p:sp>
          <p:nvSpPr>
            <p:cNvPr id="16" name="Flecha: cheurón 15">
              <a:extLst>
                <a:ext uri="{FF2B5EF4-FFF2-40B4-BE49-F238E27FC236}">
                  <a16:creationId xmlns:a16="http://schemas.microsoft.com/office/drawing/2014/main" id="{0D6E441E-FB86-447D-98AF-28CE828315C3}"/>
                </a:ext>
              </a:extLst>
            </p:cNvPr>
            <p:cNvSpPr/>
            <p:nvPr/>
          </p:nvSpPr>
          <p:spPr>
            <a:xfrm>
              <a:off x="4514183" y="514652"/>
              <a:ext cx="2506736" cy="1002694"/>
            </a:xfrm>
            <a:prstGeom prst="chevron">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7" name="Flecha: cheurón 8">
              <a:extLst>
                <a:ext uri="{FF2B5EF4-FFF2-40B4-BE49-F238E27FC236}">
                  <a16:creationId xmlns:a16="http://schemas.microsoft.com/office/drawing/2014/main" id="{360A2F6A-1787-4B3E-A9EB-1385D0901643}"/>
                </a:ext>
              </a:extLst>
            </p:cNvPr>
            <p:cNvSpPr txBox="1"/>
            <p:nvPr/>
          </p:nvSpPr>
          <p:spPr>
            <a:xfrm>
              <a:off x="5015530" y="514652"/>
              <a:ext cx="1504042" cy="10026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s-ES" sz="2200" b="1" kern="1200" dirty="0"/>
                <a:t>Repetir </a:t>
              </a:r>
              <a:r>
                <a:rPr lang="es-ES" sz="2200" b="1" dirty="0"/>
                <a:t>(do … </a:t>
              </a:r>
              <a:r>
                <a:rPr lang="es-ES" sz="2200" b="1" dirty="0" err="1"/>
                <a:t>while</a:t>
              </a:r>
              <a:r>
                <a:rPr lang="es-ES" sz="2200" b="1" dirty="0"/>
                <a:t>)</a:t>
              </a:r>
              <a:endParaRPr lang="es-NI" sz="2200" kern="1200" dirty="0"/>
            </a:p>
          </p:txBody>
        </p:sp>
      </p:grpSp>
    </p:spTree>
    <p:extLst>
      <p:ext uri="{BB962C8B-B14F-4D97-AF65-F5344CB8AC3E}">
        <p14:creationId xmlns:p14="http://schemas.microsoft.com/office/powerpoint/2010/main" val="340256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40328" y="166210"/>
            <a:ext cx="9005454" cy="707886"/>
          </a:xfrm>
          <a:prstGeom prst="rect">
            <a:avLst/>
          </a:prstGeom>
          <a:noFill/>
        </p:spPr>
        <p:txBody>
          <a:bodyPr wrap="square" rtlCol="0">
            <a:spAutoFit/>
          </a:bodyPr>
          <a:lstStyle/>
          <a:p>
            <a:pPr algn="ctr"/>
            <a:r>
              <a:rPr lang="es-ES" sz="4000" dirty="0">
                <a:solidFill>
                  <a:schemeClr val="bg1"/>
                </a:solidFill>
              </a:rPr>
              <a:t>Estructuras repetitivas</a:t>
            </a:r>
            <a:endParaRPr lang="es-NI" sz="4000" dirty="0">
              <a:solidFill>
                <a:schemeClr val="bg1"/>
              </a:solidFill>
            </a:endParaRPr>
          </a:p>
        </p:txBody>
      </p:sp>
      <p:sp>
        <p:nvSpPr>
          <p:cNvPr id="2" name="Rectángulo 1">
            <a:extLst>
              <a:ext uri="{FF2B5EF4-FFF2-40B4-BE49-F238E27FC236}">
                <a16:creationId xmlns:a16="http://schemas.microsoft.com/office/drawing/2014/main" id="{3A00E304-D027-4225-A37E-37FD0CCF59BA}"/>
              </a:ext>
            </a:extLst>
          </p:cNvPr>
          <p:cNvSpPr/>
          <p:nvPr/>
        </p:nvSpPr>
        <p:spPr>
          <a:xfrm>
            <a:off x="540328" y="4233521"/>
            <a:ext cx="11083636" cy="2447337"/>
          </a:xfrm>
          <a:prstGeom prst="rect">
            <a:avLst/>
          </a:prstGeom>
        </p:spPr>
        <p:txBody>
          <a:bodyPr wrap="square">
            <a:spAutoFit/>
          </a:bodyPr>
          <a:lstStyle/>
          <a:p>
            <a:pPr algn="just">
              <a:lnSpc>
                <a:spcPct val="107000"/>
              </a:lnSpc>
              <a:spcAft>
                <a:spcPts val="0"/>
              </a:spcAft>
            </a:pPr>
            <a:r>
              <a:rPr lang="es-ES_tradnl"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Una estructura repetitiva permite ejecutar una instrucción o un conjunto de instrucciones varias veces. Una ejecución repetitiva de sentencias se caracteriza por:</a:t>
            </a:r>
            <a:endParaRPr lang="es-NI"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_tradnl"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 </a:t>
            </a:r>
            <a:endParaRPr lang="es-NI"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ES_tradnl" b="1" i="1"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La o las sentencias que se repiten.</a:t>
            </a:r>
            <a:endParaRPr lang="es-NI"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s-ES_tradnl" b="1" i="1"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 </a:t>
            </a:r>
            <a:endParaRPr lang="es-NI"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ES_tradnl" b="1" i="1"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El test o prueba de condición antes de cada repetición, que motivará que se repitan o no las sentencias.</a:t>
            </a:r>
            <a:endParaRPr lang="es-NI"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_tradnl" dirty="0">
                <a:solidFill>
                  <a:srgbClr val="222222"/>
                </a:solidFill>
                <a:latin typeface="Verdana" panose="020B0604030504040204" pitchFamily="34" charset="0"/>
                <a:ea typeface="Times New Roman" panose="02020603050405020304" pitchFamily="18" charset="0"/>
                <a:cs typeface="Times New Roman" panose="02020603050405020304" pitchFamily="18" charset="0"/>
              </a:rPr>
              <a:t> </a:t>
            </a:r>
            <a:endParaRPr lang="es-NI" dirty="0">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ángulo: esquinas redondeadas 17">
            <a:extLst>
              <a:ext uri="{FF2B5EF4-FFF2-40B4-BE49-F238E27FC236}">
                <a16:creationId xmlns:a16="http://schemas.microsoft.com/office/drawing/2014/main" id="{E900AC8D-A26D-4999-94C4-BE9A4112F80C}"/>
              </a:ext>
            </a:extLst>
          </p:cNvPr>
          <p:cNvSpPr/>
          <p:nvPr/>
        </p:nvSpPr>
        <p:spPr>
          <a:xfrm>
            <a:off x="3948547" y="1345550"/>
            <a:ext cx="4017818" cy="2709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NI"/>
          </a:p>
        </p:txBody>
      </p:sp>
      <p:pic>
        <p:nvPicPr>
          <p:cNvPr id="19" name="Imagen 18">
            <a:extLst>
              <a:ext uri="{FF2B5EF4-FFF2-40B4-BE49-F238E27FC236}">
                <a16:creationId xmlns:a16="http://schemas.microsoft.com/office/drawing/2014/main" id="{4CA8DBEF-1A66-4DC8-B77C-4506AE3B9D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88985" y="1384284"/>
            <a:ext cx="2468877" cy="2633534"/>
          </a:xfrm>
          <a:prstGeom prst="rect">
            <a:avLst/>
          </a:prstGeom>
          <a:noFill/>
          <a:ln>
            <a:noFill/>
          </a:ln>
        </p:spPr>
      </p:pic>
    </p:spTree>
    <p:extLst>
      <p:ext uri="{BB962C8B-B14F-4D97-AF65-F5344CB8AC3E}">
        <p14:creationId xmlns:p14="http://schemas.microsoft.com/office/powerpoint/2010/main" val="3208969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40328" y="166210"/>
            <a:ext cx="9005454" cy="707886"/>
          </a:xfrm>
          <a:prstGeom prst="rect">
            <a:avLst/>
          </a:prstGeom>
          <a:noFill/>
        </p:spPr>
        <p:txBody>
          <a:bodyPr wrap="square" rtlCol="0">
            <a:spAutoFit/>
          </a:bodyPr>
          <a:lstStyle/>
          <a:p>
            <a:pPr algn="ctr"/>
            <a:r>
              <a:rPr lang="es-ES" sz="4000" dirty="0">
                <a:solidFill>
                  <a:schemeClr val="bg1"/>
                </a:solidFill>
              </a:rPr>
              <a:t>Estructuras repetitivas</a:t>
            </a:r>
            <a:endParaRPr lang="es-NI" sz="4000" dirty="0">
              <a:solidFill>
                <a:schemeClr val="bg1"/>
              </a:solidFill>
            </a:endParaRPr>
          </a:p>
        </p:txBody>
      </p:sp>
      <p:pic>
        <p:nvPicPr>
          <p:cNvPr id="3" name="Imagen 2">
            <a:extLst>
              <a:ext uri="{FF2B5EF4-FFF2-40B4-BE49-F238E27FC236}">
                <a16:creationId xmlns:a16="http://schemas.microsoft.com/office/drawing/2014/main" id="{1E74D62B-99FD-47DF-A6DB-B81949243738}"/>
              </a:ext>
            </a:extLst>
          </p:cNvPr>
          <p:cNvPicPr>
            <a:picLocks noChangeAspect="1"/>
          </p:cNvPicPr>
          <p:nvPr/>
        </p:nvPicPr>
        <p:blipFill>
          <a:blip r:embed="rId2"/>
          <a:stretch>
            <a:fillRect/>
          </a:stretch>
        </p:blipFill>
        <p:spPr>
          <a:xfrm>
            <a:off x="2640647" y="2809078"/>
            <a:ext cx="6278218" cy="3882712"/>
          </a:xfrm>
          <a:prstGeom prst="rect">
            <a:avLst/>
          </a:prstGeom>
        </p:spPr>
      </p:pic>
      <p:sp>
        <p:nvSpPr>
          <p:cNvPr id="4" name="Rectángulo 3">
            <a:extLst>
              <a:ext uri="{FF2B5EF4-FFF2-40B4-BE49-F238E27FC236}">
                <a16:creationId xmlns:a16="http://schemas.microsoft.com/office/drawing/2014/main" id="{664166B4-0E27-438A-9CF9-D05650B01A66}"/>
              </a:ext>
            </a:extLst>
          </p:cNvPr>
          <p:cNvSpPr/>
          <p:nvPr/>
        </p:nvSpPr>
        <p:spPr>
          <a:xfrm>
            <a:off x="1005810" y="1401324"/>
            <a:ext cx="10180380" cy="923330"/>
          </a:xfrm>
          <a:prstGeom prst="rect">
            <a:avLst/>
          </a:prstGeom>
        </p:spPr>
        <p:txBody>
          <a:bodyPr wrap="square">
            <a:spAutoFit/>
          </a:bodyPr>
          <a:lstStyle/>
          <a:p>
            <a:pPr algn="just"/>
            <a:r>
              <a:rPr lang="es-ES" dirty="0">
                <a:solidFill>
                  <a:srgbClr val="002060"/>
                </a:solidFill>
                <a:latin typeface="Verdana" panose="020B0604030504040204" pitchFamily="34" charset="0"/>
                <a:ea typeface="Verdana" panose="020B0604030504040204" pitchFamily="34" charset="0"/>
              </a:rPr>
              <a:t>Las tres instrucciones tienen el mismo fin, y difieren únicamente en su sintaxis, siendo posible sustituir una solución en la que se utiliza “mientras", por una en la que se utiliza “repetir" o “para".</a:t>
            </a:r>
            <a:endParaRPr lang="es-NI"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9301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40328" y="166210"/>
            <a:ext cx="9005454" cy="707886"/>
          </a:xfrm>
          <a:prstGeom prst="rect">
            <a:avLst/>
          </a:prstGeom>
          <a:noFill/>
        </p:spPr>
        <p:txBody>
          <a:bodyPr wrap="square" rtlCol="0">
            <a:spAutoFit/>
          </a:bodyPr>
          <a:lstStyle/>
          <a:p>
            <a:pPr algn="ctr"/>
            <a:r>
              <a:rPr lang="es-ES" sz="4000" dirty="0">
                <a:solidFill>
                  <a:schemeClr val="bg1"/>
                </a:solidFill>
              </a:rPr>
              <a:t>Estructuras repetitivas</a:t>
            </a:r>
            <a:endParaRPr lang="es-NI" sz="4000" dirty="0">
              <a:solidFill>
                <a:schemeClr val="bg1"/>
              </a:solidFill>
            </a:endParaRPr>
          </a:p>
        </p:txBody>
      </p:sp>
      <p:sp>
        <p:nvSpPr>
          <p:cNvPr id="3" name="Rectángulo 2">
            <a:extLst>
              <a:ext uri="{FF2B5EF4-FFF2-40B4-BE49-F238E27FC236}">
                <a16:creationId xmlns:a16="http://schemas.microsoft.com/office/drawing/2014/main" id="{69D69348-4724-47C8-8650-E5FDFB506E3A}"/>
              </a:ext>
            </a:extLst>
          </p:cNvPr>
          <p:cNvSpPr/>
          <p:nvPr/>
        </p:nvSpPr>
        <p:spPr>
          <a:xfrm>
            <a:off x="152401" y="1082120"/>
            <a:ext cx="1995055" cy="400110"/>
          </a:xfrm>
          <a:prstGeom prst="rect">
            <a:avLst/>
          </a:prstGeom>
        </p:spPr>
        <p:txBody>
          <a:bodyPr wrap="square">
            <a:spAutoFit/>
          </a:bodyPr>
          <a:lstStyle/>
          <a:p>
            <a:pPr algn="just"/>
            <a:r>
              <a:rPr lang="es-ES" sz="2000" b="1" dirty="0">
                <a:solidFill>
                  <a:srgbClr val="002060"/>
                </a:solidFill>
                <a:latin typeface="Verdana" panose="020B0604030504040204" pitchFamily="34" charset="0"/>
                <a:ea typeface="Verdana" panose="020B0604030504040204" pitchFamily="34" charset="0"/>
              </a:rPr>
              <a:t>Contadores</a:t>
            </a:r>
            <a:endParaRPr lang="es-NI" sz="2000" b="1" dirty="0">
              <a:solidFill>
                <a:srgbClr val="002060"/>
              </a:solidFill>
              <a:latin typeface="Verdana" panose="020B0604030504040204" pitchFamily="34" charset="0"/>
              <a:ea typeface="Verdana" panose="020B0604030504040204" pitchFamily="34" charset="0"/>
            </a:endParaRPr>
          </a:p>
        </p:txBody>
      </p:sp>
      <p:sp>
        <p:nvSpPr>
          <p:cNvPr id="4" name="Rectángulo 3">
            <a:extLst>
              <a:ext uri="{FF2B5EF4-FFF2-40B4-BE49-F238E27FC236}">
                <a16:creationId xmlns:a16="http://schemas.microsoft.com/office/drawing/2014/main" id="{3ACE927E-181E-4889-9AC6-864698E9C059}"/>
              </a:ext>
            </a:extLst>
          </p:cNvPr>
          <p:cNvSpPr/>
          <p:nvPr/>
        </p:nvSpPr>
        <p:spPr>
          <a:xfrm>
            <a:off x="8534400" y="1282175"/>
            <a:ext cx="2535382" cy="400110"/>
          </a:xfrm>
          <a:prstGeom prst="rect">
            <a:avLst/>
          </a:prstGeom>
        </p:spPr>
        <p:txBody>
          <a:bodyPr wrap="square">
            <a:spAutoFit/>
          </a:bodyPr>
          <a:lstStyle/>
          <a:p>
            <a:pPr algn="just"/>
            <a:r>
              <a:rPr lang="es-ES" sz="2000" b="1" dirty="0">
                <a:solidFill>
                  <a:srgbClr val="002060"/>
                </a:solidFill>
                <a:latin typeface="Verdana" panose="020B0604030504040204" pitchFamily="34" charset="0"/>
                <a:ea typeface="Verdana" panose="020B0604030504040204" pitchFamily="34" charset="0"/>
              </a:rPr>
              <a:t>Acumuladores</a:t>
            </a:r>
            <a:endParaRPr lang="es-NI" sz="2000" b="1" dirty="0">
              <a:solidFill>
                <a:srgbClr val="002060"/>
              </a:solidFill>
              <a:latin typeface="Verdana" panose="020B0604030504040204" pitchFamily="34" charset="0"/>
              <a:ea typeface="Verdana" panose="020B0604030504040204" pitchFamily="34" charset="0"/>
            </a:endParaRPr>
          </a:p>
        </p:txBody>
      </p:sp>
      <p:graphicFrame>
        <p:nvGraphicFramePr>
          <p:cNvPr id="2" name="Diagrama 1">
            <a:extLst>
              <a:ext uri="{FF2B5EF4-FFF2-40B4-BE49-F238E27FC236}">
                <a16:creationId xmlns:a16="http://schemas.microsoft.com/office/drawing/2014/main" id="{53D59B92-9053-4596-BBC1-B7BD31138C72}"/>
              </a:ext>
            </a:extLst>
          </p:cNvPr>
          <p:cNvGraphicFramePr/>
          <p:nvPr>
            <p:extLst>
              <p:ext uri="{D42A27DB-BD31-4B8C-83A1-F6EECF244321}">
                <p14:modId xmlns:p14="http://schemas.microsoft.com/office/powerpoint/2010/main" val="4011080602"/>
              </p:ext>
            </p:extLst>
          </p:nvPr>
        </p:nvGraphicFramePr>
        <p:xfrm>
          <a:off x="152401" y="1690255"/>
          <a:ext cx="5333999" cy="5167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a 6">
            <a:extLst>
              <a:ext uri="{FF2B5EF4-FFF2-40B4-BE49-F238E27FC236}">
                <a16:creationId xmlns:a16="http://schemas.microsoft.com/office/drawing/2014/main" id="{E6240B28-05B0-409B-AB15-A0A82226EF0D}"/>
              </a:ext>
            </a:extLst>
          </p:cNvPr>
          <p:cNvGraphicFramePr/>
          <p:nvPr>
            <p:extLst>
              <p:ext uri="{D42A27DB-BD31-4B8C-83A1-F6EECF244321}">
                <p14:modId xmlns:p14="http://schemas.microsoft.com/office/powerpoint/2010/main" val="292339544"/>
              </p:ext>
            </p:extLst>
          </p:nvPr>
        </p:nvGraphicFramePr>
        <p:xfrm>
          <a:off x="6345383" y="1690255"/>
          <a:ext cx="5749638" cy="51677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54843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40328" y="166210"/>
            <a:ext cx="9005454" cy="707886"/>
          </a:xfrm>
          <a:prstGeom prst="rect">
            <a:avLst/>
          </a:prstGeom>
          <a:noFill/>
        </p:spPr>
        <p:txBody>
          <a:bodyPr wrap="square" rtlCol="0">
            <a:spAutoFit/>
          </a:bodyPr>
          <a:lstStyle/>
          <a:p>
            <a:pPr algn="ctr"/>
            <a:r>
              <a:rPr lang="es-ES" sz="4000" dirty="0">
                <a:solidFill>
                  <a:schemeClr val="bg1"/>
                </a:solidFill>
              </a:rPr>
              <a:t>Estructuras repetitivas</a:t>
            </a:r>
            <a:endParaRPr lang="es-NI" sz="4000" dirty="0">
              <a:solidFill>
                <a:schemeClr val="bg1"/>
              </a:solidFill>
            </a:endParaRPr>
          </a:p>
        </p:txBody>
      </p:sp>
      <p:pic>
        <p:nvPicPr>
          <p:cNvPr id="2" name="Imagen 1">
            <a:extLst>
              <a:ext uri="{FF2B5EF4-FFF2-40B4-BE49-F238E27FC236}">
                <a16:creationId xmlns:a16="http://schemas.microsoft.com/office/drawing/2014/main" id="{FE0BB3CD-DC82-4468-A0CD-C7358916F987}"/>
              </a:ext>
            </a:extLst>
          </p:cNvPr>
          <p:cNvPicPr>
            <a:picLocks noChangeAspect="1"/>
          </p:cNvPicPr>
          <p:nvPr/>
        </p:nvPicPr>
        <p:blipFill>
          <a:blip r:embed="rId2"/>
          <a:stretch>
            <a:fillRect/>
          </a:stretch>
        </p:blipFill>
        <p:spPr>
          <a:xfrm>
            <a:off x="1974271" y="1605827"/>
            <a:ext cx="7917873" cy="4684136"/>
          </a:xfrm>
          <a:prstGeom prst="rect">
            <a:avLst/>
          </a:prstGeom>
        </p:spPr>
      </p:pic>
    </p:spTree>
    <p:extLst>
      <p:ext uri="{BB962C8B-B14F-4D97-AF65-F5344CB8AC3E}">
        <p14:creationId xmlns:p14="http://schemas.microsoft.com/office/powerpoint/2010/main" val="1011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40328" y="166210"/>
            <a:ext cx="9005454" cy="707886"/>
          </a:xfrm>
          <a:prstGeom prst="rect">
            <a:avLst/>
          </a:prstGeom>
          <a:noFill/>
        </p:spPr>
        <p:txBody>
          <a:bodyPr wrap="square" rtlCol="0">
            <a:spAutoFit/>
          </a:bodyPr>
          <a:lstStyle/>
          <a:p>
            <a:pPr algn="ctr"/>
            <a:r>
              <a:rPr lang="es-ES" sz="4000" dirty="0">
                <a:solidFill>
                  <a:schemeClr val="bg1"/>
                </a:solidFill>
              </a:rPr>
              <a:t>Estructuras repetitivas</a:t>
            </a:r>
            <a:endParaRPr lang="es-NI" sz="4000" dirty="0">
              <a:solidFill>
                <a:schemeClr val="bg1"/>
              </a:solidFill>
            </a:endParaRPr>
          </a:p>
        </p:txBody>
      </p:sp>
      <p:sp>
        <p:nvSpPr>
          <p:cNvPr id="3" name="Rectángulo 2">
            <a:extLst>
              <a:ext uri="{FF2B5EF4-FFF2-40B4-BE49-F238E27FC236}">
                <a16:creationId xmlns:a16="http://schemas.microsoft.com/office/drawing/2014/main" id="{59DFF745-EBAB-4EC0-83FD-A06A3EC672EC}"/>
              </a:ext>
            </a:extLst>
          </p:cNvPr>
          <p:cNvSpPr/>
          <p:nvPr/>
        </p:nvSpPr>
        <p:spPr>
          <a:xfrm>
            <a:off x="540328" y="1415178"/>
            <a:ext cx="10180380" cy="369332"/>
          </a:xfrm>
          <a:prstGeom prst="rect">
            <a:avLst/>
          </a:prstGeom>
        </p:spPr>
        <p:txBody>
          <a:bodyPr wrap="square">
            <a:spAutoFit/>
          </a:bodyPr>
          <a:lstStyle/>
          <a:p>
            <a:pPr algn="just"/>
            <a:r>
              <a:rPr lang="es-ES" b="1" dirty="0">
                <a:solidFill>
                  <a:srgbClr val="002060"/>
                </a:solidFill>
                <a:latin typeface="Verdana" panose="020B0604030504040204" pitchFamily="34" charset="0"/>
                <a:ea typeface="Verdana" panose="020B0604030504040204" pitchFamily="34" charset="0"/>
              </a:rPr>
              <a:t>Ejemplificación contadores y acumuladores:</a:t>
            </a:r>
            <a:endParaRPr lang="es-NI" b="1" dirty="0">
              <a:solidFill>
                <a:srgbClr val="002060"/>
              </a:solidFill>
              <a:latin typeface="Verdana" panose="020B0604030504040204" pitchFamily="34" charset="0"/>
              <a:ea typeface="Verdana" panose="020B0604030504040204" pitchFamily="34" charset="0"/>
            </a:endParaRPr>
          </a:p>
        </p:txBody>
      </p:sp>
      <p:sp>
        <p:nvSpPr>
          <p:cNvPr id="2" name="CuadroTexto 1">
            <a:extLst>
              <a:ext uri="{FF2B5EF4-FFF2-40B4-BE49-F238E27FC236}">
                <a16:creationId xmlns:a16="http://schemas.microsoft.com/office/drawing/2014/main" id="{F3042CDB-00F1-4C19-89D4-C762692CD0DD}"/>
              </a:ext>
            </a:extLst>
          </p:cNvPr>
          <p:cNvSpPr txBox="1"/>
          <p:nvPr/>
        </p:nvSpPr>
        <p:spPr>
          <a:xfrm>
            <a:off x="249089" y="2133461"/>
            <a:ext cx="5217921" cy="923330"/>
          </a:xfrm>
          <a:prstGeom prst="rect">
            <a:avLst/>
          </a:prstGeom>
          <a:noFill/>
        </p:spPr>
        <p:txBody>
          <a:bodyPr wrap="square" rtlCol="0">
            <a:spAutoFit/>
          </a:bodyPr>
          <a:lstStyle/>
          <a:p>
            <a:r>
              <a:rPr lang="es-ES" b="1" u="sng" dirty="0">
                <a:solidFill>
                  <a:srgbClr val="002060"/>
                </a:solidFill>
              </a:rPr>
              <a:t>Variable Contador</a:t>
            </a:r>
          </a:p>
          <a:p>
            <a:endParaRPr lang="es-ES" b="1" dirty="0">
              <a:solidFill>
                <a:srgbClr val="002060"/>
              </a:solidFill>
            </a:endParaRPr>
          </a:p>
          <a:p>
            <a:r>
              <a:rPr lang="es-ES" b="1" dirty="0">
                <a:solidFill>
                  <a:srgbClr val="002060"/>
                </a:solidFill>
              </a:rPr>
              <a:t>Forma 1:</a:t>
            </a:r>
            <a:endParaRPr lang="es-NI" b="1" dirty="0">
              <a:solidFill>
                <a:srgbClr val="002060"/>
              </a:solidFill>
            </a:endParaRPr>
          </a:p>
        </p:txBody>
      </p:sp>
      <p:sp>
        <p:nvSpPr>
          <p:cNvPr id="5" name="CuadroTexto 4">
            <a:extLst>
              <a:ext uri="{FF2B5EF4-FFF2-40B4-BE49-F238E27FC236}">
                <a16:creationId xmlns:a16="http://schemas.microsoft.com/office/drawing/2014/main" id="{AF5D0667-A3E3-42F2-B40D-45E9071CE141}"/>
              </a:ext>
            </a:extLst>
          </p:cNvPr>
          <p:cNvSpPr txBox="1"/>
          <p:nvPr/>
        </p:nvSpPr>
        <p:spPr>
          <a:xfrm>
            <a:off x="249088" y="4552304"/>
            <a:ext cx="5217921" cy="369332"/>
          </a:xfrm>
          <a:prstGeom prst="rect">
            <a:avLst/>
          </a:prstGeom>
          <a:noFill/>
        </p:spPr>
        <p:txBody>
          <a:bodyPr wrap="square" rtlCol="0">
            <a:spAutoFit/>
          </a:bodyPr>
          <a:lstStyle/>
          <a:p>
            <a:r>
              <a:rPr lang="es-ES" b="1" dirty="0">
                <a:solidFill>
                  <a:srgbClr val="002060"/>
                </a:solidFill>
              </a:rPr>
              <a:t>Forma 2:</a:t>
            </a:r>
            <a:endParaRPr lang="es-NI" b="1" dirty="0">
              <a:solidFill>
                <a:srgbClr val="002060"/>
              </a:solidFill>
            </a:endParaRPr>
          </a:p>
        </p:txBody>
      </p:sp>
      <p:pic>
        <p:nvPicPr>
          <p:cNvPr id="4" name="Imagen 3">
            <a:extLst>
              <a:ext uri="{FF2B5EF4-FFF2-40B4-BE49-F238E27FC236}">
                <a16:creationId xmlns:a16="http://schemas.microsoft.com/office/drawing/2014/main" id="{98AE7809-1BD2-468D-AAC8-FB7B58C679FE}"/>
              </a:ext>
            </a:extLst>
          </p:cNvPr>
          <p:cNvPicPr>
            <a:picLocks noChangeAspect="1"/>
          </p:cNvPicPr>
          <p:nvPr/>
        </p:nvPicPr>
        <p:blipFill>
          <a:blip r:embed="rId2"/>
          <a:stretch>
            <a:fillRect/>
          </a:stretch>
        </p:blipFill>
        <p:spPr>
          <a:xfrm>
            <a:off x="876345" y="3265652"/>
            <a:ext cx="2934859" cy="923330"/>
          </a:xfrm>
          <a:prstGeom prst="rect">
            <a:avLst/>
          </a:prstGeom>
        </p:spPr>
      </p:pic>
      <p:pic>
        <p:nvPicPr>
          <p:cNvPr id="7" name="Imagen 6">
            <a:extLst>
              <a:ext uri="{FF2B5EF4-FFF2-40B4-BE49-F238E27FC236}">
                <a16:creationId xmlns:a16="http://schemas.microsoft.com/office/drawing/2014/main" id="{0D538D06-A1F7-4475-8B5A-99C584563E35}"/>
              </a:ext>
            </a:extLst>
          </p:cNvPr>
          <p:cNvPicPr>
            <a:picLocks noChangeAspect="1"/>
          </p:cNvPicPr>
          <p:nvPr/>
        </p:nvPicPr>
        <p:blipFill>
          <a:blip r:embed="rId3"/>
          <a:stretch>
            <a:fillRect/>
          </a:stretch>
        </p:blipFill>
        <p:spPr>
          <a:xfrm>
            <a:off x="876345" y="5024274"/>
            <a:ext cx="2472488" cy="495159"/>
          </a:xfrm>
          <a:prstGeom prst="rect">
            <a:avLst/>
          </a:prstGeom>
        </p:spPr>
      </p:pic>
      <p:sp>
        <p:nvSpPr>
          <p:cNvPr id="8" name="CuadroTexto 7">
            <a:extLst>
              <a:ext uri="{FF2B5EF4-FFF2-40B4-BE49-F238E27FC236}">
                <a16:creationId xmlns:a16="http://schemas.microsoft.com/office/drawing/2014/main" id="{D2AEEEA8-8D29-4335-8293-FB577E9AA67F}"/>
              </a:ext>
            </a:extLst>
          </p:cNvPr>
          <p:cNvSpPr txBox="1"/>
          <p:nvPr/>
        </p:nvSpPr>
        <p:spPr>
          <a:xfrm>
            <a:off x="7212391" y="2106979"/>
            <a:ext cx="5217921" cy="923330"/>
          </a:xfrm>
          <a:prstGeom prst="rect">
            <a:avLst/>
          </a:prstGeom>
          <a:noFill/>
        </p:spPr>
        <p:txBody>
          <a:bodyPr wrap="square" rtlCol="0">
            <a:spAutoFit/>
          </a:bodyPr>
          <a:lstStyle/>
          <a:p>
            <a:r>
              <a:rPr lang="es-ES" b="1" u="sng" dirty="0">
                <a:solidFill>
                  <a:srgbClr val="002060"/>
                </a:solidFill>
              </a:rPr>
              <a:t>Variable Acumulador</a:t>
            </a:r>
          </a:p>
          <a:p>
            <a:endParaRPr lang="es-ES" b="1" dirty="0">
              <a:solidFill>
                <a:srgbClr val="002060"/>
              </a:solidFill>
            </a:endParaRPr>
          </a:p>
          <a:p>
            <a:r>
              <a:rPr lang="es-ES" b="1" dirty="0">
                <a:solidFill>
                  <a:srgbClr val="002060"/>
                </a:solidFill>
              </a:rPr>
              <a:t>Forma 1:</a:t>
            </a:r>
            <a:endParaRPr lang="es-NI" b="1" dirty="0">
              <a:solidFill>
                <a:srgbClr val="002060"/>
              </a:solidFill>
            </a:endParaRPr>
          </a:p>
        </p:txBody>
      </p:sp>
      <p:sp>
        <p:nvSpPr>
          <p:cNvPr id="9" name="CuadroTexto 8">
            <a:extLst>
              <a:ext uri="{FF2B5EF4-FFF2-40B4-BE49-F238E27FC236}">
                <a16:creationId xmlns:a16="http://schemas.microsoft.com/office/drawing/2014/main" id="{1982CB82-2386-49DE-8E0E-64E6BF6CB06B}"/>
              </a:ext>
            </a:extLst>
          </p:cNvPr>
          <p:cNvSpPr txBox="1"/>
          <p:nvPr/>
        </p:nvSpPr>
        <p:spPr>
          <a:xfrm>
            <a:off x="7212391" y="4612094"/>
            <a:ext cx="5217921" cy="369332"/>
          </a:xfrm>
          <a:prstGeom prst="rect">
            <a:avLst/>
          </a:prstGeom>
          <a:noFill/>
        </p:spPr>
        <p:txBody>
          <a:bodyPr wrap="square" rtlCol="0">
            <a:spAutoFit/>
          </a:bodyPr>
          <a:lstStyle/>
          <a:p>
            <a:r>
              <a:rPr lang="es-ES" b="1" dirty="0">
                <a:solidFill>
                  <a:srgbClr val="002060"/>
                </a:solidFill>
              </a:rPr>
              <a:t>Forma 2:</a:t>
            </a:r>
            <a:endParaRPr lang="es-NI" b="1" dirty="0">
              <a:solidFill>
                <a:srgbClr val="002060"/>
              </a:solidFill>
            </a:endParaRPr>
          </a:p>
        </p:txBody>
      </p:sp>
      <p:pic>
        <p:nvPicPr>
          <p:cNvPr id="10" name="Imagen 9">
            <a:extLst>
              <a:ext uri="{FF2B5EF4-FFF2-40B4-BE49-F238E27FC236}">
                <a16:creationId xmlns:a16="http://schemas.microsoft.com/office/drawing/2014/main" id="{FD990812-B679-4884-84BA-A015DDF079E1}"/>
              </a:ext>
            </a:extLst>
          </p:cNvPr>
          <p:cNvPicPr>
            <a:picLocks noChangeAspect="1"/>
          </p:cNvPicPr>
          <p:nvPr/>
        </p:nvPicPr>
        <p:blipFill>
          <a:blip r:embed="rId4"/>
          <a:stretch>
            <a:fillRect/>
          </a:stretch>
        </p:blipFill>
        <p:spPr>
          <a:xfrm>
            <a:off x="8380798" y="3332269"/>
            <a:ext cx="2238375" cy="971550"/>
          </a:xfrm>
          <a:prstGeom prst="rect">
            <a:avLst/>
          </a:prstGeom>
        </p:spPr>
      </p:pic>
      <p:pic>
        <p:nvPicPr>
          <p:cNvPr id="11" name="Imagen 10">
            <a:extLst>
              <a:ext uri="{FF2B5EF4-FFF2-40B4-BE49-F238E27FC236}">
                <a16:creationId xmlns:a16="http://schemas.microsoft.com/office/drawing/2014/main" id="{90493D30-7717-4DA7-AC2F-83D1CE3FEA8B}"/>
              </a:ext>
            </a:extLst>
          </p:cNvPr>
          <p:cNvPicPr>
            <a:picLocks noChangeAspect="1"/>
          </p:cNvPicPr>
          <p:nvPr/>
        </p:nvPicPr>
        <p:blipFill>
          <a:blip r:embed="rId5"/>
          <a:stretch>
            <a:fillRect/>
          </a:stretch>
        </p:blipFill>
        <p:spPr>
          <a:xfrm>
            <a:off x="8184687" y="4990105"/>
            <a:ext cx="3273328" cy="646331"/>
          </a:xfrm>
          <a:prstGeom prst="rect">
            <a:avLst/>
          </a:prstGeom>
        </p:spPr>
      </p:pic>
      <p:sp>
        <p:nvSpPr>
          <p:cNvPr id="12" name="CuadroTexto 11">
            <a:extLst>
              <a:ext uri="{FF2B5EF4-FFF2-40B4-BE49-F238E27FC236}">
                <a16:creationId xmlns:a16="http://schemas.microsoft.com/office/drawing/2014/main" id="{B6F191E2-965E-4C84-AF6F-12CED7F85CE4}"/>
              </a:ext>
            </a:extLst>
          </p:cNvPr>
          <p:cNvSpPr txBox="1"/>
          <p:nvPr/>
        </p:nvSpPr>
        <p:spPr>
          <a:xfrm>
            <a:off x="7465245" y="5961139"/>
            <a:ext cx="4488873" cy="646331"/>
          </a:xfrm>
          <a:prstGeom prst="rect">
            <a:avLst/>
          </a:prstGeom>
          <a:noFill/>
        </p:spPr>
        <p:txBody>
          <a:bodyPr wrap="square" rtlCol="0">
            <a:spAutoFit/>
          </a:bodyPr>
          <a:lstStyle/>
          <a:p>
            <a:r>
              <a:rPr lang="es-ES" dirty="0">
                <a:solidFill>
                  <a:srgbClr val="002060"/>
                </a:solidFill>
              </a:rPr>
              <a:t>En ambos casos, el </a:t>
            </a:r>
            <a:r>
              <a:rPr lang="es-ES" b="1" dirty="0">
                <a:solidFill>
                  <a:srgbClr val="002060"/>
                </a:solidFill>
              </a:rPr>
              <a:t>acumulador</a:t>
            </a:r>
            <a:r>
              <a:rPr lang="es-ES" dirty="0">
                <a:solidFill>
                  <a:srgbClr val="002060"/>
                </a:solidFill>
              </a:rPr>
              <a:t> se actualiza desde su valor inicial.</a:t>
            </a:r>
            <a:endParaRPr lang="es-NI" dirty="0">
              <a:solidFill>
                <a:srgbClr val="002060"/>
              </a:solidFill>
            </a:endParaRPr>
          </a:p>
        </p:txBody>
      </p:sp>
      <p:sp>
        <p:nvSpPr>
          <p:cNvPr id="13" name="CuadroTexto 12">
            <a:extLst>
              <a:ext uri="{FF2B5EF4-FFF2-40B4-BE49-F238E27FC236}">
                <a16:creationId xmlns:a16="http://schemas.microsoft.com/office/drawing/2014/main" id="{2A149A84-6280-4B3D-BC54-DA7DBCA85CF4}"/>
              </a:ext>
            </a:extLst>
          </p:cNvPr>
          <p:cNvSpPr txBox="1"/>
          <p:nvPr/>
        </p:nvSpPr>
        <p:spPr>
          <a:xfrm>
            <a:off x="99337" y="5928597"/>
            <a:ext cx="4488873" cy="646331"/>
          </a:xfrm>
          <a:prstGeom prst="rect">
            <a:avLst/>
          </a:prstGeom>
          <a:noFill/>
        </p:spPr>
        <p:txBody>
          <a:bodyPr wrap="square" rtlCol="0">
            <a:spAutoFit/>
          </a:bodyPr>
          <a:lstStyle/>
          <a:p>
            <a:r>
              <a:rPr lang="es-ES" dirty="0">
                <a:solidFill>
                  <a:srgbClr val="002060"/>
                </a:solidFill>
              </a:rPr>
              <a:t>En ambos casos, el </a:t>
            </a:r>
            <a:r>
              <a:rPr lang="es-ES" b="1" dirty="0">
                <a:solidFill>
                  <a:srgbClr val="002060"/>
                </a:solidFill>
              </a:rPr>
              <a:t>contador</a:t>
            </a:r>
            <a:r>
              <a:rPr lang="es-ES" dirty="0">
                <a:solidFill>
                  <a:srgbClr val="002060"/>
                </a:solidFill>
              </a:rPr>
              <a:t> se incrementa en 1.</a:t>
            </a:r>
            <a:endParaRPr lang="es-NI" dirty="0">
              <a:solidFill>
                <a:srgbClr val="002060"/>
              </a:solidFill>
            </a:endParaRPr>
          </a:p>
        </p:txBody>
      </p:sp>
    </p:spTree>
    <p:extLst>
      <p:ext uri="{BB962C8B-B14F-4D97-AF65-F5344CB8AC3E}">
        <p14:creationId xmlns:p14="http://schemas.microsoft.com/office/powerpoint/2010/main" val="203870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40328" y="166210"/>
            <a:ext cx="9005454" cy="707886"/>
          </a:xfrm>
          <a:prstGeom prst="rect">
            <a:avLst/>
          </a:prstGeom>
          <a:noFill/>
        </p:spPr>
        <p:txBody>
          <a:bodyPr wrap="square" rtlCol="0">
            <a:spAutoFit/>
          </a:bodyPr>
          <a:lstStyle/>
          <a:p>
            <a:pPr algn="ctr"/>
            <a:r>
              <a:rPr lang="es-ES" sz="4000" dirty="0">
                <a:solidFill>
                  <a:schemeClr val="bg1"/>
                </a:solidFill>
              </a:rPr>
              <a:t>Estructuras repetitivas</a:t>
            </a:r>
            <a:endParaRPr lang="es-NI" sz="4000" dirty="0">
              <a:solidFill>
                <a:schemeClr val="bg1"/>
              </a:solidFill>
            </a:endParaRPr>
          </a:p>
        </p:txBody>
      </p:sp>
      <p:sp>
        <p:nvSpPr>
          <p:cNvPr id="2" name="Rectángulo 1">
            <a:extLst>
              <a:ext uri="{FF2B5EF4-FFF2-40B4-BE49-F238E27FC236}">
                <a16:creationId xmlns:a16="http://schemas.microsoft.com/office/drawing/2014/main" id="{E9181369-8A2B-4CCC-9EFE-5EBD8D138B4C}"/>
              </a:ext>
            </a:extLst>
          </p:cNvPr>
          <p:cNvSpPr/>
          <p:nvPr/>
        </p:nvSpPr>
        <p:spPr>
          <a:xfrm>
            <a:off x="540327" y="1396629"/>
            <a:ext cx="7716981" cy="2116670"/>
          </a:xfrm>
          <a:prstGeom prst="rect">
            <a:avLst/>
          </a:prstGeom>
        </p:spPr>
        <p:txBody>
          <a:bodyPr wrap="square">
            <a:spAutoFit/>
          </a:bodyPr>
          <a:lstStyle/>
          <a:p>
            <a:pPr algn="just">
              <a:lnSpc>
                <a:spcPct val="107000"/>
              </a:lnSpc>
              <a:spcAft>
                <a:spcPts val="0"/>
              </a:spcAft>
            </a:pPr>
            <a:r>
              <a:rPr lang="es-ES_tradnl" dirty="0">
                <a:solidFill>
                  <a:srgbClr val="002060"/>
                </a:solidFill>
                <a:latin typeface="Verdana" panose="020B0604030504040204" pitchFamily="34" charset="0"/>
                <a:ea typeface="Times New Roman" panose="02020603050405020304" pitchFamily="18" charset="0"/>
                <a:cs typeface="Times New Roman" panose="02020603050405020304" pitchFamily="18" charset="0"/>
              </a:rPr>
              <a:t>El lenguaje de programación C++ dispone de tres estructuras repetitivas:</a:t>
            </a:r>
            <a:endParaRPr lang="es-NI"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NI" sz="1400" b="1" i="1" dirty="0">
                <a:solidFill>
                  <a:srgbClr val="000080"/>
                </a:solidFill>
                <a:latin typeface="Verdana" panose="020B0604030504040204" pitchFamily="34" charset="0"/>
                <a:ea typeface="Times New Roman" panose="02020603050405020304" pitchFamily="18" charset="0"/>
                <a:cs typeface="Times New Roman" panose="02020603050405020304" pitchFamily="18" charset="0"/>
              </a:rPr>
              <a:t> </a:t>
            </a:r>
            <a:endParaRPr lang="es-NI"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600"/>
              </a:spcAft>
              <a:buFont typeface="Wingdings" panose="05000000000000000000" pitchFamily="2" charset="2"/>
              <a:buChar char="ü"/>
            </a:pPr>
            <a:r>
              <a:rPr lang="en-GB" sz="2000" b="1" i="1" dirty="0">
                <a:solidFill>
                  <a:srgbClr val="000080"/>
                </a:solidFill>
                <a:latin typeface="Verdana" panose="020B0604030504040204" pitchFamily="34" charset="0"/>
                <a:ea typeface="Times New Roman" panose="02020603050405020304" pitchFamily="18" charset="0"/>
                <a:cs typeface="Times New Roman" panose="02020603050405020304" pitchFamily="18" charset="0"/>
              </a:rPr>
              <a:t>for</a:t>
            </a:r>
          </a:p>
          <a:p>
            <a:pPr marL="342900" indent="-342900" algn="just">
              <a:lnSpc>
                <a:spcPct val="107000"/>
              </a:lnSpc>
              <a:spcAft>
                <a:spcPts val="600"/>
              </a:spcAft>
              <a:buFont typeface="Wingdings" panose="05000000000000000000" pitchFamily="2" charset="2"/>
              <a:buChar char="ü"/>
            </a:pPr>
            <a:r>
              <a:rPr lang="en-GB" sz="2000" b="1" i="1" dirty="0">
                <a:solidFill>
                  <a:srgbClr val="000080"/>
                </a:solidFill>
                <a:latin typeface="Verdana" panose="020B0604030504040204" pitchFamily="34" charset="0"/>
                <a:ea typeface="Times New Roman" panose="02020603050405020304" pitchFamily="18" charset="0"/>
                <a:cs typeface="Times New Roman" panose="02020603050405020304" pitchFamily="18" charset="0"/>
              </a:rPr>
              <a:t>while</a:t>
            </a:r>
            <a:endParaRPr lang="es-NI"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600"/>
              </a:spcAft>
              <a:buFont typeface="Wingdings" panose="05000000000000000000" pitchFamily="2" charset="2"/>
              <a:buChar char="ü"/>
            </a:pPr>
            <a:r>
              <a:rPr lang="en-GB" sz="2000" b="1" i="1" dirty="0">
                <a:solidFill>
                  <a:srgbClr val="000080"/>
                </a:solidFill>
                <a:latin typeface="Verdana" panose="020B0604030504040204" pitchFamily="34" charset="0"/>
                <a:ea typeface="Times New Roman" panose="02020603050405020304" pitchFamily="18" charset="0"/>
                <a:cs typeface="Times New Roman" panose="02020603050405020304" pitchFamily="18" charset="0"/>
              </a:rPr>
              <a:t>do-while</a:t>
            </a:r>
            <a:endParaRPr lang="es-NI"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descr="Estructura Iterativa Bucle While - Programación en C#. Net con Visual  Studio 2013 (16-25) - www.IncanatoIT.com - Desarrollando Software">
            <a:extLst>
              <a:ext uri="{FF2B5EF4-FFF2-40B4-BE49-F238E27FC236}">
                <a16:creationId xmlns:a16="http://schemas.microsoft.com/office/drawing/2014/main" id="{37181054-1C94-4D81-82EE-4E52B671AE2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8817" y="2350186"/>
            <a:ext cx="3131127" cy="1504950"/>
          </a:xfrm>
          <a:prstGeom prst="rect">
            <a:avLst/>
          </a:prstGeom>
          <a:noFill/>
          <a:ln>
            <a:noFill/>
          </a:ln>
        </p:spPr>
      </p:pic>
      <p:pic>
        <p:nvPicPr>
          <p:cNvPr id="5" name="Imagen 4" descr="Estructura Iterativa Bucle Do - While - Programación en C#. Net con Visual  Studio 2013 (15-25) - www.IncanatoIT.com - Desarrollando Software">
            <a:extLst>
              <a:ext uri="{FF2B5EF4-FFF2-40B4-BE49-F238E27FC236}">
                <a16:creationId xmlns:a16="http://schemas.microsoft.com/office/drawing/2014/main" id="{2786EE79-5859-4E7C-9E0A-7F3B02B6B45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4526" y="4501772"/>
            <a:ext cx="3009900" cy="1590675"/>
          </a:xfrm>
          <a:prstGeom prst="rect">
            <a:avLst/>
          </a:prstGeom>
          <a:noFill/>
          <a:ln>
            <a:noFill/>
          </a:ln>
        </p:spPr>
      </p:pic>
      <p:pic>
        <p:nvPicPr>
          <p:cNvPr id="7" name="Imagen 6" descr="Estructura iterativa bucle for en java - Curso de Java - Algoritmos y  Programación en Netbeans (13-25) - www.IncanatoIT.com - Desarrollando  Software">
            <a:extLst>
              <a:ext uri="{FF2B5EF4-FFF2-40B4-BE49-F238E27FC236}">
                <a16:creationId xmlns:a16="http://schemas.microsoft.com/office/drawing/2014/main" id="{33A6CB51-66D5-49FB-9106-487024672F3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604530" y="4684766"/>
            <a:ext cx="3438525" cy="1553210"/>
          </a:xfrm>
          <a:prstGeom prst="rect">
            <a:avLst/>
          </a:prstGeom>
          <a:noFill/>
          <a:ln>
            <a:noFill/>
          </a:ln>
        </p:spPr>
      </p:pic>
    </p:spTree>
    <p:extLst>
      <p:ext uri="{BB962C8B-B14F-4D97-AF65-F5344CB8AC3E}">
        <p14:creationId xmlns:p14="http://schemas.microsoft.com/office/powerpoint/2010/main" val="10697342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1390</TotalTime>
  <Words>1275</Words>
  <Application>Microsoft Office PowerPoint</Application>
  <PresentationFormat>Panorámica</PresentationFormat>
  <Paragraphs>135</Paragraphs>
  <Slides>20</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20</vt:i4>
      </vt:variant>
    </vt:vector>
  </HeadingPairs>
  <TitlesOfParts>
    <vt:vector size="30" baseType="lpstr">
      <vt:lpstr>Arial</vt:lpstr>
      <vt:lpstr>Calibri</vt:lpstr>
      <vt:lpstr>Courier New</vt:lpstr>
      <vt:lpstr>Franklin Gothic Book</vt:lpstr>
      <vt:lpstr>Franklin Gothic Medium</vt:lpstr>
      <vt:lpstr>Symbol</vt:lpstr>
      <vt:lpstr>Times New Roman</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Gloria Cordero</dc:creator>
  <cp:lastModifiedBy>pc</cp:lastModifiedBy>
  <cp:revision>108</cp:revision>
  <dcterms:created xsi:type="dcterms:W3CDTF">2019-03-11T22:56:21Z</dcterms:created>
  <dcterms:modified xsi:type="dcterms:W3CDTF">2024-04-24T06:05:46Z</dcterms:modified>
</cp:coreProperties>
</file>