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Libre Franklin"/>
      <p:regular r:id="rId23"/>
      <p:bold r:id="rId24"/>
      <p:italic r:id="rId25"/>
      <p:boldItalic r:id="rId26"/>
    </p:embeddedFont>
    <p:embeddedFont>
      <p:font typeface="Lato"/>
      <p:regular r:id="rId27"/>
      <p:bold r:id="rId28"/>
      <p:italic r:id="rId29"/>
      <p:boldItalic r:id="rId30"/>
    </p:embeddedFont>
    <p:embeddedFont>
      <p:font typeface="Libre Franklin Medium"/>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j881H9Au1zctDo58+TLY4H+UCe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LibreFranklin-bold.fntdata"/><Relationship Id="rId23" Type="http://schemas.openxmlformats.org/officeDocument/2006/relationships/font" Target="fonts/LibreFranklin-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ibreFranklin-boldItalic.fntdata"/><Relationship Id="rId25" Type="http://schemas.openxmlformats.org/officeDocument/2006/relationships/font" Target="fonts/LibreFranklin-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ibreFranklinMedium-regular.fntdata"/><Relationship Id="rId30" Type="http://schemas.openxmlformats.org/officeDocument/2006/relationships/font" Target="fonts/Lato-boldItalic.fntdata"/><Relationship Id="rId11" Type="http://schemas.openxmlformats.org/officeDocument/2006/relationships/slide" Target="slides/slide7.xml"/><Relationship Id="rId33" Type="http://schemas.openxmlformats.org/officeDocument/2006/relationships/font" Target="fonts/LibreFranklinMedium-italic.fntdata"/><Relationship Id="rId10" Type="http://schemas.openxmlformats.org/officeDocument/2006/relationships/slide" Target="slides/slide6.xml"/><Relationship Id="rId32" Type="http://schemas.openxmlformats.org/officeDocument/2006/relationships/font" Target="fonts/LibreFranklinMedium-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LibreFranklinMedium-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8" name="Shape 8"/>
        <p:cNvGrpSpPr/>
        <p:nvPr/>
      </p:nvGrpSpPr>
      <p:grpSpPr>
        <a:xfrm>
          <a:off x="0" y="0"/>
          <a:ext cx="0" cy="0"/>
          <a:chOff x="0" y="0"/>
          <a:chExt cx="0" cy="0"/>
        </a:xfrm>
      </p:grpSpPr>
      <p:sp>
        <p:nvSpPr>
          <p:cNvPr id="9" name="Google Shape;9;p20"/>
          <p:cNvSpPr/>
          <p:nvPr/>
        </p:nvSpPr>
        <p:spPr>
          <a:xfrm>
            <a:off x="0" y="1709738"/>
            <a:ext cx="12192000" cy="5148262"/>
          </a:xfrm>
          <a:prstGeom prst="rect">
            <a:avLst/>
          </a:prstGeom>
          <a:solidFill>
            <a:srgbClr val="F47C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0" name="Google Shape;10;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Libre Franklin Medium"/>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 name="Google Shape;11;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pic>
        <p:nvPicPr>
          <p:cNvPr id="12" name="Google Shape;12;p20"/>
          <p:cNvPicPr preferRelativeResize="0"/>
          <p:nvPr/>
        </p:nvPicPr>
        <p:blipFill rotWithShape="1">
          <a:blip r:embed="rId2">
            <a:alphaModFix/>
          </a:blip>
          <a:srcRect b="0" l="0" r="0" t="0"/>
          <a:stretch/>
        </p:blipFill>
        <p:spPr>
          <a:xfrm>
            <a:off x="0" y="115910"/>
            <a:ext cx="5306096" cy="141672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3" name="Shape 13"/>
        <p:cNvGrpSpPr/>
        <p:nvPr/>
      </p:nvGrpSpPr>
      <p:grpSpPr>
        <a:xfrm>
          <a:off x="0" y="0"/>
          <a:ext cx="0" cy="0"/>
          <a:chOff x="0" y="0"/>
          <a:chExt cx="0" cy="0"/>
        </a:xfrm>
      </p:grpSpPr>
      <p:sp>
        <p:nvSpPr>
          <p:cNvPr id="14" name="Google Shape;14;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3F3F3F"/>
              </a:buClr>
              <a:buSzPts val="6000"/>
              <a:buFont typeface="Libre Franklin Medium"/>
              <a:buNone/>
              <a:defRPr sz="60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3F3F3F"/>
              </a:buClr>
              <a:buSzPts val="2400"/>
              <a:buNone/>
              <a:defRPr sz="2400">
                <a:solidFill>
                  <a:srgbClr val="3F3F3F"/>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21"/>
          <p:cNvSpPr/>
          <p:nvPr/>
        </p:nvSpPr>
        <p:spPr>
          <a:xfrm>
            <a:off x="0" y="-1"/>
            <a:ext cx="12192000" cy="1122364"/>
          </a:xfrm>
          <a:prstGeom prst="rect">
            <a:avLst/>
          </a:prstGeom>
          <a:solidFill>
            <a:srgbClr val="F47C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pic>
        <p:nvPicPr>
          <p:cNvPr id="17" name="Google Shape;17;p21"/>
          <p:cNvPicPr preferRelativeResize="0"/>
          <p:nvPr/>
        </p:nvPicPr>
        <p:blipFill rotWithShape="1">
          <a:blip r:embed="rId2">
            <a:alphaModFix/>
          </a:blip>
          <a:srcRect b="0" l="0" r="0" t="0"/>
          <a:stretch/>
        </p:blipFill>
        <p:spPr>
          <a:xfrm>
            <a:off x="10052533" y="-36372"/>
            <a:ext cx="2139467" cy="119510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8" name="Shape 18"/>
        <p:cNvGrpSpPr/>
        <p:nvPr/>
      </p:nvGrpSpPr>
      <p:grpSpPr>
        <a:xfrm>
          <a:off x="0" y="0"/>
          <a:ext cx="0" cy="0"/>
          <a:chOff x="0" y="0"/>
          <a:chExt cx="0" cy="0"/>
        </a:xfrm>
      </p:grpSpPr>
      <p:sp>
        <p:nvSpPr>
          <p:cNvPr id="19" name="Google Shape;19;p22"/>
          <p:cNvSpPr/>
          <p:nvPr/>
        </p:nvSpPr>
        <p:spPr>
          <a:xfrm>
            <a:off x="0" y="6349284"/>
            <a:ext cx="12192000" cy="508715"/>
          </a:xfrm>
          <a:prstGeom prst="rect">
            <a:avLst/>
          </a:prstGeom>
          <a:solidFill>
            <a:srgbClr val="F47C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pic>
        <p:nvPicPr>
          <p:cNvPr id="20" name="Google Shape;20;p22"/>
          <p:cNvPicPr preferRelativeResize="0"/>
          <p:nvPr/>
        </p:nvPicPr>
        <p:blipFill rotWithShape="1">
          <a:blip r:embed="rId2">
            <a:alphaModFix/>
          </a:blip>
          <a:srcRect b="0" l="0" r="0" t="0"/>
          <a:stretch/>
        </p:blipFill>
        <p:spPr>
          <a:xfrm>
            <a:off x="2502455" y="2253803"/>
            <a:ext cx="7187089" cy="191895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4400"/>
              <a:buFont typeface="Libre Franklin Medium"/>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F3F3F"/>
              </a:buClr>
              <a:buSzPts val="2800"/>
              <a:buChar char="•"/>
              <a:defRPr>
                <a:solidFill>
                  <a:srgbClr val="3F3F3F"/>
                </a:solidFill>
              </a:defRPr>
            </a:lvl1pPr>
            <a:lvl2pPr indent="-381000" lvl="1" marL="914400" algn="l">
              <a:lnSpc>
                <a:spcPct val="90000"/>
              </a:lnSpc>
              <a:spcBef>
                <a:spcPts val="500"/>
              </a:spcBef>
              <a:spcAft>
                <a:spcPts val="0"/>
              </a:spcAft>
              <a:buClr>
                <a:srgbClr val="3F3F3F"/>
              </a:buClr>
              <a:buSzPts val="2400"/>
              <a:buChar char="•"/>
              <a:defRPr>
                <a:solidFill>
                  <a:srgbClr val="3F3F3F"/>
                </a:solidFill>
              </a:defRPr>
            </a:lvl2pPr>
            <a:lvl3pPr indent="-355600" lvl="2" marL="1371600" algn="l">
              <a:lnSpc>
                <a:spcPct val="90000"/>
              </a:lnSpc>
              <a:spcBef>
                <a:spcPts val="500"/>
              </a:spcBef>
              <a:spcAft>
                <a:spcPts val="0"/>
              </a:spcAft>
              <a:buClr>
                <a:srgbClr val="3F3F3F"/>
              </a:buClr>
              <a:buSzPts val="2000"/>
              <a:buChar char="•"/>
              <a:defRPr>
                <a:solidFill>
                  <a:srgbClr val="3F3F3F"/>
                </a:solidFill>
              </a:defRPr>
            </a:lvl3pPr>
            <a:lvl4pPr indent="-342900" lvl="3" marL="1828800" algn="l">
              <a:lnSpc>
                <a:spcPct val="90000"/>
              </a:lnSpc>
              <a:spcBef>
                <a:spcPts val="500"/>
              </a:spcBef>
              <a:spcAft>
                <a:spcPts val="0"/>
              </a:spcAft>
              <a:buClr>
                <a:srgbClr val="3F3F3F"/>
              </a:buClr>
              <a:buSzPts val="1800"/>
              <a:buChar char="•"/>
              <a:defRPr>
                <a:solidFill>
                  <a:srgbClr val="3F3F3F"/>
                </a:solidFill>
              </a:defRPr>
            </a:lvl4pPr>
            <a:lvl5pPr indent="-342900" lvl="4" marL="2286000" algn="l">
              <a:lnSpc>
                <a:spcPct val="90000"/>
              </a:lnSpc>
              <a:spcBef>
                <a:spcPts val="500"/>
              </a:spcBef>
              <a:spcAft>
                <a:spcPts val="0"/>
              </a:spcAft>
              <a:buClr>
                <a:srgbClr val="3F3F3F"/>
              </a:buClr>
              <a:buSzPts val="18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4" name="Google Shape;24;p23"/>
          <p:cNvPicPr preferRelativeResize="0"/>
          <p:nvPr/>
        </p:nvPicPr>
        <p:blipFill rotWithShape="1">
          <a:blip r:embed="rId2">
            <a:alphaModFix/>
          </a:blip>
          <a:srcRect b="0" l="0" r="0" t="0"/>
          <a:stretch/>
        </p:blipFill>
        <p:spPr>
          <a:xfrm>
            <a:off x="11151054" y="6921"/>
            <a:ext cx="1040946" cy="581472"/>
          </a:xfrm>
          <a:prstGeom prst="rect">
            <a:avLst/>
          </a:prstGeom>
          <a:noFill/>
          <a:ln>
            <a:noFill/>
          </a:ln>
        </p:spPr>
      </p:pic>
      <p:sp>
        <p:nvSpPr>
          <p:cNvPr id="25" name="Google Shape;25;p23"/>
          <p:cNvSpPr/>
          <p:nvPr/>
        </p:nvSpPr>
        <p:spPr>
          <a:xfrm>
            <a:off x="0" y="6542468"/>
            <a:ext cx="12192000" cy="315532"/>
          </a:xfrm>
          <a:prstGeom prst="rect">
            <a:avLst/>
          </a:prstGeom>
          <a:solidFill>
            <a:srgbClr val="F47C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6" name="Shape 26"/>
        <p:cNvGrpSpPr/>
        <p:nvPr/>
      </p:nvGrpSpPr>
      <p:grpSpPr>
        <a:xfrm>
          <a:off x="0" y="0"/>
          <a:ext cx="0" cy="0"/>
          <a:chOff x="0" y="0"/>
          <a:chExt cx="0" cy="0"/>
        </a:xfrm>
      </p:grpSpPr>
      <p:sp>
        <p:nvSpPr>
          <p:cNvPr id="27" name="Google Shape;2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4400"/>
              <a:buFont typeface="Libre Franklin Medium"/>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F3F3F"/>
              </a:buClr>
              <a:buSzPts val="2800"/>
              <a:buChar char="•"/>
              <a:defRPr>
                <a:solidFill>
                  <a:srgbClr val="3F3F3F"/>
                </a:solidFill>
              </a:defRPr>
            </a:lvl1pPr>
            <a:lvl2pPr indent="-381000" lvl="1" marL="914400" algn="l">
              <a:lnSpc>
                <a:spcPct val="90000"/>
              </a:lnSpc>
              <a:spcBef>
                <a:spcPts val="500"/>
              </a:spcBef>
              <a:spcAft>
                <a:spcPts val="0"/>
              </a:spcAft>
              <a:buClr>
                <a:srgbClr val="3F3F3F"/>
              </a:buClr>
              <a:buSzPts val="2400"/>
              <a:buChar char="•"/>
              <a:defRPr>
                <a:solidFill>
                  <a:srgbClr val="3F3F3F"/>
                </a:solidFill>
              </a:defRPr>
            </a:lvl2pPr>
            <a:lvl3pPr indent="-355600" lvl="2" marL="1371600" algn="l">
              <a:lnSpc>
                <a:spcPct val="90000"/>
              </a:lnSpc>
              <a:spcBef>
                <a:spcPts val="500"/>
              </a:spcBef>
              <a:spcAft>
                <a:spcPts val="0"/>
              </a:spcAft>
              <a:buClr>
                <a:srgbClr val="3F3F3F"/>
              </a:buClr>
              <a:buSzPts val="2000"/>
              <a:buChar char="•"/>
              <a:defRPr>
                <a:solidFill>
                  <a:srgbClr val="3F3F3F"/>
                </a:solidFill>
              </a:defRPr>
            </a:lvl3pPr>
            <a:lvl4pPr indent="-342900" lvl="3" marL="1828800" algn="l">
              <a:lnSpc>
                <a:spcPct val="90000"/>
              </a:lnSpc>
              <a:spcBef>
                <a:spcPts val="500"/>
              </a:spcBef>
              <a:spcAft>
                <a:spcPts val="0"/>
              </a:spcAft>
              <a:buClr>
                <a:srgbClr val="3F3F3F"/>
              </a:buClr>
              <a:buSzPts val="1800"/>
              <a:buChar char="•"/>
              <a:defRPr>
                <a:solidFill>
                  <a:srgbClr val="3F3F3F"/>
                </a:solidFill>
              </a:defRPr>
            </a:lvl4pPr>
            <a:lvl5pPr indent="-342900" lvl="4" marL="2286000" algn="l">
              <a:lnSpc>
                <a:spcPct val="90000"/>
              </a:lnSpc>
              <a:spcBef>
                <a:spcPts val="500"/>
              </a:spcBef>
              <a:spcAft>
                <a:spcPts val="0"/>
              </a:spcAft>
              <a:buClr>
                <a:srgbClr val="3F3F3F"/>
              </a:buClr>
              <a:buSzPts val="18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4"/>
          <p:cNvSpPr/>
          <p:nvPr/>
        </p:nvSpPr>
        <p:spPr>
          <a:xfrm>
            <a:off x="0" y="6542468"/>
            <a:ext cx="12192000" cy="315532"/>
          </a:xfrm>
          <a:prstGeom prst="rect">
            <a:avLst/>
          </a:prstGeom>
          <a:solidFill>
            <a:srgbClr val="F47C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pic>
        <p:nvPicPr>
          <p:cNvPr id="31" name="Google Shape;31;p24"/>
          <p:cNvPicPr preferRelativeResize="0"/>
          <p:nvPr/>
        </p:nvPicPr>
        <p:blipFill rotWithShape="1">
          <a:blip r:embed="rId2">
            <a:alphaModFix/>
          </a:blip>
          <a:srcRect b="0" l="0" r="0" t="0"/>
          <a:stretch/>
        </p:blipFill>
        <p:spPr>
          <a:xfrm>
            <a:off x="11151054" y="6921"/>
            <a:ext cx="1040946" cy="58147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Libre Franklin Medium"/>
              <a:buNone/>
              <a:defRPr b="0" i="0" sz="4400" u="none" cap="none" strike="noStrike">
                <a:solidFill>
                  <a:schemeClr val="dk1"/>
                </a:solidFill>
                <a:latin typeface="Libre Franklin Medium"/>
                <a:ea typeface="Libre Franklin Medium"/>
                <a:cs typeface="Libre Franklin Medium"/>
                <a:sym typeface="Libre Franklin Medium"/>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1"/>
          <p:cNvSpPr txBox="1"/>
          <p:nvPr>
            <p:ph idx="1" type="body"/>
          </p:nvPr>
        </p:nvSpPr>
        <p:spPr>
          <a:xfrm>
            <a:off x="4808580" y="4752110"/>
            <a:ext cx="6399266" cy="146571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None/>
            </a:pPr>
            <a:r>
              <a:rPr b="1" lang="es-ES" sz="2800"/>
              <a:t>Funciones (módulos/subprogramas)</a:t>
            </a:r>
            <a:endParaRPr/>
          </a:p>
          <a:p>
            <a:pPr indent="0" lvl="0" marL="0" rtl="0" algn="l">
              <a:lnSpc>
                <a:spcPct val="90000"/>
              </a:lnSpc>
              <a:spcBef>
                <a:spcPts val="1000"/>
              </a:spcBef>
              <a:spcAft>
                <a:spcPts val="0"/>
              </a:spcAft>
              <a:buClr>
                <a:schemeClr val="lt1"/>
              </a:buClr>
              <a:buSzPts val="2000"/>
              <a:buNone/>
            </a:pPr>
            <a:r>
              <a:t/>
            </a:r>
            <a:endParaRPr sz="2000"/>
          </a:p>
          <a:p>
            <a:pPr indent="0" lvl="0" marL="0" rtl="0" algn="l">
              <a:lnSpc>
                <a:spcPct val="90000"/>
              </a:lnSpc>
              <a:spcBef>
                <a:spcPts val="1000"/>
              </a:spcBef>
              <a:spcAft>
                <a:spcPts val="0"/>
              </a:spcAft>
              <a:buClr>
                <a:schemeClr val="lt1"/>
              </a:buClr>
              <a:buSzPts val="1600"/>
              <a:buNone/>
            </a:pPr>
            <a:r>
              <a:rPr b="1" lang="es-ES" sz="1600"/>
              <a:t>		Docentes: Colectivo de Asignatura (1S2024)</a:t>
            </a:r>
            <a:endParaRPr b="1" sz="1600"/>
          </a:p>
        </p:txBody>
      </p:sp>
      <p:sp>
        <p:nvSpPr>
          <p:cNvPr id="37" name="Google Shape;37;p1"/>
          <p:cNvSpPr txBox="1"/>
          <p:nvPr/>
        </p:nvSpPr>
        <p:spPr>
          <a:xfrm>
            <a:off x="463716" y="1962801"/>
            <a:ext cx="10515600" cy="1140403"/>
          </a:xfrm>
          <a:prstGeom prst="rect">
            <a:avLst/>
          </a:prstGeom>
          <a:noFill/>
          <a:ln>
            <a:noFill/>
          </a:ln>
        </p:spPr>
        <p:txBody>
          <a:bodyPr anchorCtr="0" anchor="b" bIns="45700" lIns="91425" spcFirstLastPara="1" rIns="91425" wrap="square" tIns="45700">
            <a:normAutofit fontScale="60000" lnSpcReduction="20000"/>
          </a:bodyPr>
          <a:lstStyle/>
          <a:p>
            <a:pPr indent="0" lvl="0" marL="0" marR="0" rtl="0" algn="l">
              <a:lnSpc>
                <a:spcPct val="90000"/>
              </a:lnSpc>
              <a:spcBef>
                <a:spcPts val="0"/>
              </a:spcBef>
              <a:spcAft>
                <a:spcPts val="0"/>
              </a:spcAft>
              <a:buClr>
                <a:schemeClr val="lt1"/>
              </a:buClr>
              <a:buSzPct val="100000"/>
              <a:buFont typeface="Libre Franklin Medium"/>
              <a:buNone/>
            </a:pPr>
            <a:r>
              <a:rPr b="0" i="0" lang="es-ES" sz="6000" u="none" cap="none" strike="noStrike">
                <a:solidFill>
                  <a:schemeClr val="lt1"/>
                </a:solidFill>
                <a:latin typeface="Libre Franklin Medium"/>
                <a:ea typeface="Libre Franklin Medium"/>
                <a:cs typeface="Libre Franklin Medium"/>
                <a:sym typeface="Libre Franklin Medium"/>
              </a:rPr>
              <a:t>Lógica y Algoritmos</a:t>
            </a:r>
            <a:br>
              <a:rPr b="0" i="0" lang="es-ES" sz="4800" u="none" cap="none" strike="noStrike">
                <a:solidFill>
                  <a:schemeClr val="lt1"/>
                </a:solidFill>
                <a:latin typeface="Libre Franklin Medium"/>
                <a:ea typeface="Libre Franklin Medium"/>
                <a:cs typeface="Libre Franklin Medium"/>
                <a:sym typeface="Libre Franklin Medium"/>
              </a:rPr>
            </a:br>
            <a:endParaRPr b="0" i="0" sz="4800" u="none" cap="none" strike="noStrike">
              <a:solidFill>
                <a:schemeClr val="lt1"/>
              </a:solidFill>
              <a:latin typeface="Libre Franklin Medium"/>
              <a:ea typeface="Libre Franklin Medium"/>
              <a:cs typeface="Libre Franklin Medium"/>
              <a:sym typeface="Libre Franklin Medium"/>
            </a:endParaRPr>
          </a:p>
          <a:p>
            <a:pPr indent="0" lvl="0" marL="0" marR="0" rtl="0" algn="l">
              <a:lnSpc>
                <a:spcPct val="90000"/>
              </a:lnSpc>
              <a:spcBef>
                <a:spcPts val="0"/>
              </a:spcBef>
              <a:spcAft>
                <a:spcPts val="0"/>
              </a:spcAft>
              <a:buClr>
                <a:schemeClr val="lt1"/>
              </a:buClr>
              <a:buSzPct val="100000"/>
              <a:buFont typeface="Libre Franklin Medium"/>
              <a:buNone/>
            </a:pPr>
            <a:r>
              <a:rPr b="0" i="0" lang="es-ES" sz="4700" u="none" cap="none" strike="noStrike">
                <a:solidFill>
                  <a:schemeClr val="lt1"/>
                </a:solidFill>
                <a:latin typeface="Libre Franklin Medium"/>
                <a:ea typeface="Libre Franklin Medium"/>
                <a:cs typeface="Libre Franklin Medium"/>
                <a:sym typeface="Libre Franklin Medium"/>
              </a:rPr>
              <a:t>Unidad III: Programación modular</a:t>
            </a:r>
            <a:endParaRPr b="0" i="0" sz="4700" u="none" cap="none" strike="noStrike">
              <a:solidFill>
                <a:schemeClr val="lt1"/>
              </a:solidFill>
              <a:latin typeface="Libre Franklin Medium"/>
              <a:ea typeface="Libre Franklin Medium"/>
              <a:cs typeface="Libre Franklin Medium"/>
              <a:sym typeface="Libre Franklin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0"/>
          <p:cNvSpPr/>
          <p:nvPr/>
        </p:nvSpPr>
        <p:spPr>
          <a:xfrm>
            <a:off x="1463588" y="279461"/>
            <a:ext cx="837537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4000">
                <a:solidFill>
                  <a:schemeClr val="lt1"/>
                </a:solidFill>
                <a:latin typeface="Libre Franklin"/>
                <a:ea typeface="Libre Franklin"/>
                <a:cs typeface="Libre Franklin"/>
                <a:sym typeface="Libre Franklin"/>
              </a:rPr>
              <a:t>Funciones, métodos o procedimientos</a:t>
            </a:r>
            <a:endParaRPr/>
          </a:p>
        </p:txBody>
      </p:sp>
      <p:sp>
        <p:nvSpPr>
          <p:cNvPr id="114" name="Google Shape;114;p10"/>
          <p:cNvSpPr/>
          <p:nvPr/>
        </p:nvSpPr>
        <p:spPr>
          <a:xfrm>
            <a:off x="338515" y="1498661"/>
            <a:ext cx="31468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800">
                <a:solidFill>
                  <a:srgbClr val="002060"/>
                </a:solidFill>
                <a:latin typeface="Lato"/>
                <a:ea typeface="Lato"/>
                <a:cs typeface="Lato"/>
                <a:sym typeface="Lato"/>
              </a:rPr>
              <a:t>Ejemplo de procedimientos</a:t>
            </a:r>
            <a:endParaRPr b="1" i="0" sz="1800">
              <a:solidFill>
                <a:srgbClr val="002060"/>
              </a:solidFill>
              <a:latin typeface="Lato"/>
              <a:ea typeface="Lato"/>
              <a:cs typeface="Lato"/>
              <a:sym typeface="Lato"/>
            </a:endParaRPr>
          </a:p>
        </p:txBody>
      </p:sp>
      <p:pic>
        <p:nvPicPr>
          <p:cNvPr id="115" name="Google Shape;115;p10"/>
          <p:cNvPicPr preferRelativeResize="0"/>
          <p:nvPr/>
        </p:nvPicPr>
        <p:blipFill rotWithShape="1">
          <a:blip r:embed="rId3">
            <a:alphaModFix/>
          </a:blip>
          <a:srcRect b="0" l="0" r="0" t="0"/>
          <a:stretch/>
        </p:blipFill>
        <p:spPr>
          <a:xfrm>
            <a:off x="503959" y="2128837"/>
            <a:ext cx="5448300" cy="2600325"/>
          </a:xfrm>
          <a:prstGeom prst="rect">
            <a:avLst/>
          </a:prstGeom>
          <a:noFill/>
          <a:ln>
            <a:noFill/>
          </a:ln>
        </p:spPr>
      </p:pic>
      <p:pic>
        <p:nvPicPr>
          <p:cNvPr id="116" name="Google Shape;116;p10"/>
          <p:cNvPicPr preferRelativeResize="0"/>
          <p:nvPr/>
        </p:nvPicPr>
        <p:blipFill rotWithShape="1">
          <a:blip r:embed="rId4">
            <a:alphaModFix/>
          </a:blip>
          <a:srcRect b="0" l="0" r="0" t="0"/>
          <a:stretch/>
        </p:blipFill>
        <p:spPr>
          <a:xfrm>
            <a:off x="6949785" y="2364364"/>
            <a:ext cx="4494069" cy="35099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1"/>
          <p:cNvSpPr/>
          <p:nvPr/>
        </p:nvSpPr>
        <p:spPr>
          <a:xfrm>
            <a:off x="1463588" y="279461"/>
            <a:ext cx="781502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4000">
                <a:solidFill>
                  <a:schemeClr val="lt1"/>
                </a:solidFill>
                <a:latin typeface="Libre Franklin"/>
                <a:ea typeface="Libre Franklin"/>
                <a:cs typeface="Libre Franklin"/>
                <a:sym typeface="Libre Franklin"/>
              </a:rPr>
              <a:t>Ámbito: variables locales y globales</a:t>
            </a:r>
            <a:endParaRPr/>
          </a:p>
        </p:txBody>
      </p:sp>
      <p:sp>
        <p:nvSpPr>
          <p:cNvPr id="122" name="Google Shape;122;p11"/>
          <p:cNvSpPr/>
          <p:nvPr/>
        </p:nvSpPr>
        <p:spPr>
          <a:xfrm>
            <a:off x="387927" y="1346353"/>
            <a:ext cx="1141614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002060"/>
                </a:solidFill>
                <a:latin typeface="Libre Franklin"/>
                <a:ea typeface="Libre Franklin"/>
                <a:cs typeface="Libre Franklin"/>
                <a:sym typeface="Libre Franklin"/>
              </a:rPr>
              <a:t>Dependiendo del alcance, visibilidad y tiempo de vida, distinguimos: </a:t>
            </a:r>
            <a:r>
              <a:rPr b="1" lang="es-ES" sz="1800">
                <a:solidFill>
                  <a:srgbClr val="002060"/>
                </a:solidFill>
                <a:latin typeface="Libre Franklin"/>
                <a:ea typeface="Libre Franklin"/>
                <a:cs typeface="Libre Franklin"/>
                <a:sym typeface="Libre Franklin"/>
              </a:rPr>
              <a:t>Variables locales, parámetros y variables globales. </a:t>
            </a:r>
            <a:endParaRPr b="1" sz="1800">
              <a:solidFill>
                <a:srgbClr val="002060"/>
              </a:solidFill>
              <a:latin typeface="Libre Franklin"/>
              <a:ea typeface="Libre Franklin"/>
              <a:cs typeface="Libre Franklin"/>
              <a:sym typeface="Libre Franklin"/>
            </a:endParaRPr>
          </a:p>
        </p:txBody>
      </p:sp>
      <p:sp>
        <p:nvSpPr>
          <p:cNvPr id="123" name="Google Shape;123;p11"/>
          <p:cNvSpPr/>
          <p:nvPr/>
        </p:nvSpPr>
        <p:spPr>
          <a:xfrm>
            <a:off x="387927" y="2223417"/>
            <a:ext cx="6096000"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rgbClr val="002060"/>
                </a:solidFill>
                <a:latin typeface="Libre Franklin"/>
                <a:ea typeface="Libre Franklin"/>
                <a:cs typeface="Libre Franklin"/>
                <a:sym typeface="Libre Franklin"/>
              </a:rPr>
              <a:t>El Ámbito de las variables indica:</a:t>
            </a:r>
            <a:endParaRPr/>
          </a:p>
          <a:p>
            <a:pPr indent="-285750" lvl="0" marL="285750" marR="0" rtl="0" algn="just">
              <a:spcBef>
                <a:spcPts val="0"/>
              </a:spcBef>
              <a:spcAft>
                <a:spcPts val="0"/>
              </a:spcAft>
              <a:buClr>
                <a:srgbClr val="002060"/>
              </a:buClr>
              <a:buSzPts val="1800"/>
              <a:buFont typeface="Libre Franklin"/>
              <a:buChar char="-"/>
            </a:pPr>
            <a:r>
              <a:rPr lang="es-ES" sz="1800">
                <a:solidFill>
                  <a:srgbClr val="002060"/>
                </a:solidFill>
                <a:latin typeface="Libre Franklin"/>
                <a:ea typeface="Libre Franklin"/>
                <a:cs typeface="Libre Franklin"/>
                <a:sym typeface="Libre Franklin"/>
              </a:rPr>
              <a:t>desde dónde es </a:t>
            </a:r>
            <a:r>
              <a:rPr b="1" lang="es-ES" sz="1800">
                <a:solidFill>
                  <a:srgbClr val="002060"/>
                </a:solidFill>
                <a:latin typeface="Libre Franklin"/>
                <a:ea typeface="Libre Franklin"/>
                <a:cs typeface="Libre Franklin"/>
                <a:sym typeface="Libre Franklin"/>
              </a:rPr>
              <a:t>VISIBLE</a:t>
            </a:r>
            <a:r>
              <a:rPr lang="es-ES" sz="1800">
                <a:solidFill>
                  <a:srgbClr val="002060"/>
                </a:solidFill>
                <a:latin typeface="Libre Franklin"/>
                <a:ea typeface="Libre Franklin"/>
                <a:cs typeface="Libre Franklin"/>
                <a:sym typeface="Libre Franklin"/>
              </a:rPr>
              <a:t> una variable, y </a:t>
            </a:r>
            <a:endParaRPr/>
          </a:p>
          <a:p>
            <a:pPr indent="-285750" lvl="0" marL="285750" marR="0" rtl="0" algn="just">
              <a:spcBef>
                <a:spcPts val="0"/>
              </a:spcBef>
              <a:spcAft>
                <a:spcPts val="0"/>
              </a:spcAft>
              <a:buClr>
                <a:srgbClr val="002060"/>
              </a:buClr>
              <a:buSzPts val="1800"/>
              <a:buFont typeface="Libre Franklin"/>
              <a:buChar char="-"/>
            </a:pPr>
            <a:r>
              <a:rPr lang="es-ES" sz="1800">
                <a:solidFill>
                  <a:srgbClr val="002060"/>
                </a:solidFill>
                <a:latin typeface="Libre Franklin"/>
                <a:ea typeface="Libre Franklin"/>
                <a:cs typeface="Libre Franklin"/>
                <a:sym typeface="Libre Franklin"/>
              </a:rPr>
              <a:t>dónde se puede </a:t>
            </a:r>
            <a:r>
              <a:rPr b="1" lang="es-ES" sz="1800">
                <a:solidFill>
                  <a:srgbClr val="002060"/>
                </a:solidFill>
                <a:latin typeface="Libre Franklin"/>
                <a:ea typeface="Libre Franklin"/>
                <a:cs typeface="Libre Franklin"/>
                <a:sym typeface="Libre Franklin"/>
              </a:rPr>
              <a:t>UTILIZAR</a:t>
            </a:r>
            <a:r>
              <a:rPr lang="es-ES" sz="1800">
                <a:solidFill>
                  <a:srgbClr val="002060"/>
                </a:solidFill>
                <a:latin typeface="Libre Franklin"/>
                <a:ea typeface="Libre Franklin"/>
                <a:cs typeface="Libre Franklin"/>
                <a:sym typeface="Libre Franklin"/>
              </a:rPr>
              <a:t> una variable.</a:t>
            </a:r>
            <a:r>
              <a:rPr lang="es-ES" sz="1800">
                <a:solidFill>
                  <a:schemeClr val="dk1"/>
                </a:solidFill>
                <a:latin typeface="Libre Franklin"/>
                <a:ea typeface="Libre Franklin"/>
                <a:cs typeface="Libre Franklin"/>
                <a:sym typeface="Libre Franklin"/>
              </a:rPr>
              <a:t> </a:t>
            </a:r>
            <a:endParaRPr sz="1800">
              <a:solidFill>
                <a:schemeClr val="dk1"/>
              </a:solidFill>
              <a:latin typeface="Libre Franklin"/>
              <a:ea typeface="Libre Franklin"/>
              <a:cs typeface="Libre Franklin"/>
              <a:sym typeface="Libre Franklin"/>
            </a:endParaRPr>
          </a:p>
        </p:txBody>
      </p:sp>
      <p:pic>
        <p:nvPicPr>
          <p:cNvPr id="124" name="Google Shape;124;p11"/>
          <p:cNvPicPr preferRelativeResize="0"/>
          <p:nvPr/>
        </p:nvPicPr>
        <p:blipFill rotWithShape="1">
          <a:blip r:embed="rId3">
            <a:alphaModFix/>
          </a:blip>
          <a:srcRect b="0" l="0" r="0" t="0"/>
          <a:stretch/>
        </p:blipFill>
        <p:spPr>
          <a:xfrm>
            <a:off x="152401" y="3450283"/>
            <a:ext cx="5791200" cy="1624617"/>
          </a:xfrm>
          <a:prstGeom prst="rect">
            <a:avLst/>
          </a:prstGeom>
          <a:noFill/>
          <a:ln>
            <a:noFill/>
          </a:ln>
        </p:spPr>
      </p:pic>
      <p:pic>
        <p:nvPicPr>
          <p:cNvPr id="125" name="Google Shape;125;p11"/>
          <p:cNvPicPr preferRelativeResize="0"/>
          <p:nvPr/>
        </p:nvPicPr>
        <p:blipFill rotWithShape="1">
          <a:blip r:embed="rId4">
            <a:alphaModFix/>
          </a:blip>
          <a:srcRect b="0" l="0" r="0" t="0"/>
          <a:stretch/>
        </p:blipFill>
        <p:spPr>
          <a:xfrm>
            <a:off x="6653177" y="2183224"/>
            <a:ext cx="5250872" cy="415873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2"/>
          <p:cNvSpPr/>
          <p:nvPr/>
        </p:nvSpPr>
        <p:spPr>
          <a:xfrm>
            <a:off x="4793673" y="1171142"/>
            <a:ext cx="6622472" cy="5506749"/>
          </a:xfrm>
          <a:prstGeom prst="snipRoundRect">
            <a:avLst>
              <a:gd fmla="val 16667" name="adj1"/>
              <a:gd fmla="val 16667" name="adj2"/>
            </a:avLst>
          </a:prstGeom>
          <a:gradFill>
            <a:gsLst>
              <a:gs pos="0">
                <a:srgbClr val="8DCCD9"/>
              </a:gs>
              <a:gs pos="50000">
                <a:srgbClr val="BBDEE4"/>
              </a:gs>
              <a:gs pos="100000">
                <a:srgbClr val="DEEEF1"/>
              </a:gs>
            </a:gsLst>
            <a:lin ang="108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pic>
        <p:nvPicPr>
          <p:cNvPr id="131" name="Google Shape;131;p12"/>
          <p:cNvPicPr preferRelativeResize="0"/>
          <p:nvPr/>
        </p:nvPicPr>
        <p:blipFill rotWithShape="1">
          <a:blip r:embed="rId3">
            <a:alphaModFix/>
          </a:blip>
          <a:srcRect b="0" l="0" r="0" t="0"/>
          <a:stretch/>
        </p:blipFill>
        <p:spPr>
          <a:xfrm>
            <a:off x="4956679" y="1314677"/>
            <a:ext cx="6213332" cy="5263862"/>
          </a:xfrm>
          <a:prstGeom prst="rect">
            <a:avLst/>
          </a:prstGeom>
          <a:noFill/>
          <a:ln>
            <a:noFill/>
          </a:ln>
        </p:spPr>
      </p:pic>
      <p:sp>
        <p:nvSpPr>
          <p:cNvPr id="132" name="Google Shape;132;p12"/>
          <p:cNvSpPr/>
          <p:nvPr/>
        </p:nvSpPr>
        <p:spPr>
          <a:xfrm>
            <a:off x="1463588" y="279461"/>
            <a:ext cx="781502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4000">
                <a:solidFill>
                  <a:schemeClr val="lt1"/>
                </a:solidFill>
                <a:latin typeface="Libre Franklin"/>
                <a:ea typeface="Libre Franklin"/>
                <a:cs typeface="Libre Franklin"/>
                <a:sym typeface="Libre Franklin"/>
              </a:rPr>
              <a:t>Ámbito: variables locales y globales</a:t>
            </a:r>
            <a:endParaRPr/>
          </a:p>
        </p:txBody>
      </p:sp>
      <p:sp>
        <p:nvSpPr>
          <p:cNvPr id="133" name="Google Shape;133;p12"/>
          <p:cNvSpPr/>
          <p:nvPr/>
        </p:nvSpPr>
        <p:spPr>
          <a:xfrm>
            <a:off x="1939636" y="1858972"/>
            <a:ext cx="277090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800">
                <a:solidFill>
                  <a:srgbClr val="002060"/>
                </a:solidFill>
                <a:latin typeface="Libre Franklin"/>
                <a:ea typeface="Libre Franklin"/>
                <a:cs typeface="Libre Franklin"/>
                <a:sym typeface="Libre Franklin"/>
              </a:rPr>
              <a:t>Analicemos el siguiente ejemplo:</a:t>
            </a:r>
            <a:endParaRPr b="1" sz="1800">
              <a:solidFill>
                <a:srgbClr val="002060"/>
              </a:solidFill>
              <a:latin typeface="Libre Franklin"/>
              <a:ea typeface="Libre Franklin"/>
              <a:cs typeface="Libre Franklin"/>
              <a:sym typeface="Libre Frankli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3"/>
          <p:cNvSpPr/>
          <p:nvPr/>
        </p:nvSpPr>
        <p:spPr>
          <a:xfrm>
            <a:off x="213209" y="1219383"/>
            <a:ext cx="39773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002060"/>
                </a:solidFill>
                <a:latin typeface="Libre Franklin"/>
                <a:ea typeface="Libre Franklin"/>
                <a:cs typeface="Libre Franklin"/>
                <a:sym typeface="Libre Franklin"/>
              </a:rPr>
              <a:t>Parámetros (por valor y por referencia) </a:t>
            </a:r>
            <a:endParaRPr sz="1800">
              <a:solidFill>
                <a:srgbClr val="002060"/>
              </a:solidFill>
              <a:latin typeface="Libre Franklin"/>
              <a:ea typeface="Libre Franklin"/>
              <a:cs typeface="Libre Franklin"/>
              <a:sym typeface="Libre Franklin"/>
            </a:endParaRPr>
          </a:p>
        </p:txBody>
      </p:sp>
      <p:sp>
        <p:nvSpPr>
          <p:cNvPr id="139" name="Google Shape;139;p13"/>
          <p:cNvSpPr/>
          <p:nvPr/>
        </p:nvSpPr>
        <p:spPr>
          <a:xfrm>
            <a:off x="1463588" y="279461"/>
            <a:ext cx="781502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4000">
                <a:solidFill>
                  <a:schemeClr val="lt1"/>
                </a:solidFill>
                <a:latin typeface="Libre Franklin"/>
                <a:ea typeface="Libre Franklin"/>
                <a:cs typeface="Libre Franklin"/>
                <a:sym typeface="Libre Franklin"/>
              </a:rPr>
              <a:t>Ámbito: variables locales y globales</a:t>
            </a:r>
            <a:endParaRPr/>
          </a:p>
        </p:txBody>
      </p:sp>
      <p:sp>
        <p:nvSpPr>
          <p:cNvPr id="140" name="Google Shape;140;p13"/>
          <p:cNvSpPr/>
          <p:nvPr/>
        </p:nvSpPr>
        <p:spPr>
          <a:xfrm>
            <a:off x="637310" y="1820751"/>
            <a:ext cx="6096000"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ES" sz="1800">
                <a:solidFill>
                  <a:srgbClr val="002060"/>
                </a:solidFill>
                <a:latin typeface="Libre Franklin"/>
                <a:ea typeface="Libre Franklin"/>
                <a:cs typeface="Libre Franklin"/>
                <a:sym typeface="Libre Franklin"/>
              </a:rPr>
              <a:t>Comunican</a:t>
            </a:r>
            <a:r>
              <a:rPr lang="es-ES" sz="1800">
                <a:solidFill>
                  <a:srgbClr val="002060"/>
                </a:solidFill>
                <a:latin typeface="Libre Franklin"/>
                <a:ea typeface="Libre Franklin"/>
                <a:cs typeface="Libre Franklin"/>
                <a:sym typeface="Libre Franklin"/>
              </a:rPr>
              <a:t> a los subprogramas con el resto del programa. </a:t>
            </a:r>
            <a:endParaRPr/>
          </a:p>
          <a:p>
            <a:pPr indent="0" lvl="0" marL="0" marR="0" rtl="0" algn="just">
              <a:spcBef>
                <a:spcPts val="0"/>
              </a:spcBef>
              <a:spcAft>
                <a:spcPts val="0"/>
              </a:spcAft>
              <a:buNone/>
            </a:pPr>
            <a:r>
              <a:t/>
            </a:r>
            <a:endParaRPr sz="1800">
              <a:solidFill>
                <a:srgbClr val="002060"/>
              </a:solidFill>
              <a:latin typeface="Libre Franklin"/>
              <a:ea typeface="Libre Franklin"/>
              <a:cs typeface="Libre Franklin"/>
              <a:sym typeface="Libre Franklin"/>
            </a:endParaRPr>
          </a:p>
          <a:p>
            <a:pPr indent="0" lvl="0" marL="0" marR="0" rtl="0" algn="just">
              <a:spcBef>
                <a:spcPts val="0"/>
              </a:spcBef>
              <a:spcAft>
                <a:spcPts val="0"/>
              </a:spcAft>
              <a:buNone/>
            </a:pPr>
            <a:r>
              <a:rPr lang="es-ES" sz="1800">
                <a:solidFill>
                  <a:srgbClr val="002060"/>
                </a:solidFill>
                <a:latin typeface="Libre Franklin"/>
                <a:ea typeface="Libre Franklin"/>
                <a:cs typeface="Libre Franklin"/>
                <a:sym typeface="Libre Franklin"/>
              </a:rPr>
              <a:t>	Significa que: Reciben los valores con los que trabajarán los subprogramas. </a:t>
            </a:r>
            <a:endParaRPr sz="1800">
              <a:solidFill>
                <a:srgbClr val="002060"/>
              </a:solidFill>
              <a:latin typeface="Libre Franklin"/>
              <a:ea typeface="Libre Franklin"/>
              <a:cs typeface="Libre Franklin"/>
              <a:sym typeface="Libre Franklin"/>
            </a:endParaRPr>
          </a:p>
        </p:txBody>
      </p:sp>
      <p:cxnSp>
        <p:nvCxnSpPr>
          <p:cNvPr id="141" name="Google Shape;141;p13"/>
          <p:cNvCxnSpPr/>
          <p:nvPr/>
        </p:nvCxnSpPr>
        <p:spPr>
          <a:xfrm>
            <a:off x="997527" y="2161309"/>
            <a:ext cx="466061" cy="429491"/>
          </a:xfrm>
          <a:prstGeom prst="straightConnector1">
            <a:avLst/>
          </a:prstGeom>
          <a:noFill/>
          <a:ln cap="flat" cmpd="sng" w="57150">
            <a:solidFill>
              <a:schemeClr val="accent1"/>
            </a:solidFill>
            <a:prstDash val="solid"/>
            <a:miter lim="800000"/>
            <a:headEnd len="sm" w="sm" type="none"/>
            <a:tailEnd len="med" w="med" type="triangle"/>
          </a:ln>
        </p:spPr>
      </p:cxnSp>
      <p:sp>
        <p:nvSpPr>
          <p:cNvPr id="142" name="Google Shape;142;p13"/>
          <p:cNvSpPr/>
          <p:nvPr/>
        </p:nvSpPr>
        <p:spPr>
          <a:xfrm>
            <a:off x="457201" y="3253116"/>
            <a:ext cx="6096000"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rgbClr val="002060"/>
                </a:solidFill>
                <a:latin typeface="Libre Franklin"/>
                <a:ea typeface="Libre Franklin"/>
                <a:cs typeface="Libre Franklin"/>
                <a:sym typeface="Libre Franklin"/>
              </a:rPr>
              <a:t>Los parámetros son los valores que se pasan a la función al ser llamada. Dentro de una función, funcionan y se tratan igual que una variable local 🡺 se crean al comenzar la ejecución de la función y se destruyen al finalizar ésta (tiempo de vida y ámbito local). </a:t>
            </a:r>
            <a:endParaRPr sz="1800">
              <a:solidFill>
                <a:srgbClr val="002060"/>
              </a:solidFill>
              <a:latin typeface="Libre Franklin"/>
              <a:ea typeface="Libre Franklin"/>
              <a:cs typeface="Libre Franklin"/>
              <a:sym typeface="Libre Franklin"/>
            </a:endParaRPr>
          </a:p>
        </p:txBody>
      </p:sp>
      <p:sp>
        <p:nvSpPr>
          <p:cNvPr id="143" name="Google Shape;143;p13"/>
          <p:cNvSpPr/>
          <p:nvPr/>
        </p:nvSpPr>
        <p:spPr>
          <a:xfrm>
            <a:off x="4862946" y="5254734"/>
            <a:ext cx="60960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ES" sz="1800">
                <a:solidFill>
                  <a:srgbClr val="002060"/>
                </a:solidFill>
                <a:latin typeface="Libre Franklin"/>
                <a:ea typeface="Libre Franklin"/>
                <a:cs typeface="Libre Franklin"/>
                <a:sym typeface="Libre Franklin"/>
              </a:rPr>
              <a:t>Ejemplo:</a:t>
            </a:r>
            <a:r>
              <a:rPr lang="es-ES" sz="1800">
                <a:solidFill>
                  <a:srgbClr val="002060"/>
                </a:solidFill>
                <a:latin typeface="Libre Franklin"/>
                <a:ea typeface="Libre Franklin"/>
                <a:cs typeface="Libre Franklin"/>
                <a:sym typeface="Libre Franklin"/>
              </a:rPr>
              <a:t> Todos los ejemplos que hemos visto hasta ahora utilizan paso de parámetros por valor.</a:t>
            </a:r>
            <a:endParaRPr sz="1800">
              <a:solidFill>
                <a:srgbClr val="002060"/>
              </a:solidFill>
              <a:latin typeface="Libre Franklin"/>
              <a:ea typeface="Libre Franklin"/>
              <a:cs typeface="Libre Franklin"/>
              <a:sym typeface="Libre Frankli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4"/>
          <p:cNvSpPr/>
          <p:nvPr/>
        </p:nvSpPr>
        <p:spPr>
          <a:xfrm>
            <a:off x="1463588" y="279461"/>
            <a:ext cx="781502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4000">
                <a:solidFill>
                  <a:schemeClr val="lt1"/>
                </a:solidFill>
                <a:latin typeface="Libre Franklin"/>
                <a:ea typeface="Libre Franklin"/>
                <a:cs typeface="Libre Franklin"/>
                <a:sym typeface="Libre Franklin"/>
              </a:rPr>
              <a:t>Ámbito: variables locales y globales</a:t>
            </a:r>
            <a:endParaRPr/>
          </a:p>
        </p:txBody>
      </p:sp>
      <p:pic>
        <p:nvPicPr>
          <p:cNvPr id="149" name="Google Shape;149;p14"/>
          <p:cNvPicPr preferRelativeResize="0"/>
          <p:nvPr/>
        </p:nvPicPr>
        <p:blipFill rotWithShape="1">
          <a:blip r:embed="rId3">
            <a:alphaModFix/>
          </a:blip>
          <a:srcRect b="0" l="0" r="0" t="0"/>
          <a:stretch/>
        </p:blipFill>
        <p:spPr>
          <a:xfrm>
            <a:off x="703190" y="2313439"/>
            <a:ext cx="4667910" cy="3320329"/>
          </a:xfrm>
          <a:prstGeom prst="rect">
            <a:avLst/>
          </a:prstGeom>
          <a:noFill/>
          <a:ln>
            <a:noFill/>
          </a:ln>
        </p:spPr>
      </p:pic>
      <p:sp>
        <p:nvSpPr>
          <p:cNvPr id="150" name="Google Shape;150;p14"/>
          <p:cNvSpPr/>
          <p:nvPr/>
        </p:nvSpPr>
        <p:spPr>
          <a:xfrm>
            <a:off x="581891" y="1708579"/>
            <a:ext cx="43087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002060"/>
                </a:solidFill>
                <a:latin typeface="Libre Franklin"/>
                <a:ea typeface="Libre Franklin"/>
                <a:cs typeface="Libre Franklin"/>
                <a:sym typeface="Libre Franklin"/>
              </a:rPr>
              <a:t>Ejemplo de paso de parámetros por valor:</a:t>
            </a:r>
            <a:endParaRPr sz="1800">
              <a:solidFill>
                <a:srgbClr val="002060"/>
              </a:solidFill>
              <a:latin typeface="Libre Franklin"/>
              <a:ea typeface="Libre Franklin"/>
              <a:cs typeface="Libre Franklin"/>
              <a:sym typeface="Libre Franklin"/>
            </a:endParaRPr>
          </a:p>
        </p:txBody>
      </p:sp>
      <p:pic>
        <p:nvPicPr>
          <p:cNvPr id="151" name="Google Shape;151;p14"/>
          <p:cNvPicPr preferRelativeResize="0"/>
          <p:nvPr/>
        </p:nvPicPr>
        <p:blipFill rotWithShape="1">
          <a:blip r:embed="rId4">
            <a:alphaModFix/>
          </a:blip>
          <a:srcRect b="0" l="0" r="0" t="0"/>
          <a:stretch/>
        </p:blipFill>
        <p:spPr>
          <a:xfrm>
            <a:off x="6549302" y="2313439"/>
            <a:ext cx="3578370" cy="37494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5"/>
          <p:cNvSpPr/>
          <p:nvPr/>
        </p:nvSpPr>
        <p:spPr>
          <a:xfrm>
            <a:off x="512258" y="1678770"/>
            <a:ext cx="21366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800">
                <a:solidFill>
                  <a:srgbClr val="002060"/>
                </a:solidFill>
                <a:latin typeface="Libre Franklin"/>
                <a:ea typeface="Libre Franklin"/>
                <a:cs typeface="Libre Franklin"/>
                <a:sym typeface="Libre Franklin"/>
              </a:rPr>
              <a:t>Paso por referencia:</a:t>
            </a:r>
            <a:endParaRPr/>
          </a:p>
        </p:txBody>
      </p:sp>
      <p:sp>
        <p:nvSpPr>
          <p:cNvPr id="157" name="Google Shape;157;p15"/>
          <p:cNvSpPr/>
          <p:nvPr/>
        </p:nvSpPr>
        <p:spPr>
          <a:xfrm>
            <a:off x="1463588" y="279461"/>
            <a:ext cx="781502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4000">
                <a:solidFill>
                  <a:schemeClr val="lt1"/>
                </a:solidFill>
                <a:latin typeface="Libre Franklin"/>
                <a:ea typeface="Libre Franklin"/>
                <a:cs typeface="Libre Franklin"/>
                <a:sym typeface="Libre Franklin"/>
              </a:rPr>
              <a:t>Ámbito: variables locales y globales</a:t>
            </a:r>
            <a:endParaRPr/>
          </a:p>
        </p:txBody>
      </p:sp>
      <p:sp>
        <p:nvSpPr>
          <p:cNvPr id="158" name="Google Shape;158;p15"/>
          <p:cNvSpPr/>
          <p:nvPr/>
        </p:nvSpPr>
        <p:spPr>
          <a:xfrm>
            <a:off x="512258" y="2150056"/>
            <a:ext cx="6595484"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rgbClr val="002060"/>
                </a:solidFill>
                <a:latin typeface="Libre Franklin"/>
                <a:ea typeface="Libre Franklin"/>
                <a:cs typeface="Libre Franklin"/>
                <a:sym typeface="Libre Franklin"/>
              </a:rPr>
              <a:t>El paso de parámetros por referencia une la variable del parámetro formal con la variable del parámetro real y son tratadas como una sola variable. Sólo se pueden pasar por referencia variables. Se utiliza para parámetros de entrada/salida. Se diferencia del paso por valor poniendo el símbolo &amp;.</a:t>
            </a:r>
            <a:endParaRPr sz="1800">
              <a:solidFill>
                <a:srgbClr val="002060"/>
              </a:solidFill>
              <a:latin typeface="Libre Franklin"/>
              <a:ea typeface="Libre Franklin"/>
              <a:cs typeface="Libre Franklin"/>
              <a:sym typeface="Libre Franklin"/>
            </a:endParaRPr>
          </a:p>
        </p:txBody>
      </p:sp>
      <p:pic>
        <p:nvPicPr>
          <p:cNvPr id="159" name="Google Shape;159;p15"/>
          <p:cNvPicPr preferRelativeResize="0"/>
          <p:nvPr/>
        </p:nvPicPr>
        <p:blipFill rotWithShape="1">
          <a:blip r:embed="rId3">
            <a:alphaModFix/>
          </a:blip>
          <a:srcRect b="0" l="0" r="0" t="0"/>
          <a:stretch/>
        </p:blipFill>
        <p:spPr>
          <a:xfrm>
            <a:off x="512258" y="3731519"/>
            <a:ext cx="4397953" cy="2891041"/>
          </a:xfrm>
          <a:prstGeom prst="rect">
            <a:avLst/>
          </a:prstGeom>
          <a:noFill/>
          <a:ln>
            <a:noFill/>
          </a:ln>
        </p:spPr>
      </p:pic>
      <p:pic>
        <p:nvPicPr>
          <p:cNvPr descr="4.11. Paso de Parámetros por Referencia |" id="160" name="Google Shape;160;p15"/>
          <p:cNvPicPr preferRelativeResize="0"/>
          <p:nvPr/>
        </p:nvPicPr>
        <p:blipFill rotWithShape="1">
          <a:blip r:embed="rId4">
            <a:alphaModFix/>
          </a:blip>
          <a:srcRect b="0" l="0" r="0" t="0"/>
          <a:stretch/>
        </p:blipFill>
        <p:spPr>
          <a:xfrm>
            <a:off x="8024244" y="2286000"/>
            <a:ext cx="3655498" cy="28910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6"/>
          <p:cNvSpPr/>
          <p:nvPr/>
        </p:nvSpPr>
        <p:spPr>
          <a:xfrm>
            <a:off x="1349288" y="0"/>
            <a:ext cx="738888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4000">
                <a:solidFill>
                  <a:schemeClr val="lt1"/>
                </a:solidFill>
                <a:latin typeface="Libre Franklin"/>
                <a:ea typeface="Libre Franklin"/>
                <a:cs typeface="Libre Franklin"/>
                <a:sym typeface="Libre Franklin"/>
              </a:rPr>
              <a:t>Comunicación con subprogramas</a:t>
            </a:r>
            <a:endParaRPr/>
          </a:p>
        </p:txBody>
      </p:sp>
      <p:sp>
        <p:nvSpPr>
          <p:cNvPr id="166" name="Google Shape;166;p16"/>
          <p:cNvSpPr/>
          <p:nvPr/>
        </p:nvSpPr>
        <p:spPr>
          <a:xfrm>
            <a:off x="346004" y="1374201"/>
            <a:ext cx="7163160"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rgbClr val="002060"/>
                </a:solidFill>
                <a:latin typeface="Libre Franklin"/>
                <a:ea typeface="Libre Franklin"/>
                <a:cs typeface="Libre Franklin"/>
                <a:sym typeface="Libre Franklin"/>
              </a:rPr>
              <a:t>La comunicación se da cuando un programa llama a un subprograma, la información se comunica a través de la lista de parámetros y se establece una correspondencia automática entre los parámetros formales y actuales.  Los parámetros actuales son sustituidos o utilizados en lugar de los parámetros formales.</a:t>
            </a:r>
            <a:endParaRPr sz="1800">
              <a:solidFill>
                <a:srgbClr val="002060"/>
              </a:solidFill>
              <a:latin typeface="Libre Franklin"/>
              <a:ea typeface="Libre Franklin"/>
              <a:cs typeface="Libre Franklin"/>
              <a:sym typeface="Libre Franklin"/>
            </a:endParaRPr>
          </a:p>
        </p:txBody>
      </p:sp>
      <p:pic>
        <p:nvPicPr>
          <p:cNvPr id="167" name="Google Shape;167;p16"/>
          <p:cNvPicPr preferRelativeResize="0"/>
          <p:nvPr/>
        </p:nvPicPr>
        <p:blipFill rotWithShape="1">
          <a:blip r:embed="rId3">
            <a:alphaModFix/>
          </a:blip>
          <a:srcRect b="0" l="0" r="0" t="0"/>
          <a:stretch/>
        </p:blipFill>
        <p:spPr>
          <a:xfrm>
            <a:off x="623454" y="3031592"/>
            <a:ext cx="5472546" cy="2736273"/>
          </a:xfrm>
          <a:prstGeom prst="rect">
            <a:avLst/>
          </a:prstGeom>
          <a:noFill/>
          <a:ln>
            <a:noFill/>
          </a:ln>
        </p:spPr>
      </p:pic>
      <p:sp>
        <p:nvSpPr>
          <p:cNvPr id="168" name="Google Shape;168;p16"/>
          <p:cNvSpPr/>
          <p:nvPr/>
        </p:nvSpPr>
        <p:spPr>
          <a:xfrm>
            <a:off x="7108112" y="3246710"/>
            <a:ext cx="4682836" cy="34163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ES" sz="1800">
                <a:solidFill>
                  <a:srgbClr val="002060"/>
                </a:solidFill>
                <a:latin typeface="Libre Franklin"/>
                <a:ea typeface="Libre Franklin"/>
                <a:cs typeface="Libre Franklin"/>
                <a:sym typeface="Libre Franklin"/>
              </a:rPr>
              <a:t>Parámetros formales:</a:t>
            </a:r>
            <a:r>
              <a:rPr lang="es-ES" sz="1800">
                <a:solidFill>
                  <a:srgbClr val="002060"/>
                </a:solidFill>
                <a:latin typeface="Libre Franklin"/>
                <a:ea typeface="Libre Franklin"/>
                <a:cs typeface="Libre Franklin"/>
                <a:sym typeface="Libre Franklin"/>
              </a:rPr>
              <a:t>  Corresponden a las definiciones de los parámetros de una función, deben tener su tipo de dato y sus nombres identificadores.  Un parámetro formal se comporta como otra variable local dentro de la función.  </a:t>
            </a:r>
            <a:endParaRPr/>
          </a:p>
          <a:p>
            <a:pPr indent="0" lvl="0" marL="0" marR="0" rtl="0" algn="just">
              <a:spcBef>
                <a:spcPts val="0"/>
              </a:spcBef>
              <a:spcAft>
                <a:spcPts val="0"/>
              </a:spcAft>
              <a:buNone/>
            </a:pPr>
            <a:r>
              <a:t/>
            </a:r>
            <a:endParaRPr sz="1800">
              <a:solidFill>
                <a:srgbClr val="002060"/>
              </a:solidFill>
              <a:latin typeface="Libre Franklin"/>
              <a:ea typeface="Libre Franklin"/>
              <a:cs typeface="Libre Franklin"/>
              <a:sym typeface="Libre Franklin"/>
            </a:endParaRPr>
          </a:p>
          <a:p>
            <a:pPr indent="0" lvl="0" marL="0" marR="0" rtl="0" algn="just">
              <a:spcBef>
                <a:spcPts val="0"/>
              </a:spcBef>
              <a:spcAft>
                <a:spcPts val="0"/>
              </a:spcAft>
              <a:buNone/>
            </a:pPr>
            <a:r>
              <a:rPr b="1" lang="es-ES" sz="1800">
                <a:solidFill>
                  <a:srgbClr val="002060"/>
                </a:solidFill>
                <a:latin typeface="Libre Franklin"/>
                <a:ea typeface="Libre Franklin"/>
                <a:cs typeface="Libre Franklin"/>
                <a:sym typeface="Libre Franklin"/>
              </a:rPr>
              <a:t>Parámetros actuales:</a:t>
            </a:r>
            <a:r>
              <a:rPr lang="es-ES" sz="1800">
                <a:solidFill>
                  <a:srgbClr val="002060"/>
                </a:solidFill>
                <a:latin typeface="Libre Franklin"/>
                <a:ea typeface="Libre Franklin"/>
                <a:cs typeface="Libre Franklin"/>
                <a:sym typeface="Libre Franklin"/>
              </a:rPr>
              <a:t> Estos corresponden a los valores o expresiones con los cuales es llamada la función.  </a:t>
            </a:r>
            <a:endParaRPr/>
          </a:p>
          <a:p>
            <a:pPr indent="0" lvl="0" marL="0" marR="0" rtl="0" algn="just">
              <a:spcBef>
                <a:spcPts val="0"/>
              </a:spcBef>
              <a:spcAft>
                <a:spcPts val="0"/>
              </a:spcAft>
              <a:buNone/>
            </a:pPr>
            <a:r>
              <a:rPr lang="es-ES" sz="1800">
                <a:solidFill>
                  <a:srgbClr val="002060"/>
                </a:solidFill>
                <a:latin typeface="Libre Franklin"/>
                <a:ea typeface="Libre Franklin"/>
                <a:cs typeface="Libre Franklin"/>
                <a:sym typeface="Libre Franklin"/>
              </a:rPr>
              <a:t>El parámetro formal es instanciado con el parámetro actual.</a:t>
            </a:r>
            <a:endParaRPr sz="1800">
              <a:solidFill>
                <a:srgbClr val="002060"/>
              </a:solidFill>
              <a:latin typeface="Libre Franklin"/>
              <a:ea typeface="Libre Franklin"/>
              <a:cs typeface="Libre Franklin"/>
              <a:sym typeface="Libre Frankli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7"/>
          <p:cNvSpPr/>
          <p:nvPr/>
        </p:nvSpPr>
        <p:spPr>
          <a:xfrm>
            <a:off x="824980" y="1551563"/>
            <a:ext cx="7565041" cy="18774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dk1"/>
                </a:solidFill>
                <a:latin typeface="Libre Franklin"/>
                <a:ea typeface="Libre Franklin"/>
                <a:cs typeface="Libre Franklin"/>
                <a:sym typeface="Libre Franklin"/>
              </a:rPr>
              <a:t>Joyanes, A. (2020). Fundamentos de Programación: Algoritmos, estructuras de datos y objetos. 5</a:t>
            </a:r>
            <a:r>
              <a:rPr baseline="30000" lang="es-ES" sz="2000">
                <a:solidFill>
                  <a:schemeClr val="dk1"/>
                </a:solidFill>
                <a:latin typeface="Libre Franklin"/>
                <a:ea typeface="Libre Franklin"/>
                <a:cs typeface="Libre Franklin"/>
                <a:sym typeface="Libre Franklin"/>
              </a:rPr>
              <a:t>ta.</a:t>
            </a:r>
            <a:r>
              <a:rPr lang="es-ES" sz="2000">
                <a:solidFill>
                  <a:schemeClr val="dk1"/>
                </a:solidFill>
                <a:latin typeface="Libre Franklin"/>
                <a:ea typeface="Libre Franklin"/>
                <a:cs typeface="Libre Franklin"/>
                <a:sym typeface="Libre Franklin"/>
              </a:rPr>
              <a:t> Ed. México: McGraw-Hill.</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b="1"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b="1" lang="es-ES" sz="2000">
                <a:solidFill>
                  <a:schemeClr val="dk1"/>
                </a:solidFill>
                <a:latin typeface="Libre Franklin"/>
                <a:ea typeface="Libre Franklin"/>
                <a:cs typeface="Libre Franklin"/>
                <a:sym typeface="Libre Franklin"/>
              </a:rPr>
              <a:t>Meza, J. (2012). Curso De C++. Disponible en:</a:t>
            </a:r>
            <a:endParaRPr sz="20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s-ES" sz="2000">
                <a:solidFill>
                  <a:schemeClr val="dk1"/>
                </a:solidFill>
                <a:latin typeface="Libre Franklin"/>
                <a:ea typeface="Libre Franklin"/>
                <a:cs typeface="Libre Franklin"/>
                <a:sym typeface="Libre Franklin"/>
              </a:rPr>
              <a:t>https://www.programarya.com/Cursos/C++/Funciones</a:t>
            </a:r>
            <a:endParaRPr/>
          </a:p>
        </p:txBody>
      </p:sp>
      <p:sp>
        <p:nvSpPr>
          <p:cNvPr id="174" name="Google Shape;174;p17"/>
          <p:cNvSpPr/>
          <p:nvPr/>
        </p:nvSpPr>
        <p:spPr>
          <a:xfrm>
            <a:off x="1463588" y="279461"/>
            <a:ext cx="274395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4000">
                <a:solidFill>
                  <a:schemeClr val="lt1"/>
                </a:solidFill>
                <a:latin typeface="Libre Franklin"/>
                <a:ea typeface="Libre Franklin"/>
                <a:cs typeface="Libre Franklin"/>
                <a:sym typeface="Libre Franklin"/>
              </a:rPr>
              <a:t>Referencias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2"/>
          <p:cNvSpPr txBox="1"/>
          <p:nvPr/>
        </p:nvSpPr>
        <p:spPr>
          <a:xfrm>
            <a:off x="1413405" y="1772051"/>
            <a:ext cx="2991499" cy="569649"/>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rgbClr val="002060"/>
              </a:buClr>
              <a:buSzPts val="3600"/>
              <a:buFont typeface="Libre Franklin"/>
              <a:buNone/>
            </a:pPr>
            <a:r>
              <a:rPr b="1" i="0" lang="es-ES" sz="3600" u="none" cap="none" strike="noStrike">
                <a:solidFill>
                  <a:srgbClr val="002060"/>
                </a:solidFill>
                <a:latin typeface="Libre Franklin"/>
                <a:ea typeface="Libre Franklin"/>
                <a:cs typeface="Libre Franklin"/>
                <a:sym typeface="Libre Franklin"/>
              </a:rPr>
              <a:t>Contenido </a:t>
            </a:r>
            <a:endParaRPr b="1" i="0" sz="3300" u="none" cap="none" strike="noStrike">
              <a:solidFill>
                <a:srgbClr val="002060"/>
              </a:solidFill>
              <a:latin typeface="Libre Franklin"/>
              <a:ea typeface="Libre Franklin"/>
              <a:cs typeface="Libre Franklin"/>
              <a:sym typeface="Libre Franklin"/>
            </a:endParaRPr>
          </a:p>
        </p:txBody>
      </p:sp>
      <p:sp>
        <p:nvSpPr>
          <p:cNvPr id="43" name="Google Shape;43;p2"/>
          <p:cNvSpPr txBox="1"/>
          <p:nvPr/>
        </p:nvSpPr>
        <p:spPr>
          <a:xfrm>
            <a:off x="3767595" y="2056876"/>
            <a:ext cx="5057750" cy="3471088"/>
          </a:xfrm>
          <a:prstGeom prst="rect">
            <a:avLst/>
          </a:prstGeom>
          <a:noFill/>
          <a:ln>
            <a:noFill/>
          </a:ln>
        </p:spPr>
        <p:txBody>
          <a:bodyPr anchorCtr="0" anchor="t" bIns="45700" lIns="91425" spcFirstLastPara="1" rIns="91425" wrap="square" tIns="45700">
            <a:noAutofit/>
          </a:bodyPr>
          <a:lstStyle/>
          <a:p>
            <a:pPr indent="-228600" lvl="0" marL="228600" marR="0" rtl="0" algn="l">
              <a:lnSpc>
                <a:spcPct val="150000"/>
              </a:lnSpc>
              <a:spcBef>
                <a:spcPts val="0"/>
              </a:spcBef>
              <a:spcAft>
                <a:spcPts val="0"/>
              </a:spcAft>
              <a:buClr>
                <a:srgbClr val="132534"/>
              </a:buClr>
              <a:buSzPts val="1200"/>
              <a:buFont typeface="Arial"/>
              <a:buChar char="•"/>
            </a:pPr>
            <a:r>
              <a:rPr b="0" i="0" lang="es-ES" sz="2400" u="none" cap="none" strike="noStrike">
                <a:solidFill>
                  <a:srgbClr val="132534"/>
                </a:solidFill>
                <a:latin typeface="Libre Franklin"/>
                <a:ea typeface="Libre Franklin"/>
                <a:cs typeface="Libre Franklin"/>
                <a:sym typeface="Libre Franklin"/>
              </a:rPr>
              <a:t>Diseño descendente</a:t>
            </a:r>
            <a:endParaRPr/>
          </a:p>
          <a:p>
            <a:pPr indent="-228600" lvl="0" marL="228600" marR="0" rtl="0" algn="l">
              <a:lnSpc>
                <a:spcPct val="150000"/>
              </a:lnSpc>
              <a:spcBef>
                <a:spcPts val="0"/>
              </a:spcBef>
              <a:spcAft>
                <a:spcPts val="0"/>
              </a:spcAft>
              <a:buClr>
                <a:srgbClr val="132534"/>
              </a:buClr>
              <a:buSzPts val="1200"/>
              <a:buFont typeface="Arial"/>
              <a:buChar char="•"/>
            </a:pPr>
            <a:r>
              <a:rPr b="0" i="0" lang="es-ES" sz="2400" u="none" cap="none" strike="noStrike">
                <a:solidFill>
                  <a:srgbClr val="132534"/>
                </a:solidFill>
                <a:latin typeface="Libre Franklin"/>
                <a:ea typeface="Libre Franklin"/>
                <a:cs typeface="Libre Franklin"/>
                <a:sym typeface="Libre Franklin"/>
              </a:rPr>
              <a:t>Funciones (módulos/subprogramas)</a:t>
            </a:r>
            <a:endParaRPr/>
          </a:p>
          <a:p>
            <a:pPr indent="-228600" lvl="0" marL="228600" marR="0" rtl="0" algn="l">
              <a:lnSpc>
                <a:spcPct val="150000"/>
              </a:lnSpc>
              <a:spcBef>
                <a:spcPts val="0"/>
              </a:spcBef>
              <a:spcAft>
                <a:spcPts val="0"/>
              </a:spcAft>
              <a:buClr>
                <a:srgbClr val="132534"/>
              </a:buClr>
              <a:buSzPts val="1200"/>
              <a:buFont typeface="Arial"/>
              <a:buChar char="•"/>
            </a:pPr>
            <a:r>
              <a:rPr b="0" i="0" lang="es-ES" sz="2400" u="none" cap="none" strike="noStrike">
                <a:solidFill>
                  <a:srgbClr val="132534"/>
                </a:solidFill>
                <a:latin typeface="Libre Franklin"/>
                <a:ea typeface="Libre Franklin"/>
                <a:cs typeface="Libre Franklin"/>
                <a:sym typeface="Libre Franklin"/>
              </a:rPr>
              <a:t>Procedimientos (subrutinas)</a:t>
            </a:r>
            <a:endParaRPr/>
          </a:p>
          <a:p>
            <a:pPr indent="-228600" lvl="0" marL="228600" marR="0" rtl="0" algn="l">
              <a:lnSpc>
                <a:spcPct val="150000"/>
              </a:lnSpc>
              <a:spcBef>
                <a:spcPts val="0"/>
              </a:spcBef>
              <a:spcAft>
                <a:spcPts val="0"/>
              </a:spcAft>
              <a:buClr>
                <a:srgbClr val="132534"/>
              </a:buClr>
              <a:buSzPts val="1200"/>
              <a:buFont typeface="Arial"/>
              <a:buChar char="•"/>
            </a:pPr>
            <a:r>
              <a:rPr b="0" i="0" lang="es-ES" sz="2400" u="none" cap="none" strike="noStrike">
                <a:solidFill>
                  <a:srgbClr val="132534"/>
                </a:solidFill>
                <a:latin typeface="Libre Franklin"/>
                <a:ea typeface="Libre Franklin"/>
                <a:cs typeface="Libre Franklin"/>
                <a:sym typeface="Libre Franklin"/>
              </a:rPr>
              <a:t>Ámbito: variables locales y globales</a:t>
            </a:r>
            <a:endParaRPr/>
          </a:p>
          <a:p>
            <a:pPr indent="-228600" lvl="0" marL="228600" marR="0" rtl="0" algn="l">
              <a:lnSpc>
                <a:spcPct val="150000"/>
              </a:lnSpc>
              <a:spcBef>
                <a:spcPts val="0"/>
              </a:spcBef>
              <a:spcAft>
                <a:spcPts val="0"/>
              </a:spcAft>
              <a:buClr>
                <a:srgbClr val="132534"/>
              </a:buClr>
              <a:buSzPts val="1200"/>
              <a:buFont typeface="Arial"/>
              <a:buChar char="•"/>
            </a:pPr>
            <a:r>
              <a:rPr b="0" i="0" lang="es-ES" sz="2400" u="none" cap="none" strike="noStrike">
                <a:solidFill>
                  <a:srgbClr val="132534"/>
                </a:solidFill>
                <a:latin typeface="Libre Franklin"/>
                <a:ea typeface="Libre Franklin"/>
                <a:cs typeface="Libre Franklin"/>
                <a:sym typeface="Libre Franklin"/>
              </a:rPr>
              <a:t>Comunicación con subprogramas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3"/>
          <p:cNvSpPr txBox="1"/>
          <p:nvPr/>
        </p:nvSpPr>
        <p:spPr>
          <a:xfrm>
            <a:off x="540328" y="166210"/>
            <a:ext cx="900545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ES" sz="4000" u="none" cap="none" strike="noStrike">
                <a:solidFill>
                  <a:schemeClr val="lt1"/>
                </a:solidFill>
                <a:latin typeface="Libre Franklin"/>
                <a:ea typeface="Libre Franklin"/>
                <a:cs typeface="Libre Franklin"/>
                <a:sym typeface="Libre Franklin"/>
              </a:rPr>
              <a:t>Diseño descendente: Subprogramas</a:t>
            </a:r>
            <a:endParaRPr b="0" i="0" sz="4000" u="none" cap="none" strike="noStrike">
              <a:solidFill>
                <a:schemeClr val="lt1"/>
              </a:solidFill>
              <a:latin typeface="Libre Franklin"/>
              <a:ea typeface="Libre Franklin"/>
              <a:cs typeface="Libre Franklin"/>
              <a:sym typeface="Libre Franklin"/>
            </a:endParaRPr>
          </a:p>
        </p:txBody>
      </p:sp>
      <p:sp>
        <p:nvSpPr>
          <p:cNvPr id="49" name="Google Shape;49;p3"/>
          <p:cNvSpPr txBox="1"/>
          <p:nvPr/>
        </p:nvSpPr>
        <p:spPr>
          <a:xfrm>
            <a:off x="315912" y="1321089"/>
            <a:ext cx="11571288" cy="40011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002060"/>
              </a:buClr>
              <a:buSzPts val="2000"/>
              <a:buFont typeface="Noto Sans Symbols"/>
              <a:buChar char="▪"/>
            </a:pPr>
            <a:r>
              <a:rPr b="1" i="0" lang="es-ES" sz="2000" u="none" cap="none" strike="noStrike">
                <a:solidFill>
                  <a:srgbClr val="002060"/>
                </a:solidFill>
                <a:latin typeface="Libre Franklin"/>
                <a:ea typeface="Libre Franklin"/>
                <a:cs typeface="Libre Franklin"/>
                <a:sym typeface="Libre Franklin"/>
              </a:rPr>
              <a:t>Niveles de abstracción</a:t>
            </a:r>
            <a:endParaRPr/>
          </a:p>
        </p:txBody>
      </p:sp>
      <p:sp>
        <p:nvSpPr>
          <p:cNvPr id="50" name="Google Shape;50;p3"/>
          <p:cNvSpPr/>
          <p:nvPr/>
        </p:nvSpPr>
        <p:spPr>
          <a:xfrm>
            <a:off x="678871" y="1900765"/>
            <a:ext cx="9767455"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1800" u="none" cap="none" strike="noStrike">
                <a:solidFill>
                  <a:srgbClr val="002060"/>
                </a:solidFill>
                <a:latin typeface="Libre Franklin"/>
                <a:ea typeface="Libre Franklin"/>
                <a:cs typeface="Libre Franklin"/>
                <a:sym typeface="Libre Franklin"/>
              </a:rPr>
              <a:t>La solución de cualquier problema puede darse en varias formas o niveles de abstracción. Se comienza dando un enunciado más general o abstracto de la solución. Se refina esta solución elaborando los detalles que antes se han ignorado, de lo que resulta una solución nueva que es menos abstracta. Este proceso continúa, hasta que se logra un nivel de detalle apropiado. Esta es la esencia del diseño </a:t>
            </a:r>
            <a:r>
              <a:rPr b="1" i="0" lang="es-ES" sz="1800" u="sng" cap="none" strike="noStrike">
                <a:solidFill>
                  <a:srgbClr val="002060"/>
                </a:solidFill>
                <a:latin typeface="Libre Franklin"/>
                <a:ea typeface="Libre Franklin"/>
                <a:cs typeface="Libre Franklin"/>
                <a:sym typeface="Libre Franklin"/>
              </a:rPr>
              <a:t>top-down.</a:t>
            </a:r>
            <a:r>
              <a:rPr b="0" i="0" lang="es-ES" sz="1800" u="none" cap="none" strike="noStrike">
                <a:solidFill>
                  <a:srgbClr val="002060"/>
                </a:solidFill>
                <a:latin typeface="Libre Franklin"/>
                <a:ea typeface="Libre Franklin"/>
                <a:cs typeface="Libre Franklin"/>
                <a:sym typeface="Libre Franklin"/>
              </a:rPr>
              <a:t> </a:t>
            </a:r>
            <a:endParaRPr b="0" i="0" sz="1800" u="none" cap="none" strike="noStrike">
              <a:solidFill>
                <a:srgbClr val="002060"/>
              </a:solidFill>
              <a:latin typeface="Libre Franklin"/>
              <a:ea typeface="Libre Franklin"/>
              <a:cs typeface="Libre Franklin"/>
              <a:sym typeface="Libre Franklin"/>
            </a:endParaRPr>
          </a:p>
        </p:txBody>
      </p:sp>
      <p:grpSp>
        <p:nvGrpSpPr>
          <p:cNvPr id="51" name="Google Shape;51;p3"/>
          <p:cNvGrpSpPr/>
          <p:nvPr/>
        </p:nvGrpSpPr>
        <p:grpSpPr>
          <a:xfrm>
            <a:off x="4707803" y="3228109"/>
            <a:ext cx="6805326" cy="3629891"/>
            <a:chOff x="4707803" y="3228109"/>
            <a:chExt cx="6805326" cy="3629891"/>
          </a:xfrm>
        </p:grpSpPr>
        <p:sp>
          <p:nvSpPr>
            <p:cNvPr id="52" name="Google Shape;52;p3"/>
            <p:cNvSpPr/>
            <p:nvPr/>
          </p:nvSpPr>
          <p:spPr>
            <a:xfrm>
              <a:off x="4707803" y="3228109"/>
              <a:ext cx="6805326" cy="3629891"/>
            </a:xfrm>
            <a:prstGeom prst="roundRect">
              <a:avLst>
                <a:gd fmla="val 16667" name="adj"/>
              </a:avLst>
            </a:prstGeom>
            <a:gradFill>
              <a:gsLst>
                <a:gs pos="0">
                  <a:srgbClr val="81D2FF"/>
                </a:gs>
                <a:gs pos="50000">
                  <a:srgbClr val="B3E1FF"/>
                </a:gs>
                <a:gs pos="100000">
                  <a:srgbClr val="DAEFFF"/>
                </a:gs>
              </a:gsLst>
              <a:path path="circle">
                <a:fillToRect b="50%" l="50%" r="50%" t="50%"/>
              </a:path>
              <a:tileRect/>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pic>
          <p:nvPicPr>
            <p:cNvPr id="53" name="Google Shape;53;p3"/>
            <p:cNvPicPr preferRelativeResize="0"/>
            <p:nvPr/>
          </p:nvPicPr>
          <p:blipFill rotWithShape="1">
            <a:blip r:embed="rId3">
              <a:alphaModFix/>
            </a:blip>
            <a:srcRect b="0" l="0" r="0" t="0"/>
            <a:stretch/>
          </p:blipFill>
          <p:spPr>
            <a:xfrm>
              <a:off x="5162478" y="3309504"/>
              <a:ext cx="5895975" cy="3467100"/>
            </a:xfrm>
            <a:prstGeom prst="rect">
              <a:avLst/>
            </a:prstGeom>
            <a:noFill/>
            <a:ln>
              <a:noFill/>
            </a:ln>
          </p:spPr>
        </p:pic>
      </p:grpSp>
      <p:sp>
        <p:nvSpPr>
          <p:cNvPr id="54" name="Google Shape;54;p3"/>
          <p:cNvSpPr/>
          <p:nvPr/>
        </p:nvSpPr>
        <p:spPr>
          <a:xfrm>
            <a:off x="540328" y="4659748"/>
            <a:ext cx="3937215" cy="175432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1800" u="none" cap="none" strike="noStrike">
                <a:solidFill>
                  <a:srgbClr val="002060"/>
                </a:solidFill>
                <a:latin typeface="Libre Franklin"/>
                <a:ea typeface="Libre Franklin"/>
                <a:cs typeface="Libre Franklin"/>
                <a:sym typeface="Libre Franklin"/>
              </a:rPr>
              <a:t>Descomponemos el problema, en subproblemas cada vez más sencillos y concretos 🡺 </a:t>
            </a:r>
            <a:r>
              <a:rPr b="1" i="0" lang="es-ES" sz="1800" u="none" cap="none" strike="noStrike">
                <a:solidFill>
                  <a:srgbClr val="002060"/>
                </a:solidFill>
                <a:latin typeface="Libre Franklin"/>
                <a:ea typeface="Libre Franklin"/>
                <a:cs typeface="Libre Franklin"/>
                <a:sym typeface="Libre Franklin"/>
              </a:rPr>
              <a:t>DISMINUIMOS EL NIVEL DE ABSTRACCIÓN</a:t>
            </a:r>
            <a:r>
              <a:rPr b="0" i="0" lang="es-ES" sz="1800" u="none" cap="none" strike="noStrike">
                <a:solidFill>
                  <a:srgbClr val="002060"/>
                </a:solidFill>
                <a:latin typeface="Libre Franklin"/>
                <a:ea typeface="Libre Franklin"/>
                <a:cs typeface="Libre Franklin"/>
                <a:sym typeface="Libre Franklin"/>
              </a:rPr>
              <a:t>. Esta técnica top-down se denomina refinamiento por pasos o programación jerárquica. </a:t>
            </a:r>
            <a:endParaRPr b="0" i="0" sz="1800" u="none" cap="none" strike="noStrike">
              <a:solidFill>
                <a:srgbClr val="002060"/>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4"/>
          <p:cNvSpPr txBox="1"/>
          <p:nvPr/>
        </p:nvSpPr>
        <p:spPr>
          <a:xfrm>
            <a:off x="540328" y="166210"/>
            <a:ext cx="900545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ES" sz="4000" u="none" cap="none" strike="noStrike">
                <a:solidFill>
                  <a:schemeClr val="lt1"/>
                </a:solidFill>
                <a:latin typeface="Libre Franklin"/>
                <a:ea typeface="Libre Franklin"/>
                <a:cs typeface="Libre Franklin"/>
                <a:sym typeface="Libre Franklin"/>
              </a:rPr>
              <a:t>Diseño descendente: Subprogramas</a:t>
            </a:r>
            <a:endParaRPr b="0" i="0" sz="4000" u="none" cap="none" strike="noStrike">
              <a:solidFill>
                <a:schemeClr val="lt1"/>
              </a:solidFill>
              <a:latin typeface="Libre Franklin"/>
              <a:ea typeface="Libre Franklin"/>
              <a:cs typeface="Libre Franklin"/>
              <a:sym typeface="Libre Franklin"/>
            </a:endParaRPr>
          </a:p>
        </p:txBody>
      </p:sp>
      <p:sp>
        <p:nvSpPr>
          <p:cNvPr id="60" name="Google Shape;60;p4"/>
          <p:cNvSpPr/>
          <p:nvPr/>
        </p:nvSpPr>
        <p:spPr>
          <a:xfrm>
            <a:off x="540328" y="1595965"/>
            <a:ext cx="9767455" cy="4001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s-ES" sz="2000" u="none" cap="none" strike="noStrike">
                <a:solidFill>
                  <a:srgbClr val="002060"/>
                </a:solidFill>
                <a:latin typeface="Libre Franklin"/>
                <a:ea typeface="Libre Franklin"/>
                <a:cs typeface="Libre Franklin"/>
                <a:sym typeface="Libre Franklin"/>
              </a:rPr>
              <a:t>Idea del diseño descendente o diseño top-down:</a:t>
            </a:r>
            <a:endParaRPr b="1" i="0" sz="2000" u="none" cap="none" strike="noStrike">
              <a:solidFill>
                <a:srgbClr val="002060"/>
              </a:solidFill>
              <a:latin typeface="Libre Franklin"/>
              <a:ea typeface="Libre Franklin"/>
              <a:cs typeface="Libre Franklin"/>
              <a:sym typeface="Libre Franklin"/>
            </a:endParaRPr>
          </a:p>
        </p:txBody>
      </p:sp>
      <p:sp>
        <p:nvSpPr>
          <p:cNvPr id="61" name="Google Shape;61;p4"/>
          <p:cNvSpPr/>
          <p:nvPr/>
        </p:nvSpPr>
        <p:spPr>
          <a:xfrm>
            <a:off x="401781" y="2394778"/>
            <a:ext cx="9518074"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1800" u="none" cap="none" strike="noStrike">
                <a:solidFill>
                  <a:srgbClr val="002060"/>
                </a:solidFill>
                <a:latin typeface="Libre Franklin"/>
                <a:ea typeface="Libre Franklin"/>
                <a:cs typeface="Libre Franklin"/>
                <a:sym typeface="Libre Franklin"/>
              </a:rPr>
              <a:t>Para solucionar un problema complejo vamos a dividirlo en problemas más simples. La solución a dichos problemas serán los: </a:t>
            </a:r>
            <a:endParaRPr b="0" i="0" sz="1800" u="none" cap="none" strike="noStrike">
              <a:solidFill>
                <a:srgbClr val="002060"/>
              </a:solidFill>
              <a:latin typeface="Libre Franklin"/>
              <a:ea typeface="Libre Franklin"/>
              <a:cs typeface="Libre Franklin"/>
              <a:sym typeface="Libre Franklin"/>
            </a:endParaRPr>
          </a:p>
        </p:txBody>
      </p:sp>
      <p:sp>
        <p:nvSpPr>
          <p:cNvPr id="62" name="Google Shape;62;p4"/>
          <p:cNvSpPr/>
          <p:nvPr/>
        </p:nvSpPr>
        <p:spPr>
          <a:xfrm>
            <a:off x="401781" y="3422073"/>
            <a:ext cx="728749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800" u="none" cap="none" strike="noStrike">
                <a:solidFill>
                  <a:srgbClr val="002060"/>
                </a:solidFill>
                <a:latin typeface="Libre Franklin"/>
                <a:ea typeface="Libre Franklin"/>
                <a:cs typeface="Libre Franklin"/>
                <a:sym typeface="Libre Franklin"/>
              </a:rPr>
              <a:t>SUBPROGRAMAS</a:t>
            </a:r>
            <a:r>
              <a:rPr b="0" i="0" lang="es-ES" sz="1800" u="none" cap="none" strike="noStrike">
                <a:solidFill>
                  <a:srgbClr val="002060"/>
                </a:solidFill>
                <a:latin typeface="Libre Franklin"/>
                <a:ea typeface="Libre Franklin"/>
                <a:cs typeface="Libre Franklin"/>
                <a:sym typeface="Libre Franklin"/>
              </a:rPr>
              <a:t> 🡺 Estructura básica de un programa en C. </a:t>
            </a:r>
            <a:endParaRPr/>
          </a:p>
          <a:p>
            <a:pPr indent="0" lvl="0" marL="0" marR="0" rtl="0" algn="just">
              <a:spcBef>
                <a:spcPts val="0"/>
              </a:spcBef>
              <a:spcAft>
                <a:spcPts val="0"/>
              </a:spcAft>
              <a:buNone/>
            </a:pPr>
            <a:r>
              <a:rPr b="1" lang="es-ES" sz="1800">
                <a:solidFill>
                  <a:srgbClr val="002060"/>
                </a:solidFill>
                <a:latin typeface="Libre Franklin"/>
                <a:ea typeface="Libre Franklin"/>
                <a:cs typeface="Libre Franklin"/>
                <a:sym typeface="Libre Franklin"/>
              </a:rPr>
              <a:t>PROGRAMA</a:t>
            </a:r>
            <a:r>
              <a:rPr lang="es-ES" sz="1800">
                <a:solidFill>
                  <a:srgbClr val="002060"/>
                </a:solidFill>
                <a:latin typeface="Libre Franklin"/>
                <a:ea typeface="Libre Franklin"/>
                <a:cs typeface="Libre Franklin"/>
                <a:sym typeface="Libre Franklin"/>
              </a:rPr>
              <a:t> 🡺 Secuencia “corta” de sentencias, la mayoría de las cuales son llamadas a subprogramas. </a:t>
            </a:r>
            <a:endParaRPr sz="1800">
              <a:solidFill>
                <a:srgbClr val="002060"/>
              </a:solidFill>
              <a:latin typeface="Libre Franklin"/>
              <a:ea typeface="Libre Franklin"/>
              <a:cs typeface="Libre Franklin"/>
              <a:sym typeface="Libre Franklin"/>
            </a:endParaRPr>
          </a:p>
        </p:txBody>
      </p:sp>
      <p:sp>
        <p:nvSpPr>
          <p:cNvPr id="63" name="Google Shape;63;p4"/>
          <p:cNvSpPr/>
          <p:nvPr/>
        </p:nvSpPr>
        <p:spPr>
          <a:xfrm>
            <a:off x="263237" y="4726367"/>
            <a:ext cx="6096000"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rgbClr val="002060"/>
                </a:solidFill>
                <a:latin typeface="Libre Franklin"/>
                <a:ea typeface="Libre Franklin"/>
                <a:cs typeface="Libre Franklin"/>
                <a:sym typeface="Libre Franklin"/>
              </a:rPr>
              <a:t>Cada subprograma puede ser utilizado tantas veces como queramos dentro del programa principal 🡺 </a:t>
            </a:r>
            <a:r>
              <a:rPr b="1" lang="es-ES" sz="1800">
                <a:solidFill>
                  <a:srgbClr val="002060"/>
                </a:solidFill>
                <a:latin typeface="Libre Franklin"/>
                <a:ea typeface="Libre Franklin"/>
                <a:cs typeface="Libre Franklin"/>
                <a:sym typeface="Libre Franklin"/>
              </a:rPr>
              <a:t>REUTILIZACIÓN DEL CÓDIGO</a:t>
            </a:r>
            <a:r>
              <a:rPr lang="es-ES" sz="1800">
                <a:solidFill>
                  <a:srgbClr val="002060"/>
                </a:solidFill>
                <a:latin typeface="Libre Franklin"/>
                <a:ea typeface="Libre Franklin"/>
                <a:cs typeface="Libre Franklin"/>
                <a:sym typeface="Libre Franklin"/>
              </a:rPr>
              <a:t> 🡺 Evita escribir repetidamente las mismas líneas de código.</a:t>
            </a:r>
            <a:endParaRPr sz="1800">
              <a:solidFill>
                <a:srgbClr val="002060"/>
              </a:solidFill>
              <a:latin typeface="Libre Franklin"/>
              <a:ea typeface="Libre Franklin"/>
              <a:cs typeface="Libre Franklin"/>
              <a:sym typeface="Libre Franklin"/>
            </a:endParaRPr>
          </a:p>
        </p:txBody>
      </p:sp>
      <p:pic>
        <p:nvPicPr>
          <p:cNvPr descr="3.1.Técnica Top-Down y fragmentación de problemas | Programación:  Metodologías y entornos de desarrollo de software" id="64" name="Google Shape;64;p4"/>
          <p:cNvPicPr preferRelativeResize="0"/>
          <p:nvPr/>
        </p:nvPicPr>
        <p:blipFill rotWithShape="1">
          <a:blip r:embed="rId3">
            <a:alphaModFix/>
          </a:blip>
          <a:srcRect b="0" l="0" r="0" t="0"/>
          <a:stretch/>
        </p:blipFill>
        <p:spPr>
          <a:xfrm>
            <a:off x="6741969" y="4223949"/>
            <a:ext cx="5048250" cy="2476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5"/>
          <p:cNvSpPr txBox="1"/>
          <p:nvPr/>
        </p:nvSpPr>
        <p:spPr>
          <a:xfrm>
            <a:off x="540328" y="166210"/>
            <a:ext cx="900545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4000">
                <a:solidFill>
                  <a:schemeClr val="lt1"/>
                </a:solidFill>
                <a:latin typeface="Libre Franklin"/>
                <a:ea typeface="Libre Franklin"/>
                <a:cs typeface="Libre Franklin"/>
                <a:sym typeface="Libre Franklin"/>
              </a:rPr>
              <a:t>Subprogramas, programación modular</a:t>
            </a:r>
            <a:endParaRPr sz="4000">
              <a:solidFill>
                <a:schemeClr val="lt1"/>
              </a:solidFill>
              <a:latin typeface="Libre Franklin"/>
              <a:ea typeface="Libre Franklin"/>
              <a:cs typeface="Libre Franklin"/>
              <a:sym typeface="Libre Franklin"/>
            </a:endParaRPr>
          </a:p>
        </p:txBody>
      </p:sp>
      <p:sp>
        <p:nvSpPr>
          <p:cNvPr id="70" name="Google Shape;70;p5"/>
          <p:cNvSpPr/>
          <p:nvPr/>
        </p:nvSpPr>
        <p:spPr>
          <a:xfrm>
            <a:off x="2382983" y="1443428"/>
            <a:ext cx="6968836"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rgbClr val="002060"/>
                </a:solidFill>
                <a:latin typeface="Libre Franklin"/>
                <a:ea typeface="Libre Franklin"/>
                <a:cs typeface="Libre Franklin"/>
                <a:sym typeface="Libre Franklin"/>
              </a:rPr>
              <a:t>La </a:t>
            </a:r>
            <a:r>
              <a:rPr b="1" lang="es-ES" sz="1800">
                <a:solidFill>
                  <a:srgbClr val="002060"/>
                </a:solidFill>
                <a:latin typeface="Libre Franklin"/>
                <a:ea typeface="Libre Franklin"/>
                <a:cs typeface="Libre Franklin"/>
                <a:sym typeface="Libre Franklin"/>
              </a:rPr>
              <a:t>programación modular</a:t>
            </a:r>
            <a:r>
              <a:rPr lang="es-ES" sz="1800">
                <a:solidFill>
                  <a:srgbClr val="002060"/>
                </a:solidFill>
                <a:latin typeface="Libre Franklin"/>
                <a:ea typeface="Libre Franklin"/>
                <a:cs typeface="Libre Franklin"/>
                <a:sym typeface="Libre Franklin"/>
              </a:rPr>
              <a:t> está basada en la técnica de diseño descendente, que como ya vimos consiste en dividir el problema original en diversos subproblemas que se pueden resolver por separado, para después recomponer los resultados y obtener la solución al problema.</a:t>
            </a:r>
            <a:endParaRPr sz="1800">
              <a:solidFill>
                <a:srgbClr val="002060"/>
              </a:solidFill>
              <a:latin typeface="Libre Franklin"/>
              <a:ea typeface="Libre Franklin"/>
              <a:cs typeface="Libre Franklin"/>
              <a:sym typeface="Libre Franklin"/>
            </a:endParaRPr>
          </a:p>
        </p:txBody>
      </p:sp>
      <p:grpSp>
        <p:nvGrpSpPr>
          <p:cNvPr id="71" name="Google Shape;71;p5"/>
          <p:cNvGrpSpPr/>
          <p:nvPr/>
        </p:nvGrpSpPr>
        <p:grpSpPr>
          <a:xfrm>
            <a:off x="6096000" y="2920756"/>
            <a:ext cx="5313217" cy="3771034"/>
            <a:chOff x="5867400" y="2920756"/>
            <a:chExt cx="5313217" cy="3771034"/>
          </a:xfrm>
        </p:grpSpPr>
        <p:sp>
          <p:nvSpPr>
            <p:cNvPr id="72" name="Google Shape;72;p5"/>
            <p:cNvSpPr/>
            <p:nvPr/>
          </p:nvSpPr>
          <p:spPr>
            <a:xfrm>
              <a:off x="5867400" y="2920756"/>
              <a:ext cx="5313217" cy="3771034"/>
            </a:xfrm>
            <a:prstGeom prst="snip1Rect">
              <a:avLst>
                <a:gd fmla="val 16667" name="adj"/>
              </a:avLst>
            </a:prstGeom>
            <a:gradFill>
              <a:gsLst>
                <a:gs pos="0">
                  <a:srgbClr val="ED9D8A"/>
                </a:gs>
                <a:gs pos="50000">
                  <a:srgbClr val="F1C3B8"/>
                </a:gs>
                <a:gs pos="100000">
                  <a:srgbClr val="F8E1DC"/>
                </a:gs>
              </a:gsLst>
              <a:path path="circle">
                <a:fillToRect l="100%" t="100%"/>
              </a:path>
              <a:tileRect b="-100%" r="-10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pic>
          <p:nvPicPr>
            <p:cNvPr id="73" name="Google Shape;73;p5"/>
            <p:cNvPicPr preferRelativeResize="0"/>
            <p:nvPr/>
          </p:nvPicPr>
          <p:blipFill rotWithShape="1">
            <a:blip r:embed="rId3">
              <a:alphaModFix/>
            </a:blip>
            <a:srcRect b="0" l="0" r="0" t="0"/>
            <a:stretch/>
          </p:blipFill>
          <p:spPr>
            <a:xfrm>
              <a:off x="5966762" y="3429000"/>
              <a:ext cx="5114492" cy="2910320"/>
            </a:xfrm>
            <a:prstGeom prst="rect">
              <a:avLst/>
            </a:prstGeom>
            <a:noFill/>
            <a:ln>
              <a:noFill/>
            </a:ln>
          </p:spPr>
        </p:pic>
      </p:grpSp>
      <p:pic>
        <p:nvPicPr>
          <p:cNvPr descr="Programación Modular y Programas en PSeInt: diciembre 2016" id="74" name="Google Shape;74;p5"/>
          <p:cNvPicPr preferRelativeResize="0"/>
          <p:nvPr/>
        </p:nvPicPr>
        <p:blipFill rotWithShape="1">
          <a:blip r:embed="rId4">
            <a:alphaModFix/>
          </a:blip>
          <a:srcRect b="0" l="0" r="0" t="0"/>
          <a:stretch/>
        </p:blipFill>
        <p:spPr>
          <a:xfrm>
            <a:off x="311729" y="3173556"/>
            <a:ext cx="4946506" cy="31657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6"/>
          <p:cNvSpPr/>
          <p:nvPr/>
        </p:nvSpPr>
        <p:spPr>
          <a:xfrm>
            <a:off x="1463588" y="279461"/>
            <a:ext cx="837537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4000">
                <a:solidFill>
                  <a:schemeClr val="lt1"/>
                </a:solidFill>
                <a:latin typeface="Libre Franklin"/>
                <a:ea typeface="Libre Franklin"/>
                <a:cs typeface="Libre Franklin"/>
                <a:sym typeface="Libre Franklin"/>
              </a:rPr>
              <a:t>Funciones, métodos o procedimientos</a:t>
            </a:r>
            <a:endParaRPr/>
          </a:p>
        </p:txBody>
      </p:sp>
      <p:sp>
        <p:nvSpPr>
          <p:cNvPr id="80" name="Google Shape;80;p6"/>
          <p:cNvSpPr/>
          <p:nvPr/>
        </p:nvSpPr>
        <p:spPr>
          <a:xfrm>
            <a:off x="1463588" y="1429482"/>
            <a:ext cx="87145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002060"/>
                </a:solidFill>
                <a:latin typeface="Libre Franklin"/>
                <a:ea typeface="Libre Franklin"/>
                <a:cs typeface="Libre Franklin"/>
                <a:sym typeface="Libre Franklin"/>
              </a:rPr>
              <a:t>En el mundo de la programación, muchos acostumbramos hablar indistintamente de estos tres términos sin embargo poseen deferencias fundamentales.</a:t>
            </a:r>
            <a:endParaRPr sz="1800">
              <a:solidFill>
                <a:srgbClr val="002060"/>
              </a:solidFill>
              <a:latin typeface="Libre Franklin"/>
              <a:ea typeface="Libre Franklin"/>
              <a:cs typeface="Libre Franklin"/>
              <a:sym typeface="Libre Franklin"/>
            </a:endParaRPr>
          </a:p>
        </p:txBody>
      </p:sp>
      <p:sp>
        <p:nvSpPr>
          <p:cNvPr id="81" name="Google Shape;81;p6"/>
          <p:cNvSpPr/>
          <p:nvPr/>
        </p:nvSpPr>
        <p:spPr>
          <a:xfrm>
            <a:off x="290946" y="2517948"/>
            <a:ext cx="4862945" cy="34163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ES" sz="1800">
                <a:solidFill>
                  <a:srgbClr val="002060"/>
                </a:solidFill>
                <a:latin typeface="Lato"/>
                <a:ea typeface="Lato"/>
                <a:cs typeface="Lato"/>
                <a:sym typeface="Lato"/>
              </a:rPr>
              <a:t>Funciones:</a:t>
            </a:r>
            <a:endParaRPr/>
          </a:p>
          <a:p>
            <a:pPr indent="0" lvl="0" marL="0" marR="0" rtl="0" algn="just">
              <a:spcBef>
                <a:spcPts val="0"/>
              </a:spcBef>
              <a:spcAft>
                <a:spcPts val="0"/>
              </a:spcAft>
              <a:buNone/>
            </a:pPr>
            <a:r>
              <a:t/>
            </a:r>
            <a:endParaRPr b="1" sz="1800">
              <a:solidFill>
                <a:srgbClr val="002060"/>
              </a:solidFill>
              <a:latin typeface="Lato"/>
              <a:ea typeface="Lato"/>
              <a:cs typeface="Lato"/>
              <a:sym typeface="Lato"/>
            </a:endParaRPr>
          </a:p>
          <a:p>
            <a:pPr indent="0" lvl="0" marL="0" marR="0" rtl="0" algn="just">
              <a:spcBef>
                <a:spcPts val="0"/>
              </a:spcBef>
              <a:spcAft>
                <a:spcPts val="0"/>
              </a:spcAft>
              <a:buNone/>
            </a:pPr>
            <a:r>
              <a:rPr lang="es-ES" sz="1800">
                <a:solidFill>
                  <a:srgbClr val="002060"/>
                </a:solidFill>
                <a:latin typeface="Libre Franklin"/>
                <a:ea typeface="Libre Franklin"/>
                <a:cs typeface="Libre Franklin"/>
                <a:sym typeface="Libre Franklin"/>
              </a:rPr>
              <a:t>Las funciones son un conjunto de procedimiento encapsulados en un bloque, usualmente reciben parámetros, cuyos valores utilizan para efectuar operaciones y adicionalmente retornan un valor. Esta definición proviene de la definición de función matemática la cual posee un dominio y un rango, es decir un conjunto de valores que puede tomar y un conjunto de valores que puede retornar luego de cualquier operación.</a:t>
            </a:r>
            <a:endParaRPr/>
          </a:p>
        </p:txBody>
      </p:sp>
      <p:pic>
        <p:nvPicPr>
          <p:cNvPr id="82" name="Google Shape;82;p6"/>
          <p:cNvPicPr preferRelativeResize="0"/>
          <p:nvPr/>
        </p:nvPicPr>
        <p:blipFill rotWithShape="1">
          <a:blip r:embed="rId3">
            <a:alphaModFix/>
          </a:blip>
          <a:srcRect b="0" l="0" r="0" t="0"/>
          <a:stretch/>
        </p:blipFill>
        <p:spPr>
          <a:xfrm>
            <a:off x="6096000" y="2517948"/>
            <a:ext cx="5943600" cy="42430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7"/>
          <p:cNvSpPr/>
          <p:nvPr/>
        </p:nvSpPr>
        <p:spPr>
          <a:xfrm>
            <a:off x="1463588" y="279461"/>
            <a:ext cx="837537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4000">
                <a:solidFill>
                  <a:schemeClr val="lt1"/>
                </a:solidFill>
                <a:latin typeface="Libre Franklin"/>
                <a:ea typeface="Libre Franklin"/>
                <a:cs typeface="Libre Franklin"/>
                <a:sym typeface="Libre Franklin"/>
              </a:rPr>
              <a:t>Funciones, métodos o procedimientos</a:t>
            </a:r>
            <a:endParaRPr/>
          </a:p>
        </p:txBody>
      </p:sp>
      <p:pic>
        <p:nvPicPr>
          <p:cNvPr descr="Funciones en C++ — Fundamentos de Programación en C++" id="88" name="Google Shape;88;p7"/>
          <p:cNvPicPr preferRelativeResize="0"/>
          <p:nvPr/>
        </p:nvPicPr>
        <p:blipFill rotWithShape="1">
          <a:blip r:embed="rId3">
            <a:alphaModFix/>
          </a:blip>
          <a:srcRect b="0" l="0" r="0" t="0"/>
          <a:stretch/>
        </p:blipFill>
        <p:spPr>
          <a:xfrm>
            <a:off x="485403" y="4118709"/>
            <a:ext cx="4613139" cy="2361231"/>
          </a:xfrm>
          <a:prstGeom prst="rect">
            <a:avLst/>
          </a:prstGeom>
          <a:noFill/>
          <a:ln>
            <a:noFill/>
          </a:ln>
        </p:spPr>
      </p:pic>
      <p:sp>
        <p:nvSpPr>
          <p:cNvPr id="89" name="Google Shape;89;p7"/>
          <p:cNvSpPr/>
          <p:nvPr/>
        </p:nvSpPr>
        <p:spPr>
          <a:xfrm>
            <a:off x="105885" y="1129633"/>
            <a:ext cx="53721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002060"/>
                </a:solidFill>
                <a:latin typeface="Libre Franklin"/>
                <a:ea typeface="Libre Franklin"/>
                <a:cs typeface="Libre Franklin"/>
                <a:sym typeface="Libre Franklin"/>
              </a:rPr>
              <a:t>La sintaxis para declarar una función es muy simple:</a:t>
            </a:r>
            <a:endParaRPr sz="1800">
              <a:solidFill>
                <a:srgbClr val="002060"/>
              </a:solidFill>
              <a:latin typeface="Libre Franklin"/>
              <a:ea typeface="Libre Franklin"/>
              <a:cs typeface="Libre Franklin"/>
              <a:sym typeface="Libre Franklin"/>
            </a:endParaRPr>
          </a:p>
        </p:txBody>
      </p:sp>
      <p:pic>
        <p:nvPicPr>
          <p:cNvPr id="90" name="Google Shape;90;p7"/>
          <p:cNvPicPr preferRelativeResize="0"/>
          <p:nvPr/>
        </p:nvPicPr>
        <p:blipFill rotWithShape="1">
          <a:blip r:embed="rId4">
            <a:alphaModFix/>
          </a:blip>
          <a:srcRect b="0" l="0" r="0" t="0"/>
          <a:stretch/>
        </p:blipFill>
        <p:spPr>
          <a:xfrm>
            <a:off x="105885" y="1565457"/>
            <a:ext cx="6198145" cy="1975142"/>
          </a:xfrm>
          <a:prstGeom prst="rect">
            <a:avLst/>
          </a:prstGeom>
          <a:noFill/>
          <a:ln>
            <a:noFill/>
          </a:ln>
        </p:spPr>
      </p:pic>
      <p:sp>
        <p:nvSpPr>
          <p:cNvPr id="91" name="Google Shape;91;p7"/>
          <p:cNvSpPr/>
          <p:nvPr/>
        </p:nvSpPr>
        <p:spPr>
          <a:xfrm>
            <a:off x="202867" y="3718599"/>
            <a:ext cx="375763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000">
                <a:solidFill>
                  <a:srgbClr val="002060"/>
                </a:solidFill>
                <a:latin typeface="Libre Franklin"/>
                <a:ea typeface="Libre Franklin"/>
                <a:cs typeface="Libre Franklin"/>
                <a:sym typeface="Libre Franklin"/>
              </a:rPr>
              <a:t>Ejemplo función con parámetros:</a:t>
            </a:r>
            <a:endParaRPr b="1" sz="2000">
              <a:solidFill>
                <a:srgbClr val="002060"/>
              </a:solidFill>
              <a:latin typeface="Libre Franklin"/>
              <a:ea typeface="Libre Franklin"/>
              <a:cs typeface="Libre Franklin"/>
              <a:sym typeface="Libre Franklin"/>
            </a:endParaRPr>
          </a:p>
        </p:txBody>
      </p:sp>
      <p:pic>
        <p:nvPicPr>
          <p:cNvPr id="92" name="Google Shape;92;p7"/>
          <p:cNvPicPr preferRelativeResize="0"/>
          <p:nvPr/>
        </p:nvPicPr>
        <p:blipFill rotWithShape="1">
          <a:blip r:embed="rId5">
            <a:alphaModFix/>
          </a:blip>
          <a:srcRect b="0" l="0" r="0" t="0"/>
          <a:stretch/>
        </p:blipFill>
        <p:spPr>
          <a:xfrm>
            <a:off x="6793311" y="3925542"/>
            <a:ext cx="5195822" cy="2554398"/>
          </a:xfrm>
          <a:prstGeom prst="rect">
            <a:avLst/>
          </a:prstGeom>
          <a:noFill/>
          <a:ln>
            <a:noFill/>
          </a:ln>
        </p:spPr>
      </p:pic>
      <p:sp>
        <p:nvSpPr>
          <p:cNvPr id="93" name="Google Shape;93;p7"/>
          <p:cNvSpPr/>
          <p:nvPr/>
        </p:nvSpPr>
        <p:spPr>
          <a:xfrm>
            <a:off x="6901309" y="3422073"/>
            <a:ext cx="497982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000">
                <a:solidFill>
                  <a:srgbClr val="002060"/>
                </a:solidFill>
                <a:latin typeface="Libre Franklin"/>
                <a:ea typeface="Libre Franklin"/>
                <a:cs typeface="Libre Franklin"/>
                <a:sym typeface="Libre Franklin"/>
              </a:rPr>
              <a:t>Ejemplo función que no recibe parámetros:</a:t>
            </a:r>
            <a:endParaRPr b="1" sz="2000">
              <a:solidFill>
                <a:srgbClr val="002060"/>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8"/>
          <p:cNvSpPr/>
          <p:nvPr/>
        </p:nvSpPr>
        <p:spPr>
          <a:xfrm>
            <a:off x="748145" y="1677009"/>
            <a:ext cx="6096000"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ES" sz="1800">
                <a:solidFill>
                  <a:srgbClr val="002060"/>
                </a:solidFill>
                <a:latin typeface="Lato"/>
                <a:ea typeface="Lato"/>
                <a:cs typeface="Lato"/>
                <a:sym typeface="Lato"/>
              </a:rPr>
              <a:t>Métodos:</a:t>
            </a:r>
            <a:endParaRPr/>
          </a:p>
          <a:p>
            <a:pPr indent="0" lvl="0" marL="0" marR="0" rtl="0" algn="just">
              <a:spcBef>
                <a:spcPts val="0"/>
              </a:spcBef>
              <a:spcAft>
                <a:spcPts val="0"/>
              </a:spcAft>
              <a:buNone/>
            </a:pPr>
            <a:r>
              <a:t/>
            </a:r>
            <a:endParaRPr b="1" sz="1800">
              <a:solidFill>
                <a:srgbClr val="5A5A5A"/>
              </a:solidFill>
              <a:latin typeface="Lato"/>
              <a:ea typeface="Lato"/>
              <a:cs typeface="Lato"/>
              <a:sym typeface="Lato"/>
            </a:endParaRPr>
          </a:p>
          <a:p>
            <a:pPr indent="0" lvl="0" marL="0" marR="0" rtl="0" algn="just">
              <a:spcBef>
                <a:spcPts val="0"/>
              </a:spcBef>
              <a:spcAft>
                <a:spcPts val="0"/>
              </a:spcAft>
              <a:buNone/>
            </a:pPr>
            <a:r>
              <a:rPr lang="es-ES" sz="1800">
                <a:solidFill>
                  <a:srgbClr val="002060"/>
                </a:solidFill>
                <a:latin typeface="Libre Franklin"/>
                <a:ea typeface="Libre Franklin"/>
                <a:cs typeface="Libre Franklin"/>
                <a:sym typeface="Libre Franklin"/>
              </a:rPr>
              <a:t>Los métodos y las funciones son funcionalmente idénticos, pero su diferencia radica en el contexto en el que existen. Un método también puede recibir valores, efectuar operaciones con estos y retornar valores, sin embargo en método está asociado a un objeto, básicamente un método es una función que pertenece a un objeto o clase, mientras que una función existe por sí sola, sin necesidad de un objeto para ser usada.</a:t>
            </a:r>
            <a:endParaRPr/>
          </a:p>
        </p:txBody>
      </p:sp>
      <p:sp>
        <p:nvSpPr>
          <p:cNvPr id="99" name="Google Shape;99;p8"/>
          <p:cNvSpPr/>
          <p:nvPr/>
        </p:nvSpPr>
        <p:spPr>
          <a:xfrm>
            <a:off x="1463588" y="279461"/>
            <a:ext cx="837537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4000">
                <a:solidFill>
                  <a:schemeClr val="lt1"/>
                </a:solidFill>
                <a:latin typeface="Libre Franklin"/>
                <a:ea typeface="Libre Franklin"/>
                <a:cs typeface="Libre Franklin"/>
                <a:sym typeface="Libre Franklin"/>
              </a:rPr>
              <a:t>Funciones, métodos o procedimientos</a:t>
            </a:r>
            <a:endParaRPr/>
          </a:p>
        </p:txBody>
      </p:sp>
      <p:pic>
        <p:nvPicPr>
          <p:cNvPr descr="Ejemplos de clases en programacion orientada a objetos | Diario Nacional  2024" id="100" name="Google Shape;100;p8"/>
          <p:cNvPicPr preferRelativeResize="0"/>
          <p:nvPr/>
        </p:nvPicPr>
        <p:blipFill rotWithShape="1">
          <a:blip r:embed="rId3">
            <a:alphaModFix/>
          </a:blip>
          <a:srcRect b="0" l="0" r="0" t="0"/>
          <a:stretch/>
        </p:blipFill>
        <p:spPr>
          <a:xfrm>
            <a:off x="7398327" y="2933069"/>
            <a:ext cx="4428691" cy="32125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9"/>
          <p:cNvSpPr/>
          <p:nvPr/>
        </p:nvSpPr>
        <p:spPr>
          <a:xfrm>
            <a:off x="1463588" y="279461"/>
            <a:ext cx="837537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4000">
                <a:solidFill>
                  <a:schemeClr val="lt1"/>
                </a:solidFill>
                <a:latin typeface="Libre Franklin"/>
                <a:ea typeface="Libre Franklin"/>
                <a:cs typeface="Libre Franklin"/>
                <a:sym typeface="Libre Franklin"/>
              </a:rPr>
              <a:t>Funciones, métodos o procedimientos</a:t>
            </a:r>
            <a:endParaRPr/>
          </a:p>
        </p:txBody>
      </p:sp>
      <p:sp>
        <p:nvSpPr>
          <p:cNvPr id="106" name="Google Shape;106;p9"/>
          <p:cNvSpPr/>
          <p:nvPr/>
        </p:nvSpPr>
        <p:spPr>
          <a:xfrm>
            <a:off x="360219" y="1596057"/>
            <a:ext cx="5611091"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ES" sz="1800">
                <a:solidFill>
                  <a:srgbClr val="002060"/>
                </a:solidFill>
                <a:latin typeface="Lato"/>
                <a:ea typeface="Lato"/>
                <a:cs typeface="Lato"/>
                <a:sym typeface="Lato"/>
              </a:rPr>
              <a:t>Procedimientos:</a:t>
            </a:r>
            <a:endParaRPr/>
          </a:p>
          <a:p>
            <a:pPr indent="0" lvl="0" marL="0" marR="0" rtl="0" algn="just">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just">
              <a:spcBef>
                <a:spcPts val="0"/>
              </a:spcBef>
              <a:spcAft>
                <a:spcPts val="0"/>
              </a:spcAft>
              <a:buNone/>
            </a:pPr>
            <a:r>
              <a:rPr lang="es-ES" sz="1800">
                <a:solidFill>
                  <a:srgbClr val="002060"/>
                </a:solidFill>
                <a:latin typeface="Libre Franklin"/>
                <a:ea typeface="Libre Franklin"/>
                <a:cs typeface="Libre Franklin"/>
                <a:sym typeface="Libre Franklin"/>
              </a:rPr>
              <a:t>Los procedimientos son básicamente un conjunto de instrucciones que se ejecutan sin retornar ningún valor, hay quienes dicen que un procedimiento no recibe valores o argumentos, sin embargo en la definición no hay nada que se lo impida. En el contexto de C++ un procedimiento es básicamente una función void que no nos obliga a utilizar una sentencia return.</a:t>
            </a:r>
            <a:endParaRPr/>
          </a:p>
          <a:p>
            <a:pPr indent="0" lvl="0" marL="0" marR="0" rtl="0" algn="just">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pic>
        <p:nvPicPr>
          <p:cNvPr id="107" name="Google Shape;107;p9"/>
          <p:cNvPicPr preferRelativeResize="0"/>
          <p:nvPr/>
        </p:nvPicPr>
        <p:blipFill rotWithShape="1">
          <a:blip r:embed="rId3">
            <a:alphaModFix/>
          </a:blip>
          <a:srcRect b="0" l="0" r="0" t="0"/>
          <a:stretch/>
        </p:blipFill>
        <p:spPr>
          <a:xfrm>
            <a:off x="4293609" y="4590405"/>
            <a:ext cx="7096125" cy="1895475"/>
          </a:xfrm>
          <a:prstGeom prst="rect">
            <a:avLst/>
          </a:prstGeom>
          <a:noFill/>
          <a:ln>
            <a:noFill/>
          </a:ln>
        </p:spPr>
      </p:pic>
      <p:sp>
        <p:nvSpPr>
          <p:cNvPr id="108" name="Google Shape;108;p9"/>
          <p:cNvSpPr/>
          <p:nvPr/>
        </p:nvSpPr>
        <p:spPr>
          <a:xfrm rot="927107">
            <a:off x="7894072" y="2580216"/>
            <a:ext cx="1852168" cy="1970574"/>
          </a:xfrm>
          <a:prstGeom prst="wedgeEllipseCallout">
            <a:avLst>
              <a:gd fmla="val -20833" name="adj1"/>
              <a:gd fmla="val 62500" name="adj2"/>
            </a:avLst>
          </a:prstGeom>
          <a:solidFill>
            <a:srgbClr val="E1EFD8"/>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02060"/>
                </a:solidFill>
                <a:latin typeface="Libre Franklin"/>
                <a:ea typeface="Libre Franklin"/>
                <a:cs typeface="Libre Franklin"/>
                <a:sym typeface="Libre Franklin"/>
              </a:rPr>
              <a:t>Tipo void, es decir no retorna nada</a:t>
            </a:r>
            <a:endParaRPr b="1" sz="1800">
              <a:solidFill>
                <a:srgbClr val="002060"/>
              </a:solidFill>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2019-03-11T22:56:21Z</dcterms:created>
  <dc:creator>Gloria Cordero</dc:creator>
</cp:coreProperties>
</file>