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Johan Farfan. This presentation is about part of my progress and accomplishments in English 2100, 2 projects that helped me to develop my </a:t>
            </a:r>
            <a:r>
              <a:rPr lang="en"/>
              <a:t>communication</a:t>
            </a:r>
            <a:r>
              <a:rPr lang="en"/>
              <a:t> skills</a:t>
            </a:r>
            <a:endParaRPr/>
          </a:p>
          <a:p>
            <a:pPr indent="0" lvl="0" marL="0" rtl="0" algn="l">
              <a:spcBef>
                <a:spcPts val="0"/>
              </a:spcBef>
              <a:spcAft>
                <a:spcPts val="0"/>
              </a:spcAft>
              <a:buNone/>
            </a:pPr>
            <a:r>
              <a:rPr lang="en"/>
              <a:t>In 2 different ways.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aeb2a84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aeb2a84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even if it was a design project I was supposed to communicate something. That something had to be </a:t>
            </a:r>
            <a:r>
              <a:rPr lang="en"/>
              <a:t>addressed</a:t>
            </a:r>
            <a:r>
              <a:rPr lang="en"/>
              <a:t> to an specific audience because this time, I chose something less broad so considering that audience was even more important. Finally, a media, the most effective one for my audience.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media I had a few options to choose from. Videos, </a:t>
            </a:r>
            <a:r>
              <a:rPr lang="en"/>
              <a:t>Pamphlets</a:t>
            </a:r>
            <a:r>
              <a:rPr lang="en"/>
              <a:t> or Posters, and a Web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ended up choosing the last one after debating in my head between a video and a web page.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6aeb2a84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aeb2a84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wasn’t too </a:t>
            </a:r>
            <a:r>
              <a:rPr lang="en"/>
              <a:t>difficult</a:t>
            </a:r>
            <a:r>
              <a:rPr lang="en"/>
              <a:t>. After having something to write about and apply CRAP 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difficult part is probably reviewing </a:t>
            </a:r>
            <a:r>
              <a:rPr lang="en"/>
              <a:t>everything</a:t>
            </a:r>
            <a:r>
              <a:rPr lang="en"/>
              <a:t> and reorganizing the information shown so it feels more natural and easy to follow.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aeb2a84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aeb2a84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Web page is basically a guide (mostly thought for people who wants to become entrepreneur with web design or web developing) to manage medium-large web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planning and some other few aspects that seems to be </a:t>
            </a:r>
            <a:r>
              <a:rPr lang="en"/>
              <a:t>obvious</a:t>
            </a:r>
            <a:r>
              <a:rPr lang="en"/>
              <a:t> are skipped for many programmers, they just jump directly to design or to code and some things can actually help to follow up big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Being a web page, there are some ideas that would immediately come to any web programmer or developer, what technologies to include, what kind of website to created and things like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just wanted to display information and use CRAP, I decided to go with something minimalistic. I thought about the look of something like a web article or a blog post, so no special tech to be included and just using basic Bootstrap plus some </a:t>
            </a:r>
            <a:r>
              <a:rPr lang="en"/>
              <a:t>royalty</a:t>
            </a:r>
            <a:r>
              <a:rPr lang="en"/>
              <a:t> free images and a set of icons that I </a:t>
            </a:r>
            <a:r>
              <a:rPr lang="en"/>
              <a:t>bought</a:t>
            </a:r>
            <a:r>
              <a:rPr lang="en"/>
              <a:t> to speed up the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I made: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aeb2a84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aeb2a84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aeb2a84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aeb2a84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aeb2a84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aeb2a84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b8e561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b8e561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b8e561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b8e561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aeb2a842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aeb2a84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would say I was worried about overthinking or working too much on CRAP.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Doing the final review I realized that most of that stuff was already there, I didn’t feel like I have to work a lot on it. It’s like after understanding CRAP when you start doing something graphical you’ll start applying it even without noticing it, it might also be because I also followed some pre </a:t>
            </a:r>
            <a:r>
              <a:rPr lang="en"/>
              <a:t>established</a:t>
            </a:r>
            <a:r>
              <a:rPr lang="en"/>
              <a:t> standards that must have considered CRAP already.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Regarding my research on information, there are some new things I found that I can keep in consideration for the time I start working on my own projects. Because that was part of my initial idea, work on something that will purposely help to build my knowledge and skill for my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6b8e561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6b8e561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aeb2a84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aeb2a84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project I’d like to talk about is my Writing Project. Which involved research, interviews and engaging in all the writing involved. For this one, I wanted to take a serious approach even before I thought about a issue to work on. Let me tell you more about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aeb2a84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aeb2a84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it’s usually recommended to start thinking in an audience, as I said before I wanted to work on something I consider serious, important. So I decided to think about a matter that is</a:t>
            </a:r>
            <a:endParaRPr/>
          </a:p>
          <a:p>
            <a:pPr indent="0" lvl="0" marL="0" rtl="0" algn="l">
              <a:spcBef>
                <a:spcPts val="0"/>
              </a:spcBef>
              <a:spcAft>
                <a:spcPts val="0"/>
              </a:spcAft>
              <a:buNone/>
            </a:pPr>
            <a:r>
              <a:rPr lang="en"/>
              <a:t>Common for any career, and then, what kind of audience I was going to work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decided to not take any CS related topics and taking a different topic for me. Ethics.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aeb2a84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aeb2a84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ethics? Is that something we should care about?</a:t>
            </a:r>
            <a:endParaRPr/>
          </a:p>
          <a:p>
            <a:pPr indent="0" lvl="0" marL="0" rtl="0" algn="l">
              <a:spcBef>
                <a:spcPts val="0"/>
              </a:spcBef>
              <a:spcAft>
                <a:spcPts val="0"/>
              </a:spcAft>
              <a:buNone/>
            </a:pPr>
            <a:r>
              <a:rPr lang="en"/>
              <a:t>Depending on the case, people can have different opinions on what is morally correct, what is acceptable.</a:t>
            </a:r>
            <a:endParaRPr/>
          </a:p>
          <a:p>
            <a:pPr indent="0" lvl="0" marL="0" rtl="0" algn="l">
              <a:spcBef>
                <a:spcPts val="0"/>
              </a:spcBef>
              <a:spcAft>
                <a:spcPts val="0"/>
              </a:spcAft>
              <a:buNone/>
            </a:pPr>
            <a:r>
              <a:rPr lang="en"/>
              <a:t>Because we all have our internal independent moral code and when analyzing situations we tend to make a balance of outcomes.</a:t>
            </a:r>
            <a:endParaRPr/>
          </a:p>
          <a:p>
            <a:pPr indent="0" lvl="0" marL="0" rtl="0" algn="l">
              <a:spcBef>
                <a:spcPts val="0"/>
              </a:spcBef>
              <a:spcAft>
                <a:spcPts val="0"/>
              </a:spcAft>
              <a:buNone/>
            </a:pPr>
            <a:r>
              <a:rPr lang="en"/>
              <a:t>What could I gain? What are the consequences? If any.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aeb2a84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aeb2a84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Probably many of you have at least heard about the Volkswagen emissions case, a violation against the Clean Air Act amendment. The EPA had to get involved, it was a massive scandal, mostly in America.</a:t>
            </a:r>
            <a:endParaRPr/>
          </a:p>
          <a:p>
            <a:pPr indent="0" lvl="0" marL="0" rtl="0" algn="l">
              <a:spcBef>
                <a:spcPts val="0"/>
              </a:spcBef>
              <a:spcAft>
                <a:spcPts val="0"/>
              </a:spcAft>
              <a:buNone/>
            </a:pPr>
            <a:r>
              <a:rPr lang="en"/>
              <a:t>I chose this real life case because it has a bit of everything to talk about ethics, it can be </a:t>
            </a:r>
            <a:r>
              <a:rPr lang="en"/>
              <a:t>dissected</a:t>
            </a:r>
            <a:r>
              <a:rPr lang="en"/>
              <a:t> from so many angles to study and I think it’s interesting to know what people has to say about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aeb2a84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aeb2a84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must say my final product ended up being way too different from my initial intention. I wanted to inform about how to deal with unethical corporate behavior using VW issue. It was supposed to be a document informing about to tools or procedures “available” in an easy practical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turned out that I couldn’t find the existence of any state level institution dedicated to that, somewhere you could go and make your denounce.</a:t>
            </a:r>
            <a:endParaRPr/>
          </a:p>
          <a:p>
            <a:pPr indent="0" lvl="0" marL="0" rtl="0" algn="l">
              <a:spcBef>
                <a:spcPts val="0"/>
              </a:spcBef>
              <a:spcAft>
                <a:spcPts val="0"/>
              </a:spcAft>
              <a:buNone/>
            </a:pPr>
            <a:r>
              <a:rPr lang="en"/>
              <a:t>Something didn’t change, I was sticking with informing my audience about this kind of issues and how it can affect millions that were not remotely involved in that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aeb2a84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aeb2a84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interview was part of this investigation, a personal way to collect information from a </a:t>
            </a:r>
            <a:r>
              <a:rPr lang="en"/>
              <a:t>professional</a:t>
            </a:r>
            <a:r>
              <a:rPr lang="en"/>
              <a:t> that could not only back up my research but give me another perspective or additional information I didn’t have at that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who to interview for a case like this? The first option I thought about was a juridical professional, but as I already knew my original intention was not going to be possible I started asking for opinions.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was suggested to </a:t>
            </a:r>
            <a:r>
              <a:rPr lang="en"/>
              <a:t>interview</a:t>
            </a:r>
            <a:r>
              <a:rPr lang="en"/>
              <a:t> local protestants against anti environmental activities. I had no luck finding 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my last suggestion was to ask someone with a more </a:t>
            </a:r>
            <a:r>
              <a:rPr lang="en"/>
              <a:t>scientific</a:t>
            </a:r>
            <a:r>
              <a:rPr lang="en"/>
              <a:t> view of the problem, whom might know better about the consequences and also to take some opinions from. A </a:t>
            </a:r>
            <a:r>
              <a:rPr lang="en"/>
              <a:t>professor</a:t>
            </a:r>
            <a:r>
              <a:rPr lang="en"/>
              <a:t> from the Biology faculty helped me with my investigation. I didn’t cite anything directly from him, I was rather influenced by his opinions in the way I reviewed my document. He was a great help.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aeb2a84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aeb2a84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a broad topic to talk about is not always as easy as it seems. I found myself debating between focussing on one aspect of the consequences of the VW case, or just briefly mentioning all the involved aspects.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wouldn’t say any of those </a:t>
            </a:r>
            <a:r>
              <a:rPr lang="en"/>
              <a:t>choices</a:t>
            </a:r>
            <a:r>
              <a:rPr lang="en"/>
              <a:t> are wrong, but depending on the path you want to follow you’ll have to consider more how extended your document should be and how to expose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constant change in my ideas didn’t allowed me to keep a steady peace with this project, and it shouldn’t be like that. It’s actually good to be open to changes and try to assimilate new </a:t>
            </a:r>
            <a:r>
              <a:rPr lang="en"/>
              <a:t>propositions</a:t>
            </a:r>
            <a:r>
              <a:rPr lang="en"/>
              <a:t> to work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minute ago I was asking about the importance of ethics. It does make a difference. The VW case shows us how laws are constantly violated to take a bigger part of the stake, the lack of limits a corporation might in their own behavior to make more profit, and how people that regardless being customers or loyals to the brand are affected in their health due to the multinational corp behavior.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aeb2a84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aeb2a84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had to be more relaxed than the last one, a design project to try the CRAP principles learned in class. Yet, nothing to be considered not important. I can tell you it was fun.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9164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English 2100 Projects and Progress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Johan Farfan.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Talk About &amp; How to Develop it</a:t>
            </a:r>
            <a:endParaRPr/>
          </a:p>
        </p:txBody>
      </p:sp>
      <p:sp>
        <p:nvSpPr>
          <p:cNvPr id="128" name="Google Shape;128;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2400"/>
          </a:p>
          <a:p>
            <a:pPr indent="457200" lvl="0" marL="0" rtl="0" algn="l">
              <a:spcBef>
                <a:spcPts val="1600"/>
              </a:spcBef>
              <a:spcAft>
                <a:spcPts val="0"/>
              </a:spcAft>
              <a:buNone/>
            </a:pPr>
            <a:r>
              <a:rPr lang="en" sz="2400"/>
              <a:t>An Idea to Apply design Principles.</a:t>
            </a:r>
            <a:endParaRPr sz="2400"/>
          </a:p>
          <a:p>
            <a:pPr indent="0" lvl="0" marL="0" rtl="0" algn="l">
              <a:spcBef>
                <a:spcPts val="1600"/>
              </a:spcBef>
              <a:spcAft>
                <a:spcPts val="0"/>
              </a:spcAft>
              <a:buNone/>
            </a:pPr>
            <a:r>
              <a:rPr lang="en" sz="600"/>
              <a:t>			</a:t>
            </a:r>
            <a:endParaRPr sz="600"/>
          </a:p>
          <a:p>
            <a:pPr indent="457200" lvl="0" marL="1828800" rtl="0" algn="l">
              <a:spcBef>
                <a:spcPts val="1600"/>
              </a:spcBef>
              <a:spcAft>
                <a:spcPts val="0"/>
              </a:spcAft>
              <a:buNone/>
            </a:pPr>
            <a:r>
              <a:rPr lang="en" sz="2400"/>
              <a:t>An Audience.</a:t>
            </a:r>
            <a:endParaRPr sz="2400"/>
          </a:p>
          <a:p>
            <a:pPr indent="0" lvl="0" marL="0" rtl="0" algn="l">
              <a:spcBef>
                <a:spcPts val="1600"/>
              </a:spcBef>
              <a:spcAft>
                <a:spcPts val="0"/>
              </a:spcAft>
              <a:buNone/>
            </a:pPr>
            <a:r>
              <a:rPr lang="en" sz="600"/>
              <a:t>					</a:t>
            </a:r>
            <a:endParaRPr sz="600"/>
          </a:p>
          <a:p>
            <a:pPr indent="457200" lvl="0" marL="3657600" rtl="0" algn="l">
              <a:spcBef>
                <a:spcPts val="1600"/>
              </a:spcBef>
              <a:spcAft>
                <a:spcPts val="1600"/>
              </a:spcAft>
              <a:buNone/>
            </a:pPr>
            <a:r>
              <a:rPr lang="en" sz="2400"/>
              <a:t>A Media.</a:t>
            </a:r>
            <a:endParaRPr sz="2400"/>
          </a:p>
        </p:txBody>
      </p:sp>
      <p:sp>
        <p:nvSpPr>
          <p:cNvPr id="129" name="Google Shape;129;p22"/>
          <p:cNvSpPr/>
          <p:nvPr/>
        </p:nvSpPr>
        <p:spPr>
          <a:xfrm>
            <a:off x="6290024" y="1902950"/>
            <a:ext cx="573372" cy="413964"/>
          </a:xfrm>
          <a:prstGeom prst="cloud">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6863400" y="2810625"/>
            <a:ext cx="445800" cy="414000"/>
          </a:xfrm>
          <a:prstGeom prst="smileyFace">
            <a:avLst>
              <a:gd fmla="val 4653"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7882375" y="3766100"/>
            <a:ext cx="477792" cy="461808"/>
          </a:xfrm>
          <a:prstGeom prst="lightningBol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7060600" y="2810625"/>
            <a:ext cx="445800" cy="414000"/>
          </a:xfrm>
          <a:prstGeom prst="smileyFace">
            <a:avLst>
              <a:gd fmla="val 4653"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7243725" y="2810625"/>
            <a:ext cx="445800" cy="414000"/>
          </a:xfrm>
          <a:prstGeom prst="smileyFace">
            <a:avLst>
              <a:gd fmla="val 4653"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2500"/>
                                        <p:tgtEl>
                                          <p:spTgt spid="12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2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2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put it Together?</a:t>
            </a:r>
            <a:endParaRPr/>
          </a:p>
        </p:txBody>
      </p:sp>
      <p:sp>
        <p:nvSpPr>
          <p:cNvPr id="139" name="Google Shape;139;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457200" rtl="0" algn="l">
              <a:spcBef>
                <a:spcPts val="1600"/>
              </a:spcBef>
              <a:spcAft>
                <a:spcPts val="0"/>
              </a:spcAft>
              <a:buNone/>
            </a:pPr>
            <a:r>
              <a:rPr lang="en" sz="2400"/>
              <a:t>-	Preparing Written Content.</a:t>
            </a:r>
            <a:endParaRPr sz="2400"/>
          </a:p>
          <a:p>
            <a:pPr indent="0" lvl="0" marL="457200" rtl="0" algn="l">
              <a:spcBef>
                <a:spcPts val="1600"/>
              </a:spcBef>
              <a:spcAft>
                <a:spcPts val="0"/>
              </a:spcAft>
              <a:buNone/>
            </a:pPr>
            <a:r>
              <a:rPr lang="en" sz="2400"/>
              <a:t>-	Adding Pictures and Style.</a:t>
            </a:r>
            <a:endParaRPr sz="2400"/>
          </a:p>
          <a:p>
            <a:pPr indent="457200" lvl="0" marL="0" rtl="0" algn="l">
              <a:spcBef>
                <a:spcPts val="1600"/>
              </a:spcBef>
              <a:spcAft>
                <a:spcPts val="0"/>
              </a:spcAft>
              <a:buNone/>
            </a:pPr>
            <a:r>
              <a:rPr lang="en" sz="2400"/>
              <a:t>-	Re Organizing Content Blocks.</a:t>
            </a:r>
            <a:endParaRPr sz="2400"/>
          </a:p>
          <a:p>
            <a:pPr indent="0" lvl="0" marL="0" rtl="0" algn="l">
              <a:spcBef>
                <a:spcPts val="1600"/>
              </a:spcBef>
              <a:spcAft>
                <a:spcPts val="16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Webpage</a:t>
            </a:r>
            <a:endParaRPr/>
          </a:p>
        </p:txBody>
      </p:sp>
      <p:sp>
        <p:nvSpPr>
          <p:cNvPr id="145" name="Google Shape;145;p24"/>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Final decisions on Look, Tech and Behavior.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5"/>
          <p:cNvPicPr preferRelativeResize="0"/>
          <p:nvPr/>
        </p:nvPicPr>
        <p:blipFill>
          <a:blip r:embed="rId3">
            <a:alphaModFix/>
          </a:blip>
          <a:stretch>
            <a:fillRect/>
          </a:stretch>
        </p:blipFill>
        <p:spPr>
          <a:xfrm>
            <a:off x="944150" y="149400"/>
            <a:ext cx="7255690" cy="408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6"/>
          <p:cNvPicPr preferRelativeResize="0"/>
          <p:nvPr/>
        </p:nvPicPr>
        <p:blipFill>
          <a:blip r:embed="rId3">
            <a:alphaModFix/>
          </a:blip>
          <a:stretch>
            <a:fillRect/>
          </a:stretch>
        </p:blipFill>
        <p:spPr>
          <a:xfrm>
            <a:off x="946825" y="204200"/>
            <a:ext cx="7250357" cy="4078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7"/>
          <p:cNvPicPr preferRelativeResize="0"/>
          <p:nvPr/>
        </p:nvPicPr>
        <p:blipFill>
          <a:blip r:embed="rId3">
            <a:alphaModFix/>
          </a:blip>
          <a:stretch>
            <a:fillRect/>
          </a:stretch>
        </p:blipFill>
        <p:spPr>
          <a:xfrm>
            <a:off x="946825" y="152400"/>
            <a:ext cx="7250357" cy="4078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946825" y="152400"/>
            <a:ext cx="7250357" cy="4078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9"/>
          <p:cNvPicPr preferRelativeResize="0"/>
          <p:nvPr/>
        </p:nvPicPr>
        <p:blipFill>
          <a:blip r:embed="rId3">
            <a:alphaModFix/>
          </a:blip>
          <a:stretch>
            <a:fillRect/>
          </a:stretch>
        </p:blipFill>
        <p:spPr>
          <a:xfrm>
            <a:off x="946825" y="152400"/>
            <a:ext cx="7250357" cy="4078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86" name="Google Shape;186;p3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Writing</a:t>
            </a:r>
            <a:r>
              <a:rPr lang="en" sz="7200"/>
              <a:t> Project</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a:t>
            </a:r>
            <a:r>
              <a:rPr lang="en"/>
              <a:t> the Topic</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457200" lvl="0" marL="0" rtl="0" algn="l">
              <a:spcBef>
                <a:spcPts val="1600"/>
              </a:spcBef>
              <a:spcAft>
                <a:spcPts val="0"/>
              </a:spcAft>
              <a:buNone/>
            </a:pPr>
            <a:r>
              <a:rPr lang="en" sz="2400"/>
              <a:t>Pure Computer Science topics (disregarded)</a:t>
            </a:r>
            <a:endParaRPr sz="2400"/>
          </a:p>
          <a:p>
            <a:pPr indent="0" lvl="0" marL="0" rtl="0" algn="l">
              <a:spcBef>
                <a:spcPts val="1600"/>
              </a:spcBef>
              <a:spcAft>
                <a:spcPts val="0"/>
              </a:spcAft>
              <a:buNone/>
            </a:pPr>
            <a:r>
              <a:rPr lang="en" sz="2400"/>
              <a:t>				General matter → Teach, Inform.</a:t>
            </a:r>
            <a:endParaRPr sz="2400"/>
          </a:p>
          <a:p>
            <a:pPr indent="0" lvl="0" marL="0" rtl="0" algn="l">
              <a:spcBef>
                <a:spcPts val="1600"/>
              </a:spcBef>
              <a:spcAft>
                <a:spcPts val="1600"/>
              </a:spcAft>
              <a:buNone/>
            </a:pPr>
            <a:r>
              <a:rPr lang="en" sz="2400"/>
              <a:t>							</a:t>
            </a:r>
            <a:r>
              <a:rPr b="1" lang="en" sz="2400"/>
              <a:t>Ethics!</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there any importance in the application of ethics?</a:t>
            </a:r>
            <a:endParaRPr/>
          </a:p>
        </p:txBody>
      </p:sp>
      <p:pic>
        <p:nvPicPr>
          <p:cNvPr id="84" name="Google Shape;84;p16"/>
          <p:cNvPicPr preferRelativeResize="0"/>
          <p:nvPr/>
        </p:nvPicPr>
        <p:blipFill>
          <a:blip r:embed="rId3">
            <a:alphaModFix/>
          </a:blip>
          <a:stretch>
            <a:fillRect/>
          </a:stretch>
        </p:blipFill>
        <p:spPr>
          <a:xfrm>
            <a:off x="980500" y="470875"/>
            <a:ext cx="3366826" cy="2525125"/>
          </a:xfrm>
          <a:prstGeom prst="rect">
            <a:avLst/>
          </a:prstGeom>
          <a:noFill/>
          <a:ln>
            <a:noFill/>
          </a:ln>
        </p:spPr>
      </p:pic>
      <p:sp>
        <p:nvSpPr>
          <p:cNvPr id="85" name="Google Shape;85;p16"/>
          <p:cNvSpPr txBox="1"/>
          <p:nvPr/>
        </p:nvSpPr>
        <p:spPr>
          <a:xfrm>
            <a:off x="1848213" y="2996000"/>
            <a:ext cx="1631400" cy="2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Photo by David McBee from Pexels</a:t>
            </a:r>
            <a:endParaRPr sz="700">
              <a:latin typeface="Open Sans"/>
              <a:ea typeface="Open Sans"/>
              <a:cs typeface="Open Sans"/>
              <a:sym typeface="Open Sans"/>
            </a:endParaRPr>
          </a:p>
        </p:txBody>
      </p:sp>
      <p:pic>
        <p:nvPicPr>
          <p:cNvPr id="86" name="Google Shape;86;p16"/>
          <p:cNvPicPr preferRelativeResize="0"/>
          <p:nvPr/>
        </p:nvPicPr>
        <p:blipFill>
          <a:blip r:embed="rId4">
            <a:alphaModFix/>
          </a:blip>
          <a:stretch>
            <a:fillRect/>
          </a:stretch>
        </p:blipFill>
        <p:spPr>
          <a:xfrm>
            <a:off x="5079800" y="1659402"/>
            <a:ext cx="3164950" cy="2106650"/>
          </a:xfrm>
          <a:prstGeom prst="rect">
            <a:avLst/>
          </a:prstGeom>
          <a:noFill/>
          <a:ln>
            <a:noFill/>
          </a:ln>
        </p:spPr>
      </p:pic>
      <p:sp>
        <p:nvSpPr>
          <p:cNvPr id="87" name="Google Shape;87;p16"/>
          <p:cNvSpPr txBox="1"/>
          <p:nvPr/>
        </p:nvSpPr>
        <p:spPr>
          <a:xfrm>
            <a:off x="5846575" y="3766050"/>
            <a:ext cx="16314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Photo by Donald Tong from Pexels</a:t>
            </a:r>
            <a:endParaRPr sz="7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25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3800"/>
                                        <p:tgtEl>
                                          <p:spTgt spid="85"/>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25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VW</a:t>
            </a:r>
            <a:endParaRPr/>
          </a:p>
        </p:txBody>
      </p:sp>
      <p:sp>
        <p:nvSpPr>
          <p:cNvPr id="93" name="Google Shape;93;p17"/>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Ethics: Emissions Case.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600"/>
                                        <p:tgtEl>
                                          <p:spTgt spid="92"/>
                                        </p:tgtEl>
                                        <p:attrNameLst>
                                          <p:attrName>ppt_w</p:attrName>
                                        </p:attrNameLst>
                                      </p:cBhvr>
                                      <p:tavLst>
                                        <p:tav fmla="" tm="0">
                                          <p:val>
                                            <p:strVal val="0"/>
                                          </p:val>
                                        </p:tav>
                                        <p:tav fmla="" tm="100000">
                                          <p:val>
                                            <p:strVal val="#ppt_w"/>
                                          </p:val>
                                        </p:tav>
                                      </p:tavLst>
                                    </p:anim>
                                    <p:anim calcmode="lin" valueType="num">
                                      <p:cBhvr additive="base">
                                        <p:cTn dur="1600"/>
                                        <p:tgtEl>
                                          <p:spTgt spid="92"/>
                                        </p:tgtEl>
                                        <p:attrNameLst>
                                          <p:attrName>ppt_h</p:attrName>
                                        </p:attrNameLst>
                                      </p:cBhvr>
                                      <p:tavLst>
                                        <p:tav fmla="" tm="0">
                                          <p:val>
                                            <p:strVal val="0"/>
                                          </p:val>
                                        </p:tav>
                                        <p:tav fmla="" tm="100000">
                                          <p:val>
                                            <p:strVal val="#ppt_h"/>
                                          </p:val>
                                        </p:tav>
                                      </p:tavLst>
                                    </p:anim>
                                  </p:childTnLst>
                                </p:cTn>
                              </p:par>
                            </p:childTnLst>
                          </p:cTn>
                        </p:par>
                        <p:par>
                          <p:cTn fill="hold">
                            <p:stCondLst>
                              <p:cond delay="1600"/>
                            </p:stCondLst>
                            <p:childTnLst>
                              <p:par>
                                <p:cTn fill="hold" nodeType="after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200"/>
                                        <p:tgtEl>
                                          <p:spTgt spid="93"/>
                                        </p:tgtEl>
                                        <p:attrNameLst>
                                          <p:attrName>ppt_w</p:attrName>
                                        </p:attrNameLst>
                                      </p:cBhvr>
                                      <p:tavLst>
                                        <p:tav fmla="" tm="0">
                                          <p:val>
                                            <p:strVal val="0"/>
                                          </p:val>
                                        </p:tav>
                                        <p:tav fmla="" tm="100000">
                                          <p:val>
                                            <p:strVal val="#ppt_w"/>
                                          </p:val>
                                        </p:tav>
                                      </p:tavLst>
                                    </p:anim>
                                    <p:anim calcmode="lin" valueType="num">
                                      <p:cBhvr additive="base">
                                        <p:cTn dur="1200"/>
                                        <p:tgtEl>
                                          <p:spTgt spid="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Intention</a:t>
            </a:r>
            <a:endParaRPr/>
          </a:p>
        </p:txBody>
      </p:sp>
      <p:sp>
        <p:nvSpPr>
          <p:cNvPr id="99" name="Google Shape;99;p18"/>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Informing about how to denounce unethical corporate activities.</a:t>
            </a:r>
            <a:endParaRPr/>
          </a:p>
        </p:txBody>
      </p:sp>
      <p:sp>
        <p:nvSpPr>
          <p:cNvPr id="100" name="Google Shape;100;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Final Work</a:t>
            </a:r>
            <a:endParaRPr b="1" sz="3600"/>
          </a:p>
          <a:p>
            <a:pPr indent="0" lvl="0" marL="0" rtl="0" algn="ctr">
              <a:spcBef>
                <a:spcPts val="1600"/>
              </a:spcBef>
              <a:spcAft>
                <a:spcPts val="1600"/>
              </a:spcAft>
              <a:buNone/>
            </a:pPr>
            <a:r>
              <a:rPr lang="en" sz="2100"/>
              <a:t>Reflection and recapitulation of the events and consequences of VW emissions case.</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457200" rtl="0" algn="l">
              <a:spcBef>
                <a:spcPts val="1600"/>
              </a:spcBef>
              <a:spcAft>
                <a:spcPts val="0"/>
              </a:spcAft>
              <a:buNone/>
            </a:pPr>
            <a:r>
              <a:rPr b="1" lang="en" sz="2400"/>
              <a:t>Who?</a:t>
            </a:r>
            <a:r>
              <a:rPr lang="en" sz="2400"/>
              <a:t> → What </a:t>
            </a:r>
            <a:endParaRPr sz="2400"/>
          </a:p>
          <a:p>
            <a:pPr indent="0" lvl="0" marL="1828800" rtl="0" algn="l">
              <a:spcBef>
                <a:spcPts val="1600"/>
              </a:spcBef>
              <a:spcAft>
                <a:spcPts val="1600"/>
              </a:spcAft>
              <a:buNone/>
            </a:pPr>
            <a:r>
              <a:rPr lang="en" sz="2400"/>
              <a:t>→ Using the extracted Info</a:t>
            </a:r>
            <a:endParaRPr sz="2400"/>
          </a:p>
        </p:txBody>
      </p:sp>
      <p:pic>
        <p:nvPicPr>
          <p:cNvPr id="107" name="Google Shape;107;p19"/>
          <p:cNvPicPr preferRelativeResize="0"/>
          <p:nvPr/>
        </p:nvPicPr>
        <p:blipFill>
          <a:blip r:embed="rId3">
            <a:alphaModFix/>
          </a:blip>
          <a:stretch>
            <a:fillRect/>
          </a:stretch>
        </p:blipFill>
        <p:spPr>
          <a:xfrm>
            <a:off x="4627425" y="540575"/>
            <a:ext cx="2250350" cy="1494350"/>
          </a:xfrm>
          <a:prstGeom prst="rect">
            <a:avLst/>
          </a:prstGeom>
          <a:noFill/>
          <a:ln>
            <a:noFill/>
          </a:ln>
        </p:spPr>
      </p:pic>
      <p:sp>
        <p:nvSpPr>
          <p:cNvPr id="108" name="Google Shape;108;p19"/>
          <p:cNvSpPr txBox="1"/>
          <p:nvPr/>
        </p:nvSpPr>
        <p:spPr>
          <a:xfrm>
            <a:off x="4936888" y="2034925"/>
            <a:ext cx="1631400" cy="2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Photo by Pixabay from Pexels</a:t>
            </a:r>
            <a:endParaRPr sz="700">
              <a:latin typeface="Open Sans"/>
              <a:ea typeface="Open Sans"/>
              <a:cs typeface="Open Sans"/>
              <a:sym typeface="Open Sans"/>
            </a:endParaRPr>
          </a:p>
        </p:txBody>
      </p:sp>
      <p:pic>
        <p:nvPicPr>
          <p:cNvPr id="109" name="Google Shape;109;p19"/>
          <p:cNvPicPr preferRelativeResize="0"/>
          <p:nvPr/>
        </p:nvPicPr>
        <p:blipFill>
          <a:blip r:embed="rId4">
            <a:alphaModFix/>
          </a:blip>
          <a:stretch>
            <a:fillRect/>
          </a:stretch>
        </p:blipFill>
        <p:spPr>
          <a:xfrm>
            <a:off x="7150125" y="1152425"/>
            <a:ext cx="1491350" cy="2236999"/>
          </a:xfrm>
          <a:prstGeom prst="rect">
            <a:avLst/>
          </a:prstGeom>
          <a:noFill/>
          <a:ln>
            <a:noFill/>
          </a:ln>
        </p:spPr>
      </p:pic>
      <p:sp>
        <p:nvSpPr>
          <p:cNvPr id="110" name="Google Shape;110;p19"/>
          <p:cNvSpPr txBox="1"/>
          <p:nvPr/>
        </p:nvSpPr>
        <p:spPr>
          <a:xfrm>
            <a:off x="7080088" y="3389425"/>
            <a:ext cx="1631400" cy="2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Photo by </a:t>
            </a:r>
            <a:r>
              <a:rPr lang="en" sz="700">
                <a:latin typeface="Open Sans"/>
                <a:ea typeface="Open Sans"/>
                <a:cs typeface="Open Sans"/>
                <a:sym typeface="Open Sans"/>
              </a:rPr>
              <a:t>Markus Spiske</a:t>
            </a:r>
            <a:r>
              <a:rPr lang="en" sz="700">
                <a:latin typeface="Open Sans"/>
                <a:ea typeface="Open Sans"/>
                <a:cs typeface="Open Sans"/>
                <a:sym typeface="Open Sans"/>
              </a:rPr>
              <a:t> from Pexels</a:t>
            </a:r>
            <a:endParaRPr sz="700">
              <a:latin typeface="Open Sans"/>
              <a:ea typeface="Open Sans"/>
              <a:cs typeface="Open Sans"/>
              <a:sym typeface="Open Sans"/>
            </a:endParaRPr>
          </a:p>
        </p:txBody>
      </p:sp>
      <p:pic>
        <p:nvPicPr>
          <p:cNvPr id="111" name="Google Shape;111;p19"/>
          <p:cNvPicPr preferRelativeResize="0"/>
          <p:nvPr/>
        </p:nvPicPr>
        <p:blipFill>
          <a:blip r:embed="rId5">
            <a:alphaModFix/>
          </a:blip>
          <a:stretch>
            <a:fillRect/>
          </a:stretch>
        </p:blipFill>
        <p:spPr>
          <a:xfrm>
            <a:off x="3446827" y="3188025"/>
            <a:ext cx="2250350" cy="1497905"/>
          </a:xfrm>
          <a:prstGeom prst="rect">
            <a:avLst/>
          </a:prstGeom>
          <a:noFill/>
          <a:ln>
            <a:noFill/>
          </a:ln>
        </p:spPr>
      </p:pic>
      <p:sp>
        <p:nvSpPr>
          <p:cNvPr id="112" name="Google Shape;112;p19"/>
          <p:cNvSpPr txBox="1"/>
          <p:nvPr/>
        </p:nvSpPr>
        <p:spPr>
          <a:xfrm>
            <a:off x="3756288" y="4682925"/>
            <a:ext cx="1631400" cy="2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Photo by Pixabay from Pexels</a:t>
            </a:r>
            <a:endParaRPr sz="7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3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3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3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Design Project</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