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  <p:sldMasterId id="2147483684" r:id="rId5"/>
    <p:sldMasterId id="2147483717" r:id="rId6"/>
  </p:sldMasterIdLst>
  <p:notesMasterIdLst>
    <p:notesMasterId r:id="rId11"/>
  </p:notesMasterIdLst>
  <p:sldIdLst>
    <p:sldId id="1904" r:id="rId7"/>
    <p:sldId id="1905" r:id="rId8"/>
    <p:sldId id="1906" r:id="rId9"/>
    <p:sldId id="1908" r:id="rId10"/>
  </p:sldIdLst>
  <p:sldSz cx="24387175" cy="13716000"/>
  <p:notesSz cx="6858000" cy="1047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e Quinn" initials="BQ" lastIdx="1" clrIdx="0">
    <p:extLst>
      <p:ext uri="{19B8F6BF-5375-455C-9EA6-DF929625EA0E}">
        <p15:presenceInfo xmlns:p15="http://schemas.microsoft.com/office/powerpoint/2012/main" userId="S::bmcgahey@virtualinc.com::21038f4b-e3ea-48c5-bacd-f565d93abb26" providerId="AD"/>
      </p:ext>
    </p:extLst>
  </p:cmAuthor>
  <p:cmAuthor id="2" name="Paula Hunter" initials="PH" lastIdx="3" clrIdx="1">
    <p:extLst>
      <p:ext uri="{19B8F6BF-5375-455C-9EA6-DF929625EA0E}">
        <p15:presenceInfo xmlns:p15="http://schemas.microsoft.com/office/powerpoint/2012/main" userId="S::paula.hunter@virtualinc.com::4a3d8fe7-5495-45fb-bf0a-972253697c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1" autoAdjust="0"/>
  </p:normalViewPr>
  <p:slideViewPr>
    <p:cSldViewPr snapToGrid="0">
      <p:cViewPr varScale="1">
        <p:scale>
          <a:sx n="41" d="100"/>
          <a:sy n="41" d="100"/>
        </p:scale>
        <p:origin x="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ustomiz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24387175" cy="13716000"/>
          </a:xfrm>
        </p:spPr>
        <p:txBody>
          <a:bodyPr lIns="4754880" tIns="1920240" rIns="0" bIns="0">
            <a:normAutofit/>
          </a:bodyPr>
          <a:lstStyle>
            <a:lvl1pPr marL="0" indent="0">
              <a:buNone/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on the icon to insert a </a:t>
            </a:r>
            <a:br>
              <a:rPr lang="en-US"/>
            </a:br>
            <a:r>
              <a:rPr lang="en-US"/>
              <a:t>new photo. Detailed instructions </a:t>
            </a:r>
            <a:br>
              <a:rPr lang="en-US"/>
            </a:br>
            <a:r>
              <a:rPr lang="en-US"/>
              <a:t>can be found on the slide titled</a:t>
            </a:r>
            <a:br>
              <a:rPr lang="en-US"/>
            </a:br>
            <a:r>
              <a:rPr lang="en-US"/>
              <a:t>“CHANGING THE PHOTO ON </a:t>
            </a:r>
            <a:br>
              <a:rPr lang="en-US"/>
            </a:br>
            <a:r>
              <a:rPr lang="en-US"/>
              <a:t>YOUR TITLE SLIDE.”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4" y="4919405"/>
            <a:ext cx="11041972" cy="2260130"/>
          </a:xfrm>
        </p:spPr>
        <p:txBody>
          <a:bodyPr/>
          <a:lstStyle>
            <a:lvl1pPr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MAIN TITLE HERE – UP TO 2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8" y="7259563"/>
            <a:ext cx="11041972" cy="139337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bg1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8" y="10816167"/>
            <a:ext cx="11041972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3" y="9314691"/>
            <a:ext cx="1104197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01/20/2022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5512954" y="13055890"/>
            <a:ext cx="7722605" cy="414928"/>
          </a:xfrm>
        </p:spPr>
        <p:txBody>
          <a:bodyPr/>
          <a:lstStyle>
            <a:lvl1pPr>
              <a:defRPr sz="1334">
                <a:solidFill>
                  <a:schemeClr val="bg1"/>
                </a:solidFill>
              </a:defRPr>
            </a:lvl1pPr>
          </a:lstStyle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Width Head + Copy w/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750639" y="0"/>
            <a:ext cx="14636538" cy="13716000"/>
          </a:xfrm>
        </p:spPr>
        <p:txBody>
          <a:bodyPr tIns="822960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</p:spTree>
    <p:extLst>
      <p:ext uri="{BB962C8B-B14F-4D97-AF65-F5344CB8AC3E}">
        <p14:creationId xmlns:p14="http://schemas.microsoft.com/office/powerpoint/2010/main" val="160974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izeable Photo Slide (Full Fram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7175" cy="13716000"/>
          </a:xfrm>
        </p:spPr>
        <p:txBody>
          <a:bodyPr lIns="182880" tIns="182880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on the icon to insert </a:t>
            </a:r>
            <a:br>
              <a:rPr lang="en-US"/>
            </a:br>
            <a:r>
              <a:rPr lang="en-US"/>
              <a:t>a new full-frame photo.</a:t>
            </a:r>
          </a:p>
        </p:txBody>
      </p:sp>
    </p:spTree>
    <p:extLst>
      <p:ext uri="{BB962C8B-B14F-4D97-AF65-F5344CB8AC3E}">
        <p14:creationId xmlns:p14="http://schemas.microsoft.com/office/powerpoint/2010/main" val="331518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01/20/2022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1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>
              <a:lumMod val="75000"/>
            </a:schemeClr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151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8" y="1292354"/>
            <a:ext cx="22227896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38453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521E-50BF-AD4F-BE68-5804882FEE1A}"/>
              </a:ext>
            </a:extLst>
          </p:cNvPr>
          <p:cNvSpPr/>
          <p:nvPr userDrawn="1"/>
        </p:nvSpPr>
        <p:spPr>
          <a:xfrm>
            <a:off x="4852032" y="3132083"/>
            <a:ext cx="18377151" cy="9207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AB0B58-34FE-3C44-BCD0-62A8E308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761BB-0AAA-9344-BB9B-4636968E098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E4C0-1300-BE4C-BD7B-928440C627D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30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990730" y="3132083"/>
            <a:ext cx="3718518" cy="92070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146304" rtlCol="0" anchor="t"/>
          <a:lstStyle/>
          <a:p>
            <a:pPr>
              <a:spcAft>
                <a:spcPts val="1200"/>
              </a:spcAft>
            </a:pPr>
            <a:endParaRPr lang="en-US" sz="18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1DDF2-063B-314C-A62C-261F6CCE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67593-15F3-4A4C-B2BF-2AF4A1C8D3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D131-6591-984B-A6E8-DC5832DD63E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30" y="3124201"/>
            <a:ext cx="22238453" cy="920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16C6DE-8706-BE43-B5D0-E2C6FF2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05B5C-0114-1840-8C4E-20261A4DBFA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5815-C509-994D-88DC-DCFE470CB31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Medium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1"/>
            <a:ext cx="22227894" cy="920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6A8AC-C80A-1D41-9C5D-FC4AE0C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74F9-AFE0-494E-94C5-895270EF37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B70F-7458-814F-939D-1D22FCDC018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2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9" y="12531436"/>
            <a:ext cx="22227894" cy="346364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990729" y="3124202"/>
            <a:ext cx="22227894" cy="9204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06D1B3-422E-EF46-86FE-AFBA382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dirty="0">
                <a:solidFill>
                  <a:schemeClr val="accent6"/>
                </a:solidFill>
              </a:defRPr>
            </a:lvl1pPr>
          </a:lstStyle>
          <a:p>
            <a:fld id="{4290442A-A587-DA4A-80BE-9E74F9AF5476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79A32-FB0D-0A46-BB28-902E4BDBD27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64A9-C7EB-9342-B299-89743F7BC70B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729" y="1292354"/>
            <a:ext cx="22227894" cy="585216"/>
          </a:xfrm>
        </p:spPr>
        <p:txBody>
          <a:bodyPr anchor="ctr"/>
          <a:lstStyle>
            <a:lvl1pPr>
              <a:defRPr sz="4600" b="1" cap="all" baseline="0"/>
            </a:lvl1pPr>
          </a:lstStyle>
          <a:p>
            <a:r>
              <a:rPr lang="en-US" dirty="0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990728" y="2105376"/>
            <a:ext cx="22227896" cy="571500"/>
          </a:xfrm>
        </p:spPr>
        <p:txBody>
          <a:bodyPr/>
          <a:lstStyle>
            <a:lvl1pPr>
              <a:defRPr sz="22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990728" y="12531436"/>
            <a:ext cx="22227896" cy="394852"/>
          </a:xfrm>
        </p:spPr>
        <p:txBody>
          <a:bodyPr/>
          <a:lstStyle>
            <a:lvl1pPr>
              <a:defRPr sz="14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6CC56D-0CAA-3D4A-B5D0-68212404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9E9C1-A18A-154F-8266-866DF503919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B0FD-A1EB-4741-A810-A2137D5F50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  <p15:guide id="11" pos="3767">
          <p15:clr>
            <a:srgbClr val="FBAE40"/>
          </p15:clr>
        </p15:guide>
        <p15:guide id="12" pos="38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3797" y="4972547"/>
            <a:ext cx="22261762" cy="1898158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134"/>
              </a:lnSpc>
              <a:defRPr sz="6134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3796" y="7003221"/>
            <a:ext cx="22261764" cy="11737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734" b="0">
                <a:solidFill>
                  <a:schemeClr val="accent4"/>
                </a:solidFill>
              </a:defRPr>
            </a:lvl1pPr>
            <a:lvl2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73796" y="10826497"/>
            <a:ext cx="22215194" cy="2028982"/>
          </a:xfrm>
        </p:spPr>
        <p:txBody>
          <a:bodyPr/>
          <a:lstStyle>
            <a:lvl1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4234" indent="0">
              <a:lnSpc>
                <a:spcPts val="4534"/>
              </a:lnSpc>
              <a:spcBef>
                <a:spcPts val="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2pPr>
            <a:lvl3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4pPr>
            <a:lvl5pPr marL="4234" indent="0">
              <a:lnSpc>
                <a:spcPts val="4534"/>
              </a:lnSpc>
              <a:spcBef>
                <a:spcPts val="0"/>
              </a:spcBef>
              <a:buNone/>
              <a:defRPr sz="32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73796" y="9314691"/>
            <a:ext cx="22261764" cy="73236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2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t>01/20/2022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73796" y="8587438"/>
            <a:ext cx="2226176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867" y="2"/>
            <a:ext cx="438969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13641577" y="13011367"/>
            <a:ext cx="9547413" cy="509250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33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8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65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25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9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7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CE0C4-3ACE-4C3D-842D-82A358241F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42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11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5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24387175" cy="13716000"/>
          </a:xfrm>
          <a:solidFill>
            <a:schemeClr val="accent3"/>
          </a:solidFill>
        </p:spPr>
        <p:txBody>
          <a:bodyPr lIns="365760" tIns="685800" rIns="365760" bIns="1828800"/>
          <a:lstStyle>
            <a:lvl1pPr marL="0" indent="0">
              <a:lnSpc>
                <a:spcPts val="9066"/>
              </a:lnSpc>
              <a:spcBef>
                <a:spcPts val="3200"/>
              </a:spcBef>
              <a:buNone/>
              <a:defRPr lang="en-US" sz="8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96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96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9365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437468"/>
            <a:ext cx="22215194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 baseline="0"/>
            </a:lvl1pPr>
            <a:lvl2pPr marL="457188" indent="-457188">
              <a:spcBef>
                <a:spcPts val="16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sz="3200" baseline="0"/>
            </a:lvl3pPr>
            <a:lvl4pPr marL="1375800" indent="-461424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16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22722228" y="13054714"/>
            <a:ext cx="506954" cy="414928"/>
          </a:xfrm>
        </p:spPr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43352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4" y="3039255"/>
            <a:ext cx="22215194" cy="796426"/>
          </a:xfrm>
        </p:spPr>
        <p:txBody>
          <a:bodyPr/>
          <a:lstStyle>
            <a:lvl1pPr>
              <a:lnSpc>
                <a:spcPts val="4266"/>
              </a:lnSpc>
              <a:spcBef>
                <a:spcPts val="0"/>
              </a:spcBef>
              <a:defRPr sz="3734" b="1" baseline="0"/>
            </a:lvl1pPr>
            <a:lvl2pPr marL="457188" indent="-457188">
              <a:spcBef>
                <a:spcPts val="89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3466"/>
            </a:lvl2pPr>
            <a:lvl3pPr marL="914378" indent="-457188">
              <a:spcBef>
                <a:spcPts val="89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1375800" indent="-461424">
              <a:spcBef>
                <a:spcPts val="89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1832988" indent="-457188">
              <a:spcBef>
                <a:spcPts val="896"/>
              </a:spcBef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73796" y="4076596"/>
            <a:ext cx="22261764" cy="8443208"/>
          </a:xfrm>
        </p:spPr>
        <p:txBody>
          <a:bodyPr/>
          <a:lstStyle>
            <a:lvl1pPr>
              <a:spcBef>
                <a:spcPts val="1600"/>
              </a:spcBef>
              <a:defRPr sz="3466"/>
            </a:lvl1pPr>
            <a:lvl2pPr>
              <a:spcBef>
                <a:spcPts val="1600"/>
              </a:spcBef>
              <a:defRPr sz="3466"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 sz="2934"/>
            </a:lvl4pPr>
            <a:lvl5pPr>
              <a:spcBef>
                <a:spcPts val="1600"/>
              </a:spcBef>
              <a:defRPr sz="26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2/3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76042" y="1438656"/>
            <a:ext cx="13459518" cy="11070912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  <a:lvl2pPr>
              <a:spcBef>
                <a:spcPts val="1600"/>
              </a:spcBef>
              <a:defRPr/>
            </a:lvl2pPr>
            <a:lvl3pPr>
              <a:spcBef>
                <a:spcPts val="1600"/>
              </a:spcBef>
              <a:defRPr sz="3200"/>
            </a:lvl3pPr>
            <a:lvl4pPr>
              <a:spcBef>
                <a:spcPts val="1600"/>
              </a:spcBef>
              <a:defRPr/>
            </a:lvl4pPr>
            <a:lvl5pPr>
              <a:spcBef>
                <a:spcPts val="1600"/>
              </a:spcBef>
              <a:defRPr/>
            </a:lvl5pPr>
          </a:lstStyle>
          <a:p>
            <a:pPr lvl="0"/>
            <a:r>
              <a:rPr lang="en-US"/>
              <a:t>Insert bullet list at 2/3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73793" y="1291487"/>
            <a:ext cx="8455069" cy="1724390"/>
          </a:xfrm>
          <a:prstGeom prst="rect">
            <a:avLst/>
          </a:prstGeom>
        </p:spPr>
        <p:txBody>
          <a:bodyPr anchor="t"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73796" y="2324562"/>
            <a:ext cx="22215194" cy="1200264"/>
          </a:xfrm>
        </p:spPr>
        <p:txBody>
          <a:bodyPr/>
          <a:lstStyle>
            <a:lvl1pPr marL="0" indent="0">
              <a:buNone/>
              <a:defRPr sz="3334" baseline="0"/>
            </a:lvl1pPr>
            <a:lvl2pPr marL="0" indent="0">
              <a:buFont typeface="Arial" panose="020B0604020202020204" pitchFamily="34" charset="0"/>
              <a:buNone/>
              <a:defRPr sz="3334"/>
            </a:lvl2pPr>
            <a:lvl3pPr marL="0" indent="0">
              <a:buNone/>
              <a:defRPr sz="3334"/>
            </a:lvl3pPr>
            <a:lvl4pPr marL="0" indent="0">
              <a:buNone/>
              <a:defRPr sz="3334"/>
            </a:lvl4pPr>
            <a:lvl5pPr marL="0" indent="0">
              <a:buNone/>
              <a:defRPr sz="3334"/>
            </a:lvl5pPr>
          </a:lstStyle>
          <a:p>
            <a:pPr lvl="0"/>
            <a:r>
              <a:rPr lang="en-US"/>
              <a:t>Insert sub-headline or explanatory copy here – up to 2 full-width lines.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973794" y="3898903"/>
            <a:ext cx="22215194" cy="8576734"/>
          </a:xfrm>
        </p:spPr>
        <p:txBody>
          <a:bodyPr tIns="1097280"/>
          <a:lstStyle>
            <a:lvl1pPr marL="0" indent="0" algn="ctr">
              <a:buNone/>
              <a:defRPr sz="3200" baseline="0"/>
            </a:lvl1pPr>
            <a:lvl2pPr marL="0" indent="0">
              <a:buFont typeface="Arial" panose="020B0604020202020204" pitchFamily="34" charset="0"/>
              <a:buNone/>
              <a:defRPr sz="3200"/>
            </a:lvl2pPr>
            <a:lvl3pPr marL="0" indent="0">
              <a:buNone/>
              <a:defRPr sz="3200"/>
            </a:lvl3pPr>
            <a:lvl4pPr marL="0" indent="0">
              <a:buNone/>
              <a:defRPr sz="3200"/>
            </a:lvl4pPr>
            <a:lvl5pPr marL="0" indent="0">
              <a:buNone/>
              <a:defRPr sz="3200"/>
            </a:lvl5pPr>
          </a:lstStyle>
          <a:p>
            <a:pPr lvl="0"/>
            <a:r>
              <a:rPr lang="en-US"/>
              <a:t>Click icon to insert visual element here at full-width of slide.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973794" y="1292352"/>
            <a:ext cx="22215194" cy="10184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1 full-width line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Head, 1/3 Copy +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3437468"/>
            <a:ext cx="13438352" cy="903816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8"/>
            <a:ext cx="8455069" cy="9038168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defRPr sz="3734" b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>
              <a:spcBef>
                <a:spcPts val="1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3794" y="1292513"/>
            <a:ext cx="22215194" cy="13951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793" y="3437469"/>
            <a:ext cx="8455069" cy="9038170"/>
          </a:xfrm>
        </p:spPr>
        <p:txBody>
          <a:bodyPr/>
          <a:lstStyle>
            <a:lvl1pPr>
              <a:spcBef>
                <a:spcPts val="1600"/>
              </a:spcBef>
              <a:spcAft>
                <a:spcPts val="0"/>
              </a:spcAft>
              <a:buClr>
                <a:srgbClr val="2F85AA"/>
              </a:buClr>
              <a:defRPr sz="3734" b="0" baseline="0"/>
            </a:lvl1pPr>
            <a:lvl2pPr>
              <a:spcBef>
                <a:spcPts val="1600"/>
              </a:spcBef>
              <a:spcAft>
                <a:spcPts val="0"/>
              </a:spcAft>
              <a:defRPr sz="3466" baseline="0"/>
            </a:lvl2pPr>
            <a:lvl3pPr>
              <a:spcBef>
                <a:spcPts val="1600"/>
              </a:spcBef>
              <a:spcAft>
                <a:spcPts val="0"/>
              </a:spcAft>
              <a:buClr>
                <a:srgbClr val="3086AB"/>
              </a:buClr>
              <a:defRPr sz="3200" baseline="0"/>
            </a:lvl3pPr>
            <a:lvl4pPr marL="1375798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1828754" indent="-457188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973793" y="1292511"/>
            <a:ext cx="8455069" cy="172439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– two lines all caps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0638" y="1303869"/>
            <a:ext cx="13438352" cy="1117177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13031899" y="13073767"/>
            <a:ext cx="9680780" cy="414926"/>
          </a:xfrm>
        </p:spPr>
        <p:txBody>
          <a:bodyPr/>
          <a:lstStyle>
            <a:lvl1pPr>
              <a:defRPr sz="1600"/>
            </a:lvl1pPr>
          </a:lstStyle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9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8123" y="13055890"/>
            <a:ext cx="7722605" cy="41492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600" spc="54" baseline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22228" y="13054714"/>
            <a:ext cx="506954" cy="41492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60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75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5600" kern="1200" cap="none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0639" y="1414541"/>
            <a:ext cx="13467983" cy="110822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338621"/>
            <a:ext cx="536518" cy="536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73796" y="12930486"/>
            <a:ext cx="22244830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3793" y="1275655"/>
            <a:ext cx="8455069" cy="1724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FCF-2D24-A54D-B43D-42370530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099086" y="13049018"/>
            <a:ext cx="1098497" cy="4206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CF2A8-392F-CC42-A50D-C36DEDE54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27035" y="13049018"/>
            <a:ext cx="8230672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DF1A-DDBD-A347-9EC5-4C0C1A26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793" y="13049018"/>
            <a:ext cx="2286298" cy="42062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en-US" sz="1400" spc="40" baseline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01/20/2022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2438340" rtl="0" eaLnBrk="1" latinLnBrk="0" hangingPunct="1">
        <a:lnSpc>
          <a:spcPts val="6134"/>
        </a:lnSpc>
        <a:spcBef>
          <a:spcPct val="0"/>
        </a:spcBef>
        <a:buNone/>
        <a:defRPr sz="6134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438340" rtl="0" eaLnBrk="1" latinLnBrk="0" hangingPunct="1">
        <a:spcBef>
          <a:spcPts val="1600"/>
        </a:spcBef>
        <a:buClr>
          <a:srgbClr val="2F85AA"/>
        </a:buClr>
        <a:buFont typeface="Wingdings" pitchFamily="2" charset="2"/>
        <a:buNone/>
        <a:defRPr sz="37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486822" indent="-486822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3466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918612" indent="-397924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1066774" algn="l"/>
        </a:tabLst>
        <a:defRPr sz="32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1371566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1828754" indent="-457188" algn="l" defTabSz="2438340" rtl="0" eaLnBrk="1" latinLnBrk="0" hangingPunct="1">
        <a:spcBef>
          <a:spcPts val="16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2934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670543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792460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143772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362940" indent="-609584" algn="l" defTabSz="2438340" rtl="0" eaLnBrk="1" latinLnBrk="0" hangingPunct="1">
        <a:spcBef>
          <a:spcPct val="20000"/>
        </a:spcBef>
        <a:buFont typeface="Arial" pitchFamily="34" charset="0"/>
        <a:buChar char="•"/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7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40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50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67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84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018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18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356" algn="l" defTabSz="243834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43C55C-B88A-88FC-8877-8BF1200D5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Panel Discussions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99D1F4A-659B-86CD-2C3B-AC5765AC2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5271353" cy="23103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Rwanda, March 7, 2023</a:t>
            </a:r>
          </a:p>
        </p:txBody>
      </p:sp>
    </p:spTree>
    <p:extLst>
      <p:ext uri="{BB962C8B-B14F-4D97-AF65-F5344CB8AC3E}">
        <p14:creationId xmlns:p14="http://schemas.microsoft.com/office/powerpoint/2010/main" val="337826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3F33D-BAB5-DBC5-EF6D-C8E248C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1500" dirty="0"/>
              <a:t>Word from RISA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F28A-6C5B-EC4A-603D-64F4679FA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8152108"/>
            <a:ext cx="21033938" cy="4201818"/>
          </a:xfrm>
        </p:spPr>
        <p:txBody>
          <a:bodyPr>
            <a:normAutofit/>
          </a:bodyPr>
          <a:lstStyle/>
          <a:p>
            <a:pPr marL="914400" lvl="1" indent="0">
              <a:buNone/>
            </a:pPr>
            <a:r>
              <a:rPr lang="en-US" sz="8800" dirty="0"/>
              <a:t>Innocent </a:t>
            </a:r>
            <a:r>
              <a:rPr lang="en-US" sz="8800" dirty="0" err="1"/>
              <a:t>Muhizi</a:t>
            </a:r>
            <a:endParaRPr lang="en-US" sz="8800" dirty="0"/>
          </a:p>
          <a:p>
            <a:pPr lvl="2"/>
            <a:r>
              <a:rPr lang="en-US" sz="7200" dirty="0"/>
              <a:t>Chief Executive Officer</a:t>
            </a:r>
          </a:p>
          <a:p>
            <a:pPr lvl="2"/>
            <a:r>
              <a:rPr lang="en-US" sz="7200" dirty="0"/>
              <a:t>RISA (Rwanda Information Society Authority)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C71D-7802-F3F5-1291-21C9D8EE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A948-DE09-2444-FE21-5E4FE75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0"/>
            <a:ext cx="21033938" cy="4539173"/>
          </a:xfrm>
        </p:spPr>
        <p:txBody>
          <a:bodyPr>
            <a:normAutofit/>
          </a:bodyPr>
          <a:lstStyle/>
          <a:p>
            <a:r>
              <a:rPr lang="en-US" sz="8200" dirty="0"/>
              <a:t>Tanzanian Instant Payment System – </a:t>
            </a:r>
            <a:br>
              <a:rPr lang="en-US" sz="8200" dirty="0"/>
            </a:br>
            <a:r>
              <a:rPr lang="en-US" sz="8200" i="1" dirty="0"/>
              <a:t>A discussion with the Bank of Tanzania delivery team on the journey to build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CC98-8C97-4982-2D9E-56773F7C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5703376"/>
            <a:ext cx="21033938" cy="6650550"/>
          </a:xfrm>
        </p:spPr>
        <p:txBody>
          <a:bodyPr/>
          <a:lstStyle/>
          <a:p>
            <a:r>
              <a:rPr lang="en-US" dirty="0"/>
              <a:t>Jane Stroucken, </a:t>
            </a:r>
            <a:r>
              <a:rPr lang="en-US" dirty="0" err="1"/>
              <a:t>Infitx</a:t>
            </a:r>
            <a:endParaRPr lang="en-US" dirty="0"/>
          </a:p>
          <a:p>
            <a:r>
              <a:rPr lang="en-US" dirty="0"/>
              <a:t>Innocent Ephraim, FSDT</a:t>
            </a:r>
          </a:p>
          <a:p>
            <a:r>
              <a:rPr lang="en-US" dirty="0"/>
              <a:t>Mutashobya Mushumbusi (</a:t>
            </a:r>
            <a:r>
              <a:rPr lang="en-US" dirty="0" err="1"/>
              <a:t>Muta</a:t>
            </a:r>
            <a:r>
              <a:rPr lang="en-US" dirty="0"/>
              <a:t>), Bank of Tanzania (</a:t>
            </a:r>
            <a:r>
              <a:rPr lang="en-US" dirty="0" err="1"/>
              <a:t>BoT</a:t>
            </a:r>
            <a:r>
              <a:rPr lang="en-US" dirty="0"/>
              <a:t>)</a:t>
            </a:r>
          </a:p>
          <a:p>
            <a:r>
              <a:rPr lang="en-US" dirty="0" err="1"/>
              <a:t>Elibariki</a:t>
            </a:r>
            <a:r>
              <a:rPr lang="en-US" dirty="0"/>
              <a:t> A. </a:t>
            </a:r>
            <a:r>
              <a:rPr lang="en-US" dirty="0" err="1"/>
              <a:t>Sekajingo</a:t>
            </a:r>
            <a:r>
              <a:rPr lang="en-US" dirty="0"/>
              <a:t> (Eli), Bank of Tanzania (</a:t>
            </a:r>
            <a:r>
              <a:rPr lang="en-US" dirty="0" err="1"/>
              <a:t>BoT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00-D44D-7DDC-D775-2590CE7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A948-DE09-2444-FE21-5E4FE75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0"/>
            <a:ext cx="21033938" cy="4539173"/>
          </a:xfrm>
        </p:spPr>
        <p:txBody>
          <a:bodyPr>
            <a:normAutofit/>
          </a:bodyPr>
          <a:lstStyle/>
          <a:p>
            <a:r>
              <a:rPr lang="en-US" sz="13800" dirty="0"/>
              <a:t>Building the Perfect Pilot</a:t>
            </a:r>
            <a:endParaRPr lang="en-US" sz="13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CC98-8C97-4982-2D9E-56773F7C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5703376"/>
            <a:ext cx="21033938" cy="6650550"/>
          </a:xfrm>
        </p:spPr>
        <p:txBody>
          <a:bodyPr/>
          <a:lstStyle/>
          <a:p>
            <a:r>
              <a:rPr lang="en-US" dirty="0"/>
              <a:t>Steve Haley, Mojaloop Foundation</a:t>
            </a:r>
          </a:p>
          <a:p>
            <a:r>
              <a:rPr lang="en-US" dirty="0"/>
              <a:t>Himi </a:t>
            </a:r>
            <a:r>
              <a:rPr lang="en-US" dirty="0" err="1"/>
              <a:t>Deen</a:t>
            </a:r>
            <a:r>
              <a:rPr lang="en-US" dirty="0"/>
              <a:t> </a:t>
            </a:r>
            <a:r>
              <a:rPr lang="en-US" dirty="0" err="1"/>
              <a:t>Toure</a:t>
            </a:r>
            <a:endParaRPr lang="en-US" dirty="0"/>
          </a:p>
          <a:p>
            <a:r>
              <a:rPr lang="en-US" dirty="0" err="1"/>
              <a:t>Afazad</a:t>
            </a:r>
            <a:r>
              <a:rPr lang="en-US" dirty="0"/>
              <a:t> </a:t>
            </a:r>
            <a:r>
              <a:rPr lang="en-US" dirty="0" err="1"/>
              <a:t>Kalisa</a:t>
            </a:r>
            <a:endParaRPr lang="en-US" dirty="0"/>
          </a:p>
          <a:p>
            <a:r>
              <a:rPr lang="en-US"/>
              <a:t>Nyi Aye</a:t>
            </a:r>
            <a:endParaRPr lang="en-US" dirty="0"/>
          </a:p>
          <a:p>
            <a:r>
              <a:rPr lang="en-US" dirty="0"/>
              <a:t>John </a:t>
            </a:r>
            <a:r>
              <a:rPr lang="en-US" dirty="0" err="1"/>
              <a:t>Muthoria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00-D44D-7DDC-D775-2590CE7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8535"/>
      </p:ext>
    </p:extLst>
  </p:cSld>
  <p:clrMapOvr>
    <a:masterClrMapping/>
  </p:clrMapOvr>
</p:sld>
</file>

<file path=ppt/theme/theme1.xml><?xml version="1.0" encoding="utf-8"?>
<a:theme xmlns:a="http://schemas.openxmlformats.org/drawingml/2006/main" name="Foundation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Express Template_Feb 14 2014.potx [Read-Only]" id="{B7219BD7-471E-4A9B-AF18-B69EDD1B78E5}" vid="{0A08D436-D1F2-4CBD-A5C4-4B00D6224E5C}"/>
    </a:ext>
  </a:extLst>
</a:theme>
</file>

<file path=ppt/theme/theme2.xml><?xml version="1.0" encoding="utf-8"?>
<a:theme xmlns:a="http://schemas.openxmlformats.org/drawingml/2006/main" name="USP MLE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0BCF34-5E85-A845-A15B-6C26399296CC}" vid="{4A93B461-525E-2D42-96A7-D9DB15D3F0EB}"/>
    </a:ext>
  </a:extLst>
</a:theme>
</file>

<file path=ppt/theme/theme3.xml><?xml version="1.0" encoding="utf-8"?>
<a:theme xmlns:a="http://schemas.openxmlformats.org/drawingml/2006/main" name="1_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198598-8885-4383-AED7-CAC950CF3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6354f033-77ec-451f-a4b1-89785309665d"/>
    <ds:schemaRef ds:uri="http://schemas.openxmlformats.org/package/2006/metadata/core-properties"/>
    <ds:schemaRef ds:uri="af12d3ca-d309-4d9b-872e-f669d895b06e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97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Wingdings</vt:lpstr>
      <vt:lpstr>Foundation Master Slides</vt:lpstr>
      <vt:lpstr>USP MLE Master Slides</vt:lpstr>
      <vt:lpstr>1_Office Theme</vt:lpstr>
      <vt:lpstr>Panel Discussions</vt:lpstr>
      <vt:lpstr>Word from RISA </vt:lpstr>
      <vt:lpstr>Tanzanian Instant Payment System –  A discussion with the Bank of Tanzania delivery team on the journey to build TIPS</vt:lpstr>
      <vt:lpstr>Building the Perfect 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44</cp:revision>
  <dcterms:created xsi:type="dcterms:W3CDTF">2020-01-08T21:13:28Z</dcterms:created>
  <dcterms:modified xsi:type="dcterms:W3CDTF">2023-03-07T08:51:38Z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