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6"/>
  </p:notesMasterIdLst>
  <p:sldIdLst>
    <p:sldId id="298" r:id="rId5"/>
    <p:sldId id="299" r:id="rId6"/>
    <p:sldId id="300" r:id="rId7"/>
    <p:sldId id="301" r:id="rId8"/>
    <p:sldId id="304" r:id="rId9"/>
    <p:sldId id="303" r:id="rId10"/>
    <p:sldId id="294" r:id="rId11"/>
    <p:sldId id="292" r:id="rId12"/>
    <p:sldId id="293" r:id="rId13"/>
    <p:sldId id="302" r:id="rId14"/>
    <p:sldId id="305" r:id="rId15"/>
  </p:sldIdLst>
  <p:sldSz cx="24387175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4660"/>
  </p:normalViewPr>
  <p:slideViewPr>
    <p:cSldViewPr snapToGrid="0">
      <p:cViewPr varScale="1">
        <p:scale>
          <a:sx n="50" d="100"/>
          <a:sy n="50" d="100"/>
        </p:scale>
        <p:origin x="43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C7158-3EDA-D449-8D0F-DA0A67645948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E28C9E-AFDC-3345-9ED4-F0F60104F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7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0060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0757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1872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6140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212E7D8-EF21-2543-93D3-E52749CD1EC8}"/>
              </a:ext>
            </a:extLst>
          </p:cNvPr>
          <p:cNvSpPr/>
          <p:nvPr userDrawn="1"/>
        </p:nvSpPr>
        <p:spPr>
          <a:xfrm>
            <a:off x="861219" y="3595738"/>
            <a:ext cx="25129908" cy="8531688"/>
          </a:xfrm>
          <a:prstGeom prst="roundRect">
            <a:avLst>
              <a:gd name="adj" fmla="val 668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5847" y="4203903"/>
            <a:ext cx="12286059" cy="4519609"/>
          </a:xfrm>
        </p:spPr>
        <p:txBody>
          <a:bodyPr anchor="b"/>
          <a:lstStyle>
            <a:lvl1pPr algn="l">
              <a:defRPr sz="12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5847" y="9308787"/>
            <a:ext cx="14344253" cy="2310326"/>
          </a:xfrm>
        </p:spPr>
        <p:txBody>
          <a:bodyPr/>
          <a:lstStyle>
            <a:lvl1pPr marL="0" indent="0" algn="l">
              <a:buNone/>
              <a:defRPr sz="4800">
                <a:solidFill>
                  <a:schemeClr val="bg1"/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AC1ED45-D031-B94A-BAB1-482F24228794}"/>
              </a:ext>
            </a:extLst>
          </p:cNvPr>
          <p:cNvSpPr/>
          <p:nvPr userDrawn="1"/>
        </p:nvSpPr>
        <p:spPr>
          <a:xfrm>
            <a:off x="14216243" y="1588574"/>
            <a:ext cx="4769554" cy="4769554"/>
          </a:xfrm>
          <a:prstGeom prst="ellipse">
            <a:avLst/>
          </a:prstGeom>
          <a:noFill/>
          <a:ln w="146050">
            <a:gradFill>
              <a:gsLst>
                <a:gs pos="100000">
                  <a:schemeClr val="accent2"/>
                </a:gs>
                <a:gs pos="0">
                  <a:schemeClr val="accent4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B531EC2-BD07-9544-89FF-31AE4C23EC5E}"/>
              </a:ext>
            </a:extLst>
          </p:cNvPr>
          <p:cNvSpPr/>
          <p:nvPr userDrawn="1"/>
        </p:nvSpPr>
        <p:spPr>
          <a:xfrm>
            <a:off x="21721648" y="5453742"/>
            <a:ext cx="3608615" cy="3608615"/>
          </a:xfrm>
          <a:prstGeom prst="ellipse">
            <a:avLst/>
          </a:prstGeom>
          <a:noFill/>
          <a:ln w="152400">
            <a:gradFill>
              <a:gsLst>
                <a:gs pos="100000">
                  <a:schemeClr val="accent2"/>
                </a:gs>
                <a:gs pos="0">
                  <a:schemeClr val="accent4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2B1EF47-5F45-A042-A683-AA31B481CD13}"/>
              </a:ext>
            </a:extLst>
          </p:cNvPr>
          <p:cNvSpPr/>
          <p:nvPr userDrawn="1"/>
        </p:nvSpPr>
        <p:spPr>
          <a:xfrm>
            <a:off x="18985797" y="7486550"/>
            <a:ext cx="4890508" cy="4890508"/>
          </a:xfrm>
          <a:prstGeom prst="ellipse">
            <a:avLst/>
          </a:prstGeom>
          <a:noFill/>
          <a:ln w="152400">
            <a:gradFill>
              <a:gsLst>
                <a:gs pos="100000">
                  <a:schemeClr val="accent2"/>
                </a:gs>
                <a:gs pos="0">
                  <a:schemeClr val="accent4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6CE7C0DB-9E0D-0A4E-938B-2E797BB200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6618" y="835854"/>
            <a:ext cx="6148471" cy="195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84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2CFA138-28A4-D644-AF2B-9444858492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6618" y="12622427"/>
            <a:ext cx="2862509" cy="91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978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userDrawn="1">
  <p:cSld name="2_Title and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2537791" y="-332633"/>
            <a:ext cx="20119419" cy="2901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800"/>
              <a:buFont typeface="Calibri"/>
              <a:buNone/>
              <a:defRPr b="1">
                <a:solidFill>
                  <a:srgbClr val="00206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1"/>
          </p:nvPr>
        </p:nvSpPr>
        <p:spPr>
          <a:xfrm>
            <a:off x="2194846" y="4536086"/>
            <a:ext cx="20119419" cy="804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914400" lvl="0" indent="-6858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SzPts val="1800"/>
              <a:buChar char=" "/>
              <a:defRPr/>
            </a:lvl1pPr>
            <a:lvl2pPr marL="1828800" lvl="1" indent="-685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2pPr>
            <a:lvl3pPr marL="2743200" lvl="2" indent="-685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◦"/>
              <a:defRPr/>
            </a:lvl3pPr>
            <a:lvl4pPr marL="3657600" lvl="3" indent="-685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◦"/>
              <a:defRPr/>
            </a:lvl4pPr>
            <a:lvl5pPr marL="4572000" lvl="4" indent="-685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◦"/>
              <a:defRPr/>
            </a:lvl5pPr>
            <a:lvl6pPr marL="5486400" lvl="5" indent="-685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◦"/>
              <a:defRPr/>
            </a:lvl6pPr>
            <a:lvl7pPr marL="6400800" lvl="6" indent="-685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◦"/>
              <a:defRPr/>
            </a:lvl7pPr>
            <a:lvl8pPr marL="7315200" lvl="7" indent="-685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◦"/>
              <a:defRPr/>
            </a:lvl8pPr>
            <a:lvl9pPr marL="8229600" lvl="8" indent="-685800" algn="l">
              <a:lnSpc>
                <a:spcPct val="90000"/>
              </a:lnSpc>
              <a:spcBef>
                <a:spcPts val="800"/>
              </a:spcBef>
              <a:spcAft>
                <a:spcPts val="800"/>
              </a:spcAft>
              <a:buSzPts val="1800"/>
              <a:buChar char="◦"/>
              <a:defRPr/>
            </a:lvl9pPr>
          </a:lstStyle>
          <a:p>
            <a:endParaRPr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4317B24-BDFF-B927-DC7E-7EB17A9021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06214" y="952153"/>
            <a:ext cx="1741623" cy="1716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Google Shape;136;p16">
            <a:extLst>
              <a:ext uri="{FF2B5EF4-FFF2-40B4-BE49-F238E27FC236}">
                <a16:creationId xmlns:a16="http://schemas.microsoft.com/office/drawing/2014/main" id="{9B789019-EDA8-0CE0-CA67-AE1158A0A44F}"/>
              </a:ext>
            </a:extLst>
          </p:cNvPr>
          <p:cNvSpPr/>
          <p:nvPr userDrawn="1"/>
        </p:nvSpPr>
        <p:spPr>
          <a:xfrm>
            <a:off x="24826" y="12792144"/>
            <a:ext cx="24380824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</p:txBody>
      </p:sp>
      <p:cxnSp>
        <p:nvCxnSpPr>
          <p:cNvPr id="12" name="Google Shape;139;p16">
            <a:extLst>
              <a:ext uri="{FF2B5EF4-FFF2-40B4-BE49-F238E27FC236}">
                <a16:creationId xmlns:a16="http://schemas.microsoft.com/office/drawing/2014/main" id="{CC940AB4-8ABF-4A46-2F0B-A8F43A141F54}"/>
              </a:ext>
            </a:extLst>
          </p:cNvPr>
          <p:cNvCxnSpPr/>
          <p:nvPr userDrawn="1"/>
        </p:nvCxnSpPr>
        <p:spPr>
          <a:xfrm>
            <a:off x="2902324" y="12893076"/>
            <a:ext cx="0" cy="648000"/>
          </a:xfrm>
          <a:prstGeom prst="straightConnector1">
            <a:avLst/>
          </a:prstGeom>
          <a:noFill/>
          <a:ln w="28575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" name="Google Shape;140;p16">
            <a:extLst>
              <a:ext uri="{FF2B5EF4-FFF2-40B4-BE49-F238E27FC236}">
                <a16:creationId xmlns:a16="http://schemas.microsoft.com/office/drawing/2014/main" id="{579C6975-BDC8-17FA-2DE5-630CA339766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3434824" y="12845837"/>
            <a:ext cx="837775" cy="775086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41;p16">
            <a:extLst>
              <a:ext uri="{FF2B5EF4-FFF2-40B4-BE49-F238E27FC236}">
                <a16:creationId xmlns:a16="http://schemas.microsoft.com/office/drawing/2014/main" id="{BD120E68-F45F-DE7D-0E87-E156F46FC651}"/>
              </a:ext>
            </a:extLst>
          </p:cNvPr>
          <p:cNvSpPr txBox="1"/>
          <p:nvPr userDrawn="1"/>
        </p:nvSpPr>
        <p:spPr>
          <a:xfrm>
            <a:off x="4416497" y="12941567"/>
            <a:ext cx="4718334" cy="615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u="sng" dirty="0">
                <a:solidFill>
                  <a:schemeClr val="lt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Candara"/>
              </a:rPr>
              <a:t>www.orionsystems.co.rw</a:t>
            </a:r>
            <a:r>
              <a:rPr lang="en-US" sz="2800" b="1" dirty="0">
                <a:solidFill>
                  <a:schemeClr val="lt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Candara"/>
              </a:rPr>
              <a:t> </a:t>
            </a:r>
            <a:endParaRPr sz="2800" b="1" dirty="0">
              <a:solidFill>
                <a:schemeClr val="lt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  <a:sym typeface="Candara"/>
            </a:endParaRPr>
          </a:p>
        </p:txBody>
      </p:sp>
      <p:cxnSp>
        <p:nvCxnSpPr>
          <p:cNvPr id="16" name="Google Shape;142;p16">
            <a:extLst>
              <a:ext uri="{FF2B5EF4-FFF2-40B4-BE49-F238E27FC236}">
                <a16:creationId xmlns:a16="http://schemas.microsoft.com/office/drawing/2014/main" id="{A9895FDC-039C-4DD3-B55F-7D4549B95DEF}"/>
              </a:ext>
            </a:extLst>
          </p:cNvPr>
          <p:cNvCxnSpPr/>
          <p:nvPr userDrawn="1"/>
        </p:nvCxnSpPr>
        <p:spPr>
          <a:xfrm>
            <a:off x="9400150" y="12966554"/>
            <a:ext cx="0" cy="648000"/>
          </a:xfrm>
          <a:prstGeom prst="straightConnector1">
            <a:avLst/>
          </a:prstGeom>
          <a:noFill/>
          <a:ln w="28575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7" name="Google Shape;143;p16">
            <a:extLst>
              <a:ext uri="{FF2B5EF4-FFF2-40B4-BE49-F238E27FC236}">
                <a16:creationId xmlns:a16="http://schemas.microsoft.com/office/drawing/2014/main" id="{32273265-CBBE-E094-F6EC-2BDA36FC4E84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10776644" y="13020638"/>
            <a:ext cx="621207" cy="457328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44;p16">
            <a:extLst>
              <a:ext uri="{FF2B5EF4-FFF2-40B4-BE49-F238E27FC236}">
                <a16:creationId xmlns:a16="http://schemas.microsoft.com/office/drawing/2014/main" id="{62943EED-1505-A4C0-C1DA-5B2FE8F54DA4}"/>
              </a:ext>
            </a:extLst>
          </p:cNvPr>
          <p:cNvSpPr txBox="1"/>
          <p:nvPr userDrawn="1"/>
        </p:nvSpPr>
        <p:spPr>
          <a:xfrm>
            <a:off x="11511253" y="12999082"/>
            <a:ext cx="8799492" cy="615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u="sng" dirty="0">
                <a:solidFill>
                  <a:schemeClr val="lt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Candara"/>
              </a:rPr>
              <a:t>info@orionsystems.co.rw </a:t>
            </a:r>
            <a:r>
              <a:rPr lang="en-US" sz="2800" b="1" dirty="0">
                <a:solidFill>
                  <a:schemeClr val="lt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Candara"/>
              </a:rPr>
              <a:t> </a:t>
            </a:r>
            <a:endParaRPr sz="2800" b="1" dirty="0">
              <a:solidFill>
                <a:schemeClr val="lt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  <a:sym typeface="Candara"/>
            </a:endParaRPr>
          </a:p>
        </p:txBody>
      </p:sp>
      <p:cxnSp>
        <p:nvCxnSpPr>
          <p:cNvPr id="19" name="Google Shape;148;p16">
            <a:extLst>
              <a:ext uri="{FF2B5EF4-FFF2-40B4-BE49-F238E27FC236}">
                <a16:creationId xmlns:a16="http://schemas.microsoft.com/office/drawing/2014/main" id="{AF1E059D-CBDA-A25F-9B18-DBE73187E848}"/>
              </a:ext>
            </a:extLst>
          </p:cNvPr>
          <p:cNvCxnSpPr/>
          <p:nvPr userDrawn="1"/>
        </p:nvCxnSpPr>
        <p:spPr>
          <a:xfrm>
            <a:off x="18850886" y="12925604"/>
            <a:ext cx="0" cy="648000"/>
          </a:xfrm>
          <a:prstGeom prst="straightConnector1">
            <a:avLst/>
          </a:prstGeom>
          <a:noFill/>
          <a:ln w="28575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" name="Google Shape;149;p16">
            <a:extLst>
              <a:ext uri="{FF2B5EF4-FFF2-40B4-BE49-F238E27FC236}">
                <a16:creationId xmlns:a16="http://schemas.microsoft.com/office/drawing/2014/main" id="{A66D8B06-DD6F-E5A7-BEB3-DFB0341A909D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 l="37296" t="22322" r="40528" b="23248"/>
          <a:stretch/>
        </p:blipFill>
        <p:spPr>
          <a:xfrm>
            <a:off x="19072859" y="12938698"/>
            <a:ext cx="460052" cy="666832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150;p16">
            <a:extLst>
              <a:ext uri="{FF2B5EF4-FFF2-40B4-BE49-F238E27FC236}">
                <a16:creationId xmlns:a16="http://schemas.microsoft.com/office/drawing/2014/main" id="{DAE623CC-2210-95E5-95D3-A8AD5675F2AF}"/>
              </a:ext>
            </a:extLst>
          </p:cNvPr>
          <p:cNvSpPr txBox="1"/>
          <p:nvPr userDrawn="1"/>
        </p:nvSpPr>
        <p:spPr>
          <a:xfrm>
            <a:off x="19342194" y="12958792"/>
            <a:ext cx="4713634" cy="104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ndara"/>
              <a:buNone/>
            </a:pPr>
            <a:r>
              <a:rPr lang="en-US" sz="2800" b="1" dirty="0">
                <a:solidFill>
                  <a:schemeClr val="lt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Candara"/>
              </a:rPr>
              <a:t>+250 788 868 458</a:t>
            </a:r>
            <a:endParaRPr sz="2800" b="1" dirty="0">
              <a:solidFill>
                <a:schemeClr val="lt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  <a:sym typeface="Canda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lt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Candara"/>
              </a:rPr>
              <a:t> </a:t>
            </a:r>
            <a:endParaRPr sz="2800" b="1" dirty="0">
              <a:solidFill>
                <a:schemeClr val="lt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  <a:sym typeface="Candara"/>
            </a:endParaRPr>
          </a:p>
        </p:txBody>
      </p:sp>
      <p:cxnSp>
        <p:nvCxnSpPr>
          <p:cNvPr id="22" name="Google Shape;154;p16">
            <a:extLst>
              <a:ext uri="{FF2B5EF4-FFF2-40B4-BE49-F238E27FC236}">
                <a16:creationId xmlns:a16="http://schemas.microsoft.com/office/drawing/2014/main" id="{6AF0075F-E7E6-0FA4-67B0-D812342C6296}"/>
              </a:ext>
            </a:extLst>
          </p:cNvPr>
          <p:cNvCxnSpPr/>
          <p:nvPr userDrawn="1"/>
        </p:nvCxnSpPr>
        <p:spPr>
          <a:xfrm>
            <a:off x="1" y="12837682"/>
            <a:ext cx="24380824" cy="0"/>
          </a:xfrm>
          <a:prstGeom prst="straightConnector1">
            <a:avLst/>
          </a:prstGeom>
          <a:noFill/>
          <a:ln w="9525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155;p16">
            <a:extLst>
              <a:ext uri="{FF2B5EF4-FFF2-40B4-BE49-F238E27FC236}">
                <a16:creationId xmlns:a16="http://schemas.microsoft.com/office/drawing/2014/main" id="{E6ACF6B2-27E7-6AAB-F342-24A8A657901B}"/>
              </a:ext>
            </a:extLst>
          </p:cNvPr>
          <p:cNvCxnSpPr>
            <a:cxnSpLocks/>
          </p:cNvCxnSpPr>
          <p:nvPr userDrawn="1"/>
        </p:nvCxnSpPr>
        <p:spPr>
          <a:xfrm>
            <a:off x="609680" y="13614554"/>
            <a:ext cx="24405649" cy="0"/>
          </a:xfrm>
          <a:prstGeom prst="straightConnector1">
            <a:avLst/>
          </a:prstGeom>
          <a:noFill/>
          <a:ln w="9525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50939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B14EC90-E499-7F40-A81C-63D0DD2592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212E7D8-EF21-2543-93D3-E52749CD1EC8}"/>
              </a:ext>
            </a:extLst>
          </p:cNvPr>
          <p:cNvSpPr/>
          <p:nvPr userDrawn="1"/>
        </p:nvSpPr>
        <p:spPr>
          <a:xfrm>
            <a:off x="861219" y="3595738"/>
            <a:ext cx="25129908" cy="8531688"/>
          </a:xfrm>
          <a:prstGeom prst="roundRect">
            <a:avLst>
              <a:gd name="adj" fmla="val 6683"/>
            </a:avLst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5847" y="4203903"/>
            <a:ext cx="12286059" cy="4519609"/>
          </a:xfrm>
        </p:spPr>
        <p:txBody>
          <a:bodyPr anchor="b"/>
          <a:lstStyle>
            <a:lvl1pPr algn="l">
              <a:defRPr sz="12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5847" y="9308787"/>
            <a:ext cx="14344253" cy="2310326"/>
          </a:xfrm>
        </p:spPr>
        <p:txBody>
          <a:bodyPr/>
          <a:lstStyle>
            <a:lvl1pPr marL="0" indent="0" algn="l">
              <a:buNone/>
              <a:defRPr sz="4800">
                <a:solidFill>
                  <a:schemeClr val="bg1"/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839EC2AA-D970-C448-A073-121286DBD65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76618" y="835854"/>
            <a:ext cx="6148471" cy="1956331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A0C5D54B-A58F-EC4D-AA02-F28EF11FB1FD}"/>
              </a:ext>
            </a:extLst>
          </p:cNvPr>
          <p:cNvSpPr/>
          <p:nvPr userDrawn="1"/>
        </p:nvSpPr>
        <p:spPr>
          <a:xfrm>
            <a:off x="14216243" y="1588574"/>
            <a:ext cx="4769554" cy="4769554"/>
          </a:xfrm>
          <a:prstGeom prst="ellipse">
            <a:avLst/>
          </a:prstGeom>
          <a:noFill/>
          <a:ln w="146050">
            <a:gradFill>
              <a:gsLst>
                <a:gs pos="100000">
                  <a:schemeClr val="accent2"/>
                </a:gs>
                <a:gs pos="0">
                  <a:schemeClr val="accent4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2DB51D0-EFE0-9143-AB1E-054D0CA220CB}"/>
              </a:ext>
            </a:extLst>
          </p:cNvPr>
          <p:cNvSpPr/>
          <p:nvPr userDrawn="1"/>
        </p:nvSpPr>
        <p:spPr>
          <a:xfrm>
            <a:off x="21721648" y="5453742"/>
            <a:ext cx="3608615" cy="3608615"/>
          </a:xfrm>
          <a:prstGeom prst="ellipse">
            <a:avLst/>
          </a:prstGeom>
          <a:noFill/>
          <a:ln w="152400">
            <a:gradFill>
              <a:gsLst>
                <a:gs pos="100000">
                  <a:schemeClr val="accent2"/>
                </a:gs>
                <a:gs pos="0">
                  <a:schemeClr val="accent4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2C0393C-CCFF-344F-BF7E-2B815CA8D24F}"/>
              </a:ext>
            </a:extLst>
          </p:cNvPr>
          <p:cNvSpPr/>
          <p:nvPr userDrawn="1"/>
        </p:nvSpPr>
        <p:spPr>
          <a:xfrm>
            <a:off x="18985797" y="7486550"/>
            <a:ext cx="4890508" cy="4890508"/>
          </a:xfrm>
          <a:prstGeom prst="ellipse">
            <a:avLst/>
          </a:prstGeom>
          <a:noFill/>
          <a:ln w="152400">
            <a:gradFill>
              <a:gsLst>
                <a:gs pos="100000">
                  <a:schemeClr val="accent2"/>
                </a:gs>
                <a:gs pos="0">
                  <a:schemeClr val="accent4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65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CE94A48-21EC-9043-A425-EFF17FBDBA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6618" y="12622427"/>
            <a:ext cx="2862509" cy="91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37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2D33483-5DC1-4919-B94C-777794C8A7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rcRect/>
          <a:stretch/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E779818-F140-9546-B82F-B1DC522CC4CB}"/>
              </a:ext>
            </a:extLst>
          </p:cNvPr>
          <p:cNvSpPr/>
          <p:nvPr userDrawn="1"/>
        </p:nvSpPr>
        <p:spPr>
          <a:xfrm>
            <a:off x="0" y="564204"/>
            <a:ext cx="24387175" cy="5466945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44CB57B-FDB9-DD49-A397-36CE873A547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76618" y="12622427"/>
            <a:ext cx="2862509" cy="91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202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917" y="3419477"/>
            <a:ext cx="21033938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917" y="9178927"/>
            <a:ext cx="21033938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CD72061-B2C2-AC4B-B221-A92BDD95E9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6618" y="835854"/>
            <a:ext cx="6148471" cy="195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340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51FDB6C-806C-4135-BCBC-52AC466F48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917" y="3419477"/>
            <a:ext cx="21033938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917" y="9178927"/>
            <a:ext cx="21033938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991DA25-90B4-A443-A658-5D5A83696BD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76618" y="12622427"/>
            <a:ext cx="2862509" cy="91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09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618" y="3651250"/>
            <a:ext cx="10364549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6008" y="3651250"/>
            <a:ext cx="10364549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B5E1CCF-F416-2440-906B-96A2A7952F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6618" y="12622427"/>
            <a:ext cx="2862509" cy="91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224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795" y="730251"/>
            <a:ext cx="21033938" cy="265112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796" y="3362326"/>
            <a:ext cx="10316917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796" y="5010150"/>
            <a:ext cx="10316917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6007" y="3362326"/>
            <a:ext cx="1036772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6007" y="5010150"/>
            <a:ext cx="1036772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861FF98D-1061-9248-8754-0013875997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6618" y="12622427"/>
            <a:ext cx="2862509" cy="91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979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FFC5743-7400-D642-9870-E0DE7D4E9D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6618" y="12622427"/>
            <a:ext cx="2862509" cy="91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441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rgbClr val="005A83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rgbClr val="005A83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1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62" r:id="rId3"/>
    <p:sldLayoutId id="2147483668" r:id="rId4"/>
    <p:sldLayoutId id="2147483663" r:id="rId5"/>
    <p:sldLayoutId id="2147483669" r:id="rId6"/>
    <p:sldLayoutId id="2147483664" r:id="rId7"/>
    <p:sldLayoutId id="2147483665" r:id="rId8"/>
    <p:sldLayoutId id="2147483666" r:id="rId9"/>
    <p:sldLayoutId id="2147483667" r:id="rId10"/>
    <p:sldLayoutId id="2147483671" r:id="rId11"/>
  </p:sldLayoutIdLst>
  <p:hf hdr="0" ft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7.png"/><Relationship Id="rId4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8.png"/><Relationship Id="rId4" Type="http://schemas.openxmlformats.org/officeDocument/2006/relationships/image" Target="../media/image11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9.png"/><Relationship Id="rId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67947-5224-474F-9680-0BC59B208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8121" y="4187862"/>
            <a:ext cx="12286059" cy="1186243"/>
          </a:xfrm>
        </p:spPr>
        <p:txBody>
          <a:bodyPr>
            <a:noAutofit/>
          </a:bodyPr>
          <a:lstStyle/>
          <a:p>
            <a:r>
              <a:rPr lang="en-US" sz="6000" dirty="0"/>
              <a:t>ORION SYSTEMS &amp; DESIGN LTD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702825-7D0A-4B06-A09C-D388B1F220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Company Profile</a:t>
            </a:r>
          </a:p>
          <a:p>
            <a:endParaRPr lang="en-US" dirty="0"/>
          </a:p>
          <a:p>
            <a:r>
              <a:rPr lang="en-US" dirty="0"/>
              <a:t>By Jean Claude NKIZABAGABO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2CD3E-576B-412C-9C7A-56DA17350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875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550607-58FF-0164-CC6C-986861158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vision for Mojaloop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B63AF0-7D15-053E-BAB6-C6DC89783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619" y="4053840"/>
            <a:ext cx="21033938" cy="8300086"/>
          </a:xfrm>
        </p:spPr>
        <p:txBody>
          <a:bodyPr>
            <a:normAutofit/>
          </a:bodyPr>
          <a:lstStyle/>
          <a:p>
            <a:pPr marL="400050" lvl="0" indent="-857250" defTabSz="457200">
              <a:lnSpc>
                <a:spcPct val="160000"/>
              </a:lnSpc>
              <a:spcBef>
                <a:spcPts val="0"/>
              </a:spcBef>
              <a:buClr>
                <a:schemeClr val="accent1"/>
              </a:buClr>
              <a:buSzPts val="6000"/>
              <a:buFont typeface="Wingdings" panose="05000000000000000000" pitchFamily="2" charset="2"/>
              <a:buChar char="q"/>
            </a:pPr>
            <a:r>
              <a:rPr lang="en-IN" sz="4800" dirty="0">
                <a:solidFill>
                  <a:schemeClr val="tx2">
                    <a:lumMod val="25000"/>
                  </a:schemeClr>
                </a:solidFill>
                <a:latin typeface="Bahnschrift" panose="020B0502040204020203" pitchFamily="34" charset="0"/>
                <a:cs typeface="Calibri Light" panose="020F0302020204030204" pitchFamily="34" charset="0"/>
              </a:rPr>
              <a:t>Become Mojaloop implementation partner</a:t>
            </a:r>
          </a:p>
          <a:p>
            <a:pPr marL="400050" indent="-857250" defTabSz="457200">
              <a:lnSpc>
                <a:spcPct val="160000"/>
              </a:lnSpc>
              <a:spcBef>
                <a:spcPts val="0"/>
              </a:spcBef>
              <a:buClr>
                <a:schemeClr val="accent1"/>
              </a:buClr>
              <a:buSzPts val="6000"/>
              <a:buFont typeface="Wingdings" panose="05000000000000000000" pitchFamily="2" charset="2"/>
              <a:buChar char="q"/>
            </a:pPr>
            <a:r>
              <a:rPr lang="en-US" sz="4800" dirty="0">
                <a:solidFill>
                  <a:schemeClr val="tx2">
                    <a:lumMod val="25000"/>
                  </a:schemeClr>
                </a:solidFill>
                <a:latin typeface="Bahnschrift" panose="020B0502040204020203" pitchFamily="34" charset="0"/>
                <a:cs typeface="Calibri Light" panose="020F0302020204030204" pitchFamily="34" charset="0"/>
              </a:rPr>
              <a:t>Handle Mojaloop System Integrations</a:t>
            </a:r>
            <a:endParaRPr lang="en-RW" sz="4800" dirty="0">
              <a:solidFill>
                <a:schemeClr val="tx2">
                  <a:lumMod val="25000"/>
                </a:schemeClr>
              </a:solidFill>
              <a:latin typeface="Bahnschrift" panose="020B0502040204020203" pitchFamily="34" charset="0"/>
              <a:cs typeface="Calibri Light" panose="020F0302020204030204" pitchFamily="34" charset="0"/>
            </a:endParaRPr>
          </a:p>
          <a:p>
            <a:pPr marL="400050" indent="-857250" defTabSz="457200">
              <a:lnSpc>
                <a:spcPct val="160000"/>
              </a:lnSpc>
              <a:spcBef>
                <a:spcPts val="0"/>
              </a:spcBef>
              <a:buClr>
                <a:schemeClr val="accent1"/>
              </a:buClr>
              <a:buSzPts val="6000"/>
              <a:buFont typeface="Wingdings" panose="05000000000000000000" pitchFamily="2" charset="2"/>
              <a:buChar char="q"/>
            </a:pPr>
            <a:r>
              <a:rPr lang="en-US" sz="4800" dirty="0">
                <a:solidFill>
                  <a:schemeClr val="tx2">
                    <a:lumMod val="25000"/>
                  </a:schemeClr>
                </a:solidFill>
                <a:latin typeface="Bahnschrift" panose="020B0502040204020203" pitchFamily="34" charset="0"/>
                <a:cs typeface="Calibri Light" panose="020F0302020204030204" pitchFamily="34" charset="0"/>
              </a:rPr>
              <a:t>Development of Mojaloop Demos/Interfaces (Focus: P2P, Merchant, Request to Pay, Cash In &amp; Cash out)</a:t>
            </a:r>
            <a:endParaRPr lang="en-RW" sz="4800" dirty="0">
              <a:solidFill>
                <a:schemeClr val="tx2">
                  <a:lumMod val="25000"/>
                </a:schemeClr>
              </a:solidFill>
              <a:latin typeface="Bahnschrift" panose="020B0502040204020203" pitchFamily="34" charset="0"/>
              <a:cs typeface="Calibri Light" panose="020F0302020204030204" pitchFamily="34" charset="0"/>
            </a:endParaRPr>
          </a:p>
          <a:p>
            <a:pPr marL="400050" indent="-857250" defTabSz="457200">
              <a:lnSpc>
                <a:spcPct val="160000"/>
              </a:lnSpc>
              <a:spcBef>
                <a:spcPts val="0"/>
              </a:spcBef>
              <a:buClr>
                <a:schemeClr val="accent1"/>
              </a:buClr>
              <a:buSzPts val="6000"/>
              <a:buFont typeface="Wingdings" panose="05000000000000000000" pitchFamily="2" charset="2"/>
              <a:buChar char="q"/>
            </a:pPr>
            <a:r>
              <a:rPr lang="en-US" sz="4800" dirty="0">
                <a:solidFill>
                  <a:schemeClr val="tx2">
                    <a:lumMod val="25000"/>
                  </a:schemeClr>
                </a:solidFill>
                <a:latin typeface="Bahnschrift" panose="020B0502040204020203" pitchFamily="34" charset="0"/>
                <a:cs typeface="Calibri Light" panose="020F0302020204030204" pitchFamily="34" charset="0"/>
              </a:rPr>
              <a:t>Use Mojaloop for our existing shared digital channels (Internet &amp; Mobile Banking, Agency Banking, etc.)</a:t>
            </a:r>
            <a:endParaRPr lang="en-RW" sz="4800" dirty="0">
              <a:solidFill>
                <a:schemeClr val="tx2">
                  <a:lumMod val="25000"/>
                </a:schemeClr>
              </a:solidFill>
              <a:latin typeface="Bahnschrift" panose="020B0502040204020203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BCD5F8F-E57B-0750-EC9F-BC13C9777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72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550607-58FF-0164-CC6C-986861158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are we with Mojaloop?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B63AF0-7D15-053E-BAB6-C6DC89783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619" y="3381377"/>
            <a:ext cx="21033938" cy="8300086"/>
          </a:xfrm>
        </p:spPr>
        <p:txBody>
          <a:bodyPr>
            <a:normAutofit fontScale="92500"/>
          </a:bodyPr>
          <a:lstStyle/>
          <a:p>
            <a:pPr marL="400050" lvl="0" indent="-857250" defTabSz="457200">
              <a:lnSpc>
                <a:spcPct val="160000"/>
              </a:lnSpc>
              <a:spcBef>
                <a:spcPts val="0"/>
              </a:spcBef>
              <a:buClr>
                <a:schemeClr val="accent1"/>
              </a:buClr>
              <a:buSzPts val="6000"/>
              <a:buFont typeface="Wingdings" panose="05000000000000000000" pitchFamily="2" charset="2"/>
              <a:buChar char="q"/>
            </a:pPr>
            <a:r>
              <a:rPr lang="en-IN" sz="4800" dirty="0">
                <a:solidFill>
                  <a:schemeClr val="tx2">
                    <a:lumMod val="25000"/>
                  </a:schemeClr>
                </a:solidFill>
                <a:latin typeface="Bahnschrift" panose="020B0502040204020203" pitchFamily="34" charset="0"/>
                <a:cs typeface="Calibri Light" panose="020F0302020204030204" pitchFamily="34" charset="0"/>
              </a:rPr>
              <a:t>Attended SI </a:t>
            </a:r>
            <a:r>
              <a:rPr lang="en-IN" sz="4800" dirty="0" err="1">
                <a:solidFill>
                  <a:schemeClr val="tx2">
                    <a:lumMod val="25000"/>
                  </a:schemeClr>
                </a:solidFill>
                <a:latin typeface="Bahnschrift" panose="020B0502040204020203" pitchFamily="34" charset="0"/>
                <a:cs typeface="Calibri Light" panose="020F0302020204030204" pitchFamily="34" charset="0"/>
              </a:rPr>
              <a:t>Acceletor</a:t>
            </a:r>
            <a:r>
              <a:rPr lang="en-IN" sz="4800" dirty="0">
                <a:solidFill>
                  <a:schemeClr val="tx2">
                    <a:lumMod val="25000"/>
                  </a:schemeClr>
                </a:solidFill>
                <a:latin typeface="Bahnschrift" panose="020B0502040204020203" pitchFamily="34" charset="0"/>
                <a:cs typeface="Calibri Light" panose="020F0302020204030204" pitchFamily="34" charset="0"/>
              </a:rPr>
              <a:t> Program</a:t>
            </a:r>
          </a:p>
          <a:p>
            <a:pPr marL="400050" indent="-857250" defTabSz="457200">
              <a:lnSpc>
                <a:spcPct val="160000"/>
              </a:lnSpc>
              <a:spcBef>
                <a:spcPts val="0"/>
              </a:spcBef>
              <a:buClr>
                <a:schemeClr val="accent1"/>
              </a:buClr>
              <a:buSzPts val="6000"/>
              <a:buFont typeface="Wingdings" panose="05000000000000000000" pitchFamily="2" charset="2"/>
              <a:buChar char="q"/>
            </a:pPr>
            <a:r>
              <a:rPr lang="en-US" sz="4800" dirty="0">
                <a:solidFill>
                  <a:schemeClr val="tx2">
                    <a:lumMod val="25000"/>
                  </a:schemeClr>
                </a:solidFill>
                <a:latin typeface="Bahnschrift" panose="020B0502040204020203" pitchFamily="34" charset="0"/>
                <a:cs typeface="Calibri Light" panose="020F0302020204030204" pitchFamily="34" charset="0"/>
              </a:rPr>
              <a:t>Deployment of </a:t>
            </a:r>
            <a:r>
              <a:rPr lang="en-US" sz="4800" dirty="0" err="1">
                <a:solidFill>
                  <a:schemeClr val="tx2">
                    <a:lumMod val="25000"/>
                  </a:schemeClr>
                </a:solidFill>
                <a:latin typeface="Bahnschrift" panose="020B0502040204020203" pitchFamily="34" charset="0"/>
                <a:cs typeface="Calibri Light" panose="020F0302020204030204" pitchFamily="34" charset="0"/>
              </a:rPr>
              <a:t>Miniloop</a:t>
            </a:r>
            <a:r>
              <a:rPr lang="en-US" sz="4800" dirty="0">
                <a:solidFill>
                  <a:schemeClr val="tx2">
                    <a:lumMod val="25000"/>
                  </a:schemeClr>
                </a:solidFill>
                <a:latin typeface="Bahnschrift" panose="020B0502040204020203" pitchFamily="34" charset="0"/>
                <a:cs typeface="Calibri Light" panose="020F0302020204030204" pitchFamily="34" charset="0"/>
              </a:rPr>
              <a:t> on our VPS</a:t>
            </a:r>
          </a:p>
          <a:p>
            <a:pPr marL="400050" indent="-857250" defTabSz="457200">
              <a:lnSpc>
                <a:spcPct val="160000"/>
              </a:lnSpc>
              <a:spcBef>
                <a:spcPts val="0"/>
              </a:spcBef>
              <a:buClr>
                <a:schemeClr val="accent1"/>
              </a:buClr>
              <a:buSzPts val="6000"/>
              <a:buFont typeface="Wingdings" panose="05000000000000000000" pitchFamily="2" charset="2"/>
              <a:buChar char="q"/>
            </a:pPr>
            <a:r>
              <a:rPr lang="en-US" sz="4800" dirty="0">
                <a:solidFill>
                  <a:schemeClr val="tx2">
                    <a:lumMod val="25000"/>
                  </a:schemeClr>
                </a:solidFill>
                <a:latin typeface="Bahnschrift" panose="020B0502040204020203" pitchFamily="34" charset="0"/>
                <a:cs typeface="Calibri Light" panose="020F0302020204030204" pitchFamily="34" charset="0"/>
              </a:rPr>
              <a:t>Deployment of Payment Manager on our VPS</a:t>
            </a:r>
          </a:p>
          <a:p>
            <a:pPr marL="400050" indent="-857250" defTabSz="457200">
              <a:lnSpc>
                <a:spcPct val="160000"/>
              </a:lnSpc>
              <a:spcBef>
                <a:spcPts val="0"/>
              </a:spcBef>
              <a:buClr>
                <a:schemeClr val="accent1"/>
              </a:buClr>
              <a:buSzPts val="6000"/>
              <a:buFont typeface="Wingdings" panose="05000000000000000000" pitchFamily="2" charset="2"/>
              <a:buChar char="q"/>
            </a:pPr>
            <a:r>
              <a:rPr lang="en-US" sz="4800" dirty="0">
                <a:solidFill>
                  <a:schemeClr val="tx2">
                    <a:lumMod val="25000"/>
                  </a:schemeClr>
                </a:solidFill>
                <a:latin typeface="Bahnschrift" panose="020B0502040204020203" pitchFamily="34" charset="0"/>
                <a:cs typeface="Calibri Light" panose="020F0302020204030204" pitchFamily="34" charset="0"/>
              </a:rPr>
              <a:t>Development of PM Core Connector</a:t>
            </a:r>
            <a:endParaRPr lang="en-RW" sz="4800" dirty="0">
              <a:solidFill>
                <a:schemeClr val="tx2">
                  <a:lumMod val="25000"/>
                </a:schemeClr>
              </a:solidFill>
              <a:latin typeface="Bahnschrift" panose="020B0502040204020203" pitchFamily="34" charset="0"/>
              <a:cs typeface="Calibri Light" panose="020F0302020204030204" pitchFamily="34" charset="0"/>
            </a:endParaRPr>
          </a:p>
          <a:p>
            <a:pPr marL="400050" indent="-857250" defTabSz="457200">
              <a:lnSpc>
                <a:spcPct val="160000"/>
              </a:lnSpc>
              <a:spcBef>
                <a:spcPts val="0"/>
              </a:spcBef>
              <a:buClr>
                <a:schemeClr val="accent1"/>
              </a:buClr>
              <a:buSzPts val="6000"/>
              <a:buFont typeface="Wingdings" panose="05000000000000000000" pitchFamily="2" charset="2"/>
              <a:buChar char="q"/>
            </a:pPr>
            <a:r>
              <a:rPr lang="en-US" sz="4800" dirty="0">
                <a:solidFill>
                  <a:schemeClr val="tx2">
                    <a:lumMod val="25000"/>
                  </a:schemeClr>
                </a:solidFill>
                <a:latin typeface="Bahnschrift" panose="020B0502040204020203" pitchFamily="34" charset="0"/>
                <a:cs typeface="Calibri Light" panose="020F0302020204030204" pitchFamily="34" charset="0"/>
              </a:rPr>
              <a:t>Development of Mojaloop Demo V1: Web portal to test:</a:t>
            </a:r>
          </a:p>
          <a:p>
            <a:pPr marL="2228850" lvl="2" indent="-857250" defTabSz="457200">
              <a:lnSpc>
                <a:spcPct val="160000"/>
              </a:lnSpc>
              <a:spcBef>
                <a:spcPts val="0"/>
              </a:spcBef>
              <a:buClr>
                <a:schemeClr val="accent1"/>
              </a:buClr>
              <a:buSzPts val="6000"/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2">
                    <a:lumMod val="25000"/>
                  </a:schemeClr>
                </a:solidFill>
                <a:latin typeface="Bahnschrift" panose="020B0502040204020203" pitchFamily="34" charset="0"/>
                <a:cs typeface="Calibri Light" panose="020F0302020204030204" pitchFamily="34" charset="0"/>
              </a:rPr>
              <a:t>Account Registration on ALS (Account Lookup Service)</a:t>
            </a:r>
          </a:p>
          <a:p>
            <a:pPr marL="2228850" lvl="2" indent="-857250" defTabSz="457200">
              <a:lnSpc>
                <a:spcPct val="160000"/>
              </a:lnSpc>
              <a:spcBef>
                <a:spcPts val="0"/>
              </a:spcBef>
              <a:buClr>
                <a:schemeClr val="accent1"/>
              </a:buClr>
              <a:buSzPts val="6000"/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2">
                    <a:lumMod val="25000"/>
                  </a:schemeClr>
                </a:solidFill>
                <a:latin typeface="Bahnschrift" panose="020B0502040204020203" pitchFamily="34" charset="0"/>
                <a:cs typeface="Calibri Light" panose="020F0302020204030204" pitchFamily="34" charset="0"/>
              </a:rPr>
              <a:t>Account Lookup</a:t>
            </a:r>
          </a:p>
          <a:p>
            <a:pPr marL="2228850" lvl="2" indent="-857250" defTabSz="457200">
              <a:lnSpc>
                <a:spcPct val="160000"/>
              </a:lnSpc>
              <a:spcBef>
                <a:spcPts val="0"/>
              </a:spcBef>
              <a:buClr>
                <a:schemeClr val="accent1"/>
              </a:buClr>
              <a:buSzPts val="6000"/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2">
                    <a:lumMod val="25000"/>
                  </a:schemeClr>
                </a:solidFill>
                <a:latin typeface="Bahnschrift" panose="020B0502040204020203" pitchFamily="34" charset="0"/>
                <a:cs typeface="Calibri Light" panose="020F0302020204030204" pitchFamily="34" charset="0"/>
              </a:rPr>
              <a:t>Quoting Service</a:t>
            </a:r>
          </a:p>
          <a:p>
            <a:pPr marL="2228850" lvl="2" indent="-857250" defTabSz="457200">
              <a:lnSpc>
                <a:spcPct val="160000"/>
              </a:lnSpc>
              <a:spcBef>
                <a:spcPts val="0"/>
              </a:spcBef>
              <a:buClr>
                <a:schemeClr val="accent1"/>
              </a:buClr>
              <a:buSzPts val="6000"/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2">
                    <a:lumMod val="25000"/>
                  </a:schemeClr>
                </a:solidFill>
                <a:latin typeface="Bahnschrift" panose="020B0502040204020203" pitchFamily="34" charset="0"/>
                <a:cs typeface="Calibri Light" panose="020F0302020204030204" pitchFamily="34" charset="0"/>
              </a:rPr>
              <a:t>P2P Transfer</a:t>
            </a:r>
            <a:endParaRPr lang="en-RW" sz="3200" dirty="0">
              <a:solidFill>
                <a:schemeClr val="tx2">
                  <a:lumMod val="25000"/>
                </a:schemeClr>
              </a:solidFill>
              <a:latin typeface="Bahnschrift" panose="020B0502040204020203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BCD5F8F-E57B-0750-EC9F-BC13C9777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94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4CF96-3F55-4B76-924E-AC77121F0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We Are 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E880A-7469-4E6E-BA8F-474B020D0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2</a:t>
            </a:fld>
            <a:endParaRPr lang="en-US"/>
          </a:p>
        </p:txBody>
      </p:sp>
      <p:sp>
        <p:nvSpPr>
          <p:cNvPr id="7" name="Google Shape;230;p1">
            <a:extLst>
              <a:ext uri="{FF2B5EF4-FFF2-40B4-BE49-F238E27FC236}">
                <a16:creationId xmlns:a16="http://schemas.microsoft.com/office/drawing/2014/main" id="{3343EA4D-9CE0-8DEE-2D97-B4DA994F53BA}"/>
              </a:ext>
            </a:extLst>
          </p:cNvPr>
          <p:cNvSpPr txBox="1">
            <a:spLocks/>
          </p:cNvSpPr>
          <p:nvPr/>
        </p:nvSpPr>
        <p:spPr>
          <a:xfrm>
            <a:off x="1243841" y="4580018"/>
            <a:ext cx="11794242" cy="3617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800"/>
              <a:buFont typeface="Calibri"/>
              <a:buNone/>
              <a:defRPr sz="48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70000"/>
              </a:lnSpc>
              <a:buClr>
                <a:schemeClr val="accent1"/>
              </a:buClr>
              <a:buSzPts val="6000"/>
              <a:buFont typeface="Candara"/>
              <a:buNone/>
            </a:pPr>
            <a:r>
              <a:rPr lang="en-GB" sz="6000" b="0" dirty="0">
                <a:solidFill>
                  <a:schemeClr val="tx2">
                    <a:lumMod val="25000"/>
                  </a:schemeClr>
                </a:solidFill>
                <a:latin typeface="Bahnschrift" panose="020B0502040204020203" pitchFamily="34" charset="0"/>
                <a:cs typeface="Calibri Light" panose="020F0302020204030204" pitchFamily="34" charset="0"/>
              </a:rPr>
              <a:t>10 + Experience in Banking Industry. Serving East African Banks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AEAF8C9-2AA4-D051-137F-923FD4829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4860" y="3764106"/>
            <a:ext cx="7162733" cy="791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443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550607-58FF-0164-CC6C-986861158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Our Solutions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B63AF0-7D15-053E-BAB6-C6DC89783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381378"/>
            <a:ext cx="22811874" cy="7816012"/>
          </a:xfr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25000" lnSpcReduction="20000"/>
          </a:bodyPr>
          <a:lstStyle/>
          <a:p>
            <a:pPr marL="400050" indent="-857250" defTabSz="457200">
              <a:lnSpc>
                <a:spcPct val="170000"/>
              </a:lnSpc>
              <a:spcBef>
                <a:spcPts val="0"/>
              </a:spcBef>
              <a:buClr>
                <a:schemeClr val="accent1"/>
              </a:buClr>
              <a:buSzPts val="6000"/>
              <a:buFont typeface="Wingdings" panose="05000000000000000000" pitchFamily="2" charset="2"/>
              <a:buChar char="q"/>
            </a:pPr>
            <a:r>
              <a:rPr lang="en-IN" sz="16000" b="1" dirty="0">
                <a:solidFill>
                  <a:schemeClr val="tx2">
                    <a:lumMod val="25000"/>
                  </a:schemeClr>
                </a:solidFill>
                <a:latin typeface="Bahnschrift" panose="020B0502040204020203" pitchFamily="34" charset="0"/>
                <a:cs typeface="Calibri Light" panose="020F0302020204030204" pitchFamily="34" charset="0"/>
              </a:rPr>
              <a:t>Instant Payment Gateway</a:t>
            </a:r>
            <a:r>
              <a:rPr lang="en-IN" sz="16000" dirty="0">
                <a:solidFill>
                  <a:schemeClr val="tx2">
                    <a:lumMod val="25000"/>
                  </a:schemeClr>
                </a:solidFill>
                <a:latin typeface="Bahnschrift" panose="020B0502040204020203" pitchFamily="34" charset="0"/>
                <a:cs typeface="Calibri Light" panose="020F0302020204030204" pitchFamily="34" charset="0"/>
              </a:rPr>
              <a:t>: Middleware between IPS and Core Banking System and e-channels</a:t>
            </a:r>
          </a:p>
          <a:p>
            <a:pPr marL="400050" indent="-857250" defTabSz="457200">
              <a:lnSpc>
                <a:spcPct val="170000"/>
              </a:lnSpc>
              <a:spcBef>
                <a:spcPts val="0"/>
              </a:spcBef>
              <a:buClr>
                <a:schemeClr val="accent1"/>
              </a:buClr>
              <a:buSzPts val="6000"/>
              <a:buFont typeface="Wingdings" panose="05000000000000000000" pitchFamily="2" charset="2"/>
              <a:buChar char="q"/>
            </a:pPr>
            <a:r>
              <a:rPr lang="en-IN" sz="16000" b="1" dirty="0">
                <a:solidFill>
                  <a:schemeClr val="tx2">
                    <a:lumMod val="25000"/>
                  </a:schemeClr>
                </a:solidFill>
                <a:latin typeface="Bahnschrift" panose="020B0502040204020203" pitchFamily="34" charset="0"/>
                <a:cs typeface="Calibri Light" panose="020F0302020204030204" pitchFamily="34" charset="0"/>
              </a:rPr>
              <a:t>Internet banking: </a:t>
            </a:r>
            <a:r>
              <a:rPr lang="en-IN" sz="16000" dirty="0">
                <a:solidFill>
                  <a:schemeClr val="tx2">
                    <a:lumMod val="25000"/>
                  </a:schemeClr>
                </a:solidFill>
                <a:latin typeface="Bahnschrift" panose="020B0502040204020203" pitchFamily="34" charset="0"/>
                <a:cs typeface="Calibri Light" panose="020F0302020204030204" pitchFamily="34" charset="0"/>
              </a:rPr>
              <a:t>Web-based platform for customers to perform real time transactions</a:t>
            </a:r>
          </a:p>
          <a:p>
            <a:pPr marL="400050" indent="-857250" defTabSz="457200">
              <a:lnSpc>
                <a:spcPct val="170000"/>
              </a:lnSpc>
              <a:spcBef>
                <a:spcPts val="0"/>
              </a:spcBef>
              <a:buClr>
                <a:schemeClr val="accent1"/>
              </a:buClr>
              <a:buSzPts val="6000"/>
              <a:buFont typeface="Wingdings" panose="05000000000000000000" pitchFamily="2" charset="2"/>
              <a:buChar char="q"/>
            </a:pPr>
            <a:r>
              <a:rPr lang="en-IN" sz="16000" b="1" dirty="0">
                <a:solidFill>
                  <a:schemeClr val="tx2">
                    <a:lumMod val="25000"/>
                  </a:schemeClr>
                </a:solidFill>
                <a:latin typeface="Bahnschrift" panose="020B0502040204020203" pitchFamily="34" charset="0"/>
                <a:cs typeface="Calibri Light" panose="020F0302020204030204" pitchFamily="34" charset="0"/>
              </a:rPr>
              <a:t>Mobile Banking (USSD, Android &amp; iOS):</a:t>
            </a:r>
            <a:r>
              <a:rPr lang="en-IN" sz="16000" dirty="0">
                <a:solidFill>
                  <a:schemeClr val="tx2">
                    <a:lumMod val="25000"/>
                  </a:schemeClr>
                </a:solidFill>
                <a:latin typeface="Bahnschrift" panose="020B0502040204020203" pitchFamily="34" charset="0"/>
                <a:cs typeface="Calibri Light" panose="020F0302020204030204" pitchFamily="34" charset="0"/>
              </a:rPr>
              <a:t> To provide access to banking services on mobile phone</a:t>
            </a:r>
            <a:endParaRPr lang="en-RW" sz="16000" dirty="0">
              <a:solidFill>
                <a:schemeClr val="tx2">
                  <a:lumMod val="25000"/>
                </a:schemeClr>
              </a:solidFill>
              <a:latin typeface="Bahnschrift" panose="020B0502040204020203" pitchFamily="34" charset="0"/>
              <a:cs typeface="Calibri Light" panose="020F0302020204030204" pitchFamily="34" charset="0"/>
            </a:endParaRPr>
          </a:p>
          <a:p>
            <a:pPr marL="400050" indent="-857250" defTabSz="457200">
              <a:lnSpc>
                <a:spcPct val="170000"/>
              </a:lnSpc>
              <a:spcBef>
                <a:spcPts val="0"/>
              </a:spcBef>
              <a:buClr>
                <a:schemeClr val="accent1"/>
              </a:buClr>
              <a:buSzPts val="6000"/>
              <a:buFont typeface="Wingdings" panose="05000000000000000000" pitchFamily="2" charset="2"/>
              <a:buChar char="q"/>
            </a:pPr>
            <a:r>
              <a:rPr lang="en-IN" sz="16000" b="1" dirty="0">
                <a:solidFill>
                  <a:schemeClr val="tx2">
                    <a:lumMod val="25000"/>
                  </a:schemeClr>
                </a:solidFill>
                <a:latin typeface="Bahnschrift" panose="020B0502040204020203" pitchFamily="34" charset="0"/>
                <a:cs typeface="Calibri Light" panose="020F0302020204030204" pitchFamily="34" charset="0"/>
              </a:rPr>
              <a:t>Agency Banking </a:t>
            </a:r>
            <a:r>
              <a:rPr lang="en-IN" sz="16000" dirty="0">
                <a:solidFill>
                  <a:schemeClr val="tx2">
                    <a:lumMod val="25000"/>
                  </a:schemeClr>
                </a:solidFill>
                <a:latin typeface="Bahnschrift" panose="020B0502040204020203" pitchFamily="34" charset="0"/>
                <a:cs typeface="Calibri Light" panose="020F0302020204030204" pitchFamily="34" charset="0"/>
              </a:rPr>
              <a:t>- Extends branch services to customers through bank agents</a:t>
            </a:r>
          </a:p>
          <a:p>
            <a:pPr marL="400050" indent="-857250" defTabSz="457200">
              <a:lnSpc>
                <a:spcPct val="170000"/>
              </a:lnSpc>
              <a:spcBef>
                <a:spcPts val="0"/>
              </a:spcBef>
              <a:buClr>
                <a:schemeClr val="accent1"/>
              </a:buClr>
              <a:buSzPts val="6000"/>
              <a:buFont typeface="Wingdings" panose="05000000000000000000" pitchFamily="2" charset="2"/>
              <a:buChar char="q"/>
            </a:pPr>
            <a:r>
              <a:rPr lang="en-IN" sz="16000" b="1" dirty="0">
                <a:solidFill>
                  <a:schemeClr val="tx2">
                    <a:lumMod val="25000"/>
                  </a:schemeClr>
                </a:solidFill>
                <a:latin typeface="Bahnschrift" panose="020B0502040204020203" pitchFamily="34" charset="0"/>
                <a:cs typeface="Calibri Light" panose="020F0302020204030204" pitchFamily="34" charset="0"/>
              </a:rPr>
              <a:t>Automated Micro-Lending</a:t>
            </a:r>
            <a:endParaRPr lang="en-RW" sz="16000" b="1" dirty="0">
              <a:solidFill>
                <a:schemeClr val="tx2">
                  <a:lumMod val="25000"/>
                </a:schemeClr>
              </a:solidFill>
              <a:latin typeface="Bahnschrift" panose="020B0502040204020203" pitchFamily="34" charset="0"/>
              <a:cs typeface="Calibri Light" panose="020F0302020204030204" pitchFamily="34" charset="0"/>
            </a:endParaRPr>
          </a:p>
          <a:p>
            <a:pPr marL="400050" indent="-857250" defTabSz="457200">
              <a:lnSpc>
                <a:spcPct val="170000"/>
              </a:lnSpc>
              <a:spcBef>
                <a:spcPts val="0"/>
              </a:spcBef>
              <a:buClr>
                <a:schemeClr val="accent1"/>
              </a:buClr>
              <a:buSzPts val="6000"/>
              <a:buFont typeface="Wingdings" panose="05000000000000000000" pitchFamily="2" charset="2"/>
              <a:buChar char="q"/>
            </a:pPr>
            <a:r>
              <a:rPr lang="en-IN" sz="16000" b="1" dirty="0">
                <a:solidFill>
                  <a:schemeClr val="tx2">
                    <a:lumMod val="25000"/>
                  </a:schemeClr>
                </a:solidFill>
                <a:latin typeface="Bahnschrift" panose="020B0502040204020203" pitchFamily="34" charset="0"/>
                <a:cs typeface="Calibri Light" panose="020F0302020204030204" pitchFamily="34" charset="0"/>
              </a:rPr>
              <a:t>Automated Salary Advance </a:t>
            </a:r>
            <a:endParaRPr lang="en-RW" sz="16000" b="1" dirty="0">
              <a:solidFill>
                <a:schemeClr val="tx2">
                  <a:lumMod val="25000"/>
                </a:schemeClr>
              </a:solidFill>
              <a:latin typeface="Bahnschrift" panose="020B0502040204020203" pitchFamily="34" charset="0"/>
              <a:cs typeface="Calibri Light" panose="020F0302020204030204" pitchFamily="34" charset="0"/>
            </a:endParaRPr>
          </a:p>
          <a:p>
            <a:pPr marL="400050" indent="-857250" defTabSz="457200">
              <a:lnSpc>
                <a:spcPct val="170000"/>
              </a:lnSpc>
              <a:spcBef>
                <a:spcPts val="0"/>
              </a:spcBef>
              <a:buClr>
                <a:schemeClr val="accent1"/>
              </a:buClr>
              <a:buSzPts val="6000"/>
              <a:buFont typeface="Wingdings" panose="05000000000000000000" pitchFamily="2" charset="2"/>
              <a:buChar char="q"/>
            </a:pPr>
            <a:r>
              <a:rPr lang="en-IN" sz="16000" b="1" dirty="0">
                <a:solidFill>
                  <a:schemeClr val="tx2">
                    <a:lumMod val="25000"/>
                  </a:schemeClr>
                </a:solidFill>
                <a:latin typeface="Bahnschrift" panose="020B0502040204020203" pitchFamily="34" charset="0"/>
                <a:cs typeface="Calibri Light" panose="020F0302020204030204" pitchFamily="34" charset="0"/>
              </a:rPr>
              <a:t>Clearing and Cheque Truncation solution </a:t>
            </a:r>
            <a:r>
              <a:rPr lang="en-IN" sz="16000" dirty="0">
                <a:solidFill>
                  <a:schemeClr val="tx2">
                    <a:lumMod val="25000"/>
                  </a:schemeClr>
                </a:solidFill>
                <a:latin typeface="Bahnschrift" panose="020B0502040204020203" pitchFamily="34" charset="0"/>
                <a:cs typeface="Calibri Light" panose="020F0302020204030204" pitchFamily="34" charset="0"/>
              </a:rPr>
              <a:t>- enables exchange of interbank transactions through central clearing house</a:t>
            </a:r>
            <a:endParaRPr lang="en-RW" sz="16000" dirty="0">
              <a:solidFill>
                <a:schemeClr val="tx2">
                  <a:lumMod val="25000"/>
                </a:schemeClr>
              </a:solidFill>
              <a:latin typeface="Bahnschrift" panose="020B0502040204020203" pitchFamily="34" charset="0"/>
              <a:cs typeface="Calibri Light" panose="020F0302020204030204" pitchFamily="34" charset="0"/>
            </a:endParaRPr>
          </a:p>
          <a:p>
            <a:pPr marL="0" algn="ctr" defTabSz="457200">
              <a:lnSpc>
                <a:spcPct val="170000"/>
              </a:lnSpc>
              <a:spcBef>
                <a:spcPts val="0"/>
              </a:spcBef>
              <a:buClr>
                <a:schemeClr val="accent1"/>
              </a:buClr>
              <a:buSzPts val="6000"/>
              <a:buNone/>
            </a:pPr>
            <a:endParaRPr lang="fr-FR" sz="4000" dirty="0">
              <a:solidFill>
                <a:schemeClr val="tx2">
                  <a:lumMod val="25000"/>
                </a:schemeClr>
              </a:solidFill>
              <a:latin typeface="Bahnschrift" panose="020B0502040204020203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BCD5F8F-E57B-0750-EC9F-BC13C9777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5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550607-58FF-0164-CC6C-986861158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Our Solutions Cont’d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B63AF0-7D15-053E-BAB6-C6DC89783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0653" y="3381377"/>
            <a:ext cx="22362694" cy="8391526"/>
          </a:xfrm>
        </p:spPr>
        <p:txBody>
          <a:bodyPr>
            <a:noAutofit/>
          </a:bodyPr>
          <a:lstStyle/>
          <a:p>
            <a:pPr lvl="0" algn="just" defTabSz="457200">
              <a:lnSpc>
                <a:spcPct val="190000"/>
              </a:lnSpc>
              <a:spcBef>
                <a:spcPts val="0"/>
              </a:spcBef>
              <a:buClr>
                <a:schemeClr val="accent1"/>
              </a:buClr>
              <a:buSzPts val="6000"/>
              <a:buFont typeface="Wingdings" panose="05000000000000000000" pitchFamily="2" charset="2"/>
              <a:buChar char="q"/>
            </a:pPr>
            <a:r>
              <a:rPr lang="en-IN" sz="4000" b="1" dirty="0">
                <a:solidFill>
                  <a:schemeClr val="tx2">
                    <a:lumMod val="25000"/>
                  </a:schemeClr>
                </a:solidFill>
                <a:latin typeface="Bahnschrift" panose="020B0502040204020203" pitchFamily="34" charset="0"/>
                <a:cs typeface="Calibri Light" panose="020F0302020204030204" pitchFamily="34" charset="0"/>
              </a:rPr>
              <a:t>ATM Bridge system – </a:t>
            </a:r>
            <a:r>
              <a:rPr lang="en-IN" sz="4000" dirty="0">
                <a:solidFill>
                  <a:schemeClr val="tx2">
                    <a:lumMod val="25000"/>
                  </a:schemeClr>
                </a:solidFill>
                <a:latin typeface="Bahnschrift" panose="020B0502040204020203" pitchFamily="34" charset="0"/>
                <a:cs typeface="Calibri Light" panose="020F0302020204030204" pitchFamily="34" charset="0"/>
              </a:rPr>
              <a:t>ATM Middleware using ISO message standards</a:t>
            </a:r>
          </a:p>
          <a:p>
            <a:pPr algn="just" defTabSz="457200">
              <a:lnSpc>
                <a:spcPct val="190000"/>
              </a:lnSpc>
              <a:spcBef>
                <a:spcPts val="0"/>
              </a:spcBef>
              <a:buClr>
                <a:schemeClr val="accent1"/>
              </a:buClr>
              <a:buSzPts val="6000"/>
              <a:buFont typeface="Wingdings" panose="05000000000000000000" pitchFamily="2" charset="2"/>
              <a:buChar char="q"/>
            </a:pPr>
            <a:r>
              <a:rPr lang="en-GB" sz="4000" b="1" dirty="0">
                <a:solidFill>
                  <a:schemeClr val="tx2">
                    <a:lumMod val="25000"/>
                  </a:schemeClr>
                </a:solidFill>
                <a:latin typeface="Bahnschrift" panose="020B0502040204020203" pitchFamily="34" charset="0"/>
                <a:cs typeface="Calibri Light" panose="020F0302020204030204" pitchFamily="34" charset="0"/>
              </a:rPr>
              <a:t>E-Government Service Digitization </a:t>
            </a:r>
            <a:endParaRPr lang="en-RW" sz="4000" b="1" dirty="0">
              <a:solidFill>
                <a:schemeClr val="tx2">
                  <a:lumMod val="25000"/>
                </a:schemeClr>
              </a:solidFill>
              <a:latin typeface="Bahnschrift" panose="020B0502040204020203" pitchFamily="34" charset="0"/>
              <a:cs typeface="Calibri Light" panose="020F0302020204030204" pitchFamily="34" charset="0"/>
            </a:endParaRPr>
          </a:p>
          <a:p>
            <a:pPr lvl="0" algn="just" defTabSz="457200">
              <a:lnSpc>
                <a:spcPct val="190000"/>
              </a:lnSpc>
              <a:spcBef>
                <a:spcPts val="0"/>
              </a:spcBef>
              <a:buClr>
                <a:schemeClr val="accent1"/>
              </a:buClr>
              <a:buSzPts val="6000"/>
              <a:buFont typeface="Wingdings" panose="05000000000000000000" pitchFamily="2" charset="2"/>
              <a:buChar char="q"/>
            </a:pPr>
            <a:r>
              <a:rPr lang="en-IN" sz="4000" b="1" dirty="0">
                <a:solidFill>
                  <a:schemeClr val="tx2">
                    <a:lumMod val="25000"/>
                  </a:schemeClr>
                </a:solidFill>
                <a:latin typeface="Bahnschrift" panose="020B0502040204020203" pitchFamily="34" charset="0"/>
                <a:cs typeface="Calibri Light" panose="020F0302020204030204" pitchFamily="34" charset="0"/>
              </a:rPr>
              <a:t>E-statement - </a:t>
            </a:r>
            <a:r>
              <a:rPr lang="en-IN" sz="4000" dirty="0">
                <a:solidFill>
                  <a:schemeClr val="tx2">
                    <a:lumMod val="25000"/>
                  </a:schemeClr>
                </a:solidFill>
                <a:latin typeface="Bahnschrift" panose="020B0502040204020203" pitchFamily="34" charset="0"/>
                <a:cs typeface="Calibri Light" panose="020F0302020204030204" pitchFamily="34" charset="0"/>
              </a:rPr>
              <a:t>This is an automated generation of customer account statements</a:t>
            </a:r>
            <a:endParaRPr lang="en-RW" sz="4000" dirty="0">
              <a:solidFill>
                <a:schemeClr val="tx2">
                  <a:lumMod val="25000"/>
                </a:schemeClr>
              </a:solidFill>
              <a:latin typeface="Bahnschrift" panose="020B0502040204020203" pitchFamily="34" charset="0"/>
              <a:cs typeface="Calibri Light" panose="020F0302020204030204" pitchFamily="34" charset="0"/>
            </a:endParaRPr>
          </a:p>
          <a:p>
            <a:pPr lvl="0" algn="just" defTabSz="457200">
              <a:lnSpc>
                <a:spcPct val="190000"/>
              </a:lnSpc>
              <a:spcBef>
                <a:spcPts val="0"/>
              </a:spcBef>
              <a:buClr>
                <a:schemeClr val="accent1"/>
              </a:buClr>
              <a:buSzPts val="6000"/>
              <a:buFont typeface="Wingdings" panose="05000000000000000000" pitchFamily="2" charset="2"/>
              <a:buChar char="q"/>
            </a:pPr>
            <a:r>
              <a:rPr lang="en-IN" sz="4000" b="1" dirty="0">
                <a:solidFill>
                  <a:schemeClr val="tx2">
                    <a:lumMod val="25000"/>
                  </a:schemeClr>
                </a:solidFill>
                <a:latin typeface="Bahnschrift" panose="020B0502040204020203" pitchFamily="34" charset="0"/>
                <a:cs typeface="Calibri Light" panose="020F0302020204030204" pitchFamily="34" charset="0"/>
              </a:rPr>
              <a:t>Email &amp; SMS notification - </a:t>
            </a:r>
            <a:r>
              <a:rPr lang="en-IN" sz="4000" dirty="0">
                <a:solidFill>
                  <a:schemeClr val="tx2">
                    <a:lumMod val="25000"/>
                  </a:schemeClr>
                </a:solidFill>
                <a:latin typeface="Bahnschrift" panose="020B0502040204020203" pitchFamily="34" charset="0"/>
                <a:cs typeface="Calibri Light" panose="020F0302020204030204" pitchFamily="34" charset="0"/>
              </a:rPr>
              <a:t>To send customized SMS and email notification to clients in bulk</a:t>
            </a:r>
            <a:endParaRPr lang="en-RW" sz="4000" dirty="0">
              <a:solidFill>
                <a:schemeClr val="tx2">
                  <a:lumMod val="25000"/>
                </a:schemeClr>
              </a:solidFill>
              <a:latin typeface="Bahnschrift" panose="020B0502040204020203" pitchFamily="34" charset="0"/>
              <a:cs typeface="Calibri Light" panose="020F0302020204030204" pitchFamily="34" charset="0"/>
            </a:endParaRPr>
          </a:p>
          <a:p>
            <a:pPr lvl="0" algn="just" defTabSz="457200">
              <a:lnSpc>
                <a:spcPct val="190000"/>
              </a:lnSpc>
              <a:spcBef>
                <a:spcPts val="0"/>
              </a:spcBef>
              <a:buClr>
                <a:schemeClr val="accent1"/>
              </a:buClr>
              <a:buSzPts val="6000"/>
              <a:buFont typeface="Wingdings" panose="05000000000000000000" pitchFamily="2" charset="2"/>
              <a:buChar char="q"/>
            </a:pPr>
            <a:r>
              <a:rPr lang="en-IN" sz="4000" b="1" dirty="0">
                <a:solidFill>
                  <a:schemeClr val="tx2">
                    <a:lumMod val="25000"/>
                  </a:schemeClr>
                </a:solidFill>
                <a:latin typeface="Bahnschrift" panose="020B0502040204020203" pitchFamily="34" charset="0"/>
                <a:cs typeface="Calibri Light" panose="020F0302020204030204" pitchFamily="34" charset="0"/>
              </a:rPr>
              <a:t>Core Banking System Consultancy – </a:t>
            </a:r>
            <a:r>
              <a:rPr lang="en-IN" sz="4000" dirty="0">
                <a:solidFill>
                  <a:schemeClr val="tx2">
                    <a:lumMod val="25000"/>
                  </a:schemeClr>
                </a:solidFill>
                <a:latin typeface="Bahnschrift" panose="020B0502040204020203" pitchFamily="34" charset="0"/>
                <a:cs typeface="Calibri Light" panose="020F0302020204030204" pitchFamily="34" charset="0"/>
              </a:rPr>
              <a:t>Integrations, Procurement &amp; Implementation</a:t>
            </a:r>
            <a:endParaRPr lang="en-IN" sz="4000" b="1" dirty="0">
              <a:solidFill>
                <a:schemeClr val="tx2">
                  <a:lumMod val="25000"/>
                </a:schemeClr>
              </a:solidFill>
              <a:latin typeface="Bahnschrift" panose="020B0502040204020203" pitchFamily="34" charset="0"/>
              <a:cs typeface="Calibri Light" panose="020F0302020204030204" pitchFamily="34" charset="0"/>
            </a:endParaRPr>
          </a:p>
          <a:p>
            <a:pPr lvl="0" algn="just" defTabSz="457200">
              <a:lnSpc>
                <a:spcPct val="190000"/>
              </a:lnSpc>
              <a:spcBef>
                <a:spcPts val="0"/>
              </a:spcBef>
              <a:buClr>
                <a:schemeClr val="accent1"/>
              </a:buClr>
              <a:buSzPts val="6000"/>
              <a:buFont typeface="Wingdings" panose="05000000000000000000" pitchFamily="2" charset="2"/>
              <a:buChar char="q"/>
            </a:pPr>
            <a:r>
              <a:rPr lang="en-IN" sz="4000" b="1" dirty="0">
                <a:solidFill>
                  <a:schemeClr val="tx2">
                    <a:lumMod val="25000"/>
                  </a:schemeClr>
                </a:solidFill>
                <a:latin typeface="Bahnschrift" panose="020B0502040204020203" pitchFamily="34" charset="0"/>
                <a:cs typeface="Calibri Light" panose="020F0302020204030204" pitchFamily="34" charset="0"/>
              </a:rPr>
              <a:t>Insurance management system – </a:t>
            </a:r>
            <a:r>
              <a:rPr lang="en-US" sz="4000" dirty="0">
                <a:solidFill>
                  <a:schemeClr val="tx2">
                    <a:lumMod val="25000"/>
                  </a:schemeClr>
                </a:solidFill>
                <a:latin typeface="Bahnschrift" panose="020B0502040204020203" pitchFamily="34" charset="0"/>
                <a:cs typeface="Calibri Light" panose="020F0302020204030204" pitchFamily="34" charset="0"/>
              </a:rPr>
              <a:t>Core System for insurance companies</a:t>
            </a:r>
            <a:endParaRPr lang="en-RW" sz="4000" dirty="0">
              <a:solidFill>
                <a:schemeClr val="tx2">
                  <a:lumMod val="25000"/>
                </a:schemeClr>
              </a:solidFill>
              <a:latin typeface="Bahnschrift" panose="020B0502040204020203" pitchFamily="34" charset="0"/>
              <a:cs typeface="Calibri Light" panose="020F0302020204030204" pitchFamily="34" charset="0"/>
            </a:endParaRPr>
          </a:p>
          <a:p>
            <a:pPr lvl="0" algn="just" defTabSz="457200">
              <a:lnSpc>
                <a:spcPct val="19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Pts val="6000"/>
              <a:buFont typeface="Wingdings" panose="05000000000000000000" pitchFamily="2" charset="2"/>
              <a:buChar char="q"/>
            </a:pPr>
            <a:r>
              <a:rPr lang="en-IN" sz="4000" b="1" dirty="0">
                <a:solidFill>
                  <a:schemeClr val="tx2">
                    <a:lumMod val="25000"/>
                  </a:schemeClr>
                </a:solidFill>
                <a:latin typeface="Bahnschrift" panose="020B0502040204020203" pitchFamily="34" charset="0"/>
                <a:cs typeface="Calibri Light" panose="020F0302020204030204" pitchFamily="34" charset="0"/>
              </a:rPr>
              <a:t>Customized Solutions – </a:t>
            </a:r>
            <a:r>
              <a:rPr lang="en-IN" sz="4000" dirty="0">
                <a:solidFill>
                  <a:schemeClr val="tx2">
                    <a:lumMod val="25000"/>
                  </a:schemeClr>
                </a:solidFill>
                <a:latin typeface="Bahnschrift" panose="020B0502040204020203" pitchFamily="34" charset="0"/>
                <a:cs typeface="Calibri Light" panose="020F0302020204030204" pitchFamily="34" charset="0"/>
              </a:rPr>
              <a:t>Systems developed according to customers’ needs</a:t>
            </a:r>
            <a:endParaRPr lang="en-RW" sz="4000" dirty="0">
              <a:solidFill>
                <a:schemeClr val="tx2">
                  <a:lumMod val="25000"/>
                </a:schemeClr>
              </a:solidFill>
              <a:latin typeface="Bahnschrift" panose="020B0502040204020203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BCD5F8F-E57B-0750-EC9F-BC13C9777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24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550607-58FF-0164-CC6C-986861158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Our IPS (RNDPS/eKash) Clients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B63AF0-7D15-053E-BAB6-C6DC89783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618" y="3224463"/>
            <a:ext cx="21698315" cy="9018339"/>
          </a:xfrm>
        </p:spPr>
        <p:txBody>
          <a:bodyPr>
            <a:noAutofit/>
          </a:bodyPr>
          <a:lstStyle/>
          <a:p>
            <a:pPr lvl="0" algn="just" defTabSz="457200">
              <a:lnSpc>
                <a:spcPct val="190000"/>
              </a:lnSpc>
              <a:spcBef>
                <a:spcPts val="0"/>
              </a:spcBef>
              <a:buClr>
                <a:schemeClr val="accent1"/>
              </a:buClr>
              <a:buSzPts val="6000"/>
              <a:buFont typeface="Wingdings" panose="05000000000000000000" pitchFamily="2" charset="2"/>
              <a:buChar char="q"/>
            </a:pPr>
            <a:r>
              <a:rPr lang="en-IN" sz="4000" b="1">
                <a:solidFill>
                  <a:schemeClr val="tx2">
                    <a:lumMod val="25000"/>
                  </a:schemeClr>
                </a:solidFill>
                <a:latin typeface="Bahnschrift" panose="020B0502040204020203" pitchFamily="34" charset="0"/>
                <a:cs typeface="Calibri Light" panose="020F0302020204030204" pitchFamily="34" charset="0"/>
              </a:rPr>
              <a:t>MTN - Rwanda</a:t>
            </a:r>
            <a:endParaRPr lang="en-IN" sz="4000">
              <a:solidFill>
                <a:schemeClr val="tx2">
                  <a:lumMod val="25000"/>
                </a:schemeClr>
              </a:solidFill>
              <a:latin typeface="Bahnschrift" panose="020B0502040204020203" pitchFamily="34" charset="0"/>
              <a:cs typeface="Calibri Light" panose="020F0302020204030204" pitchFamily="34" charset="0"/>
            </a:endParaRPr>
          </a:p>
          <a:p>
            <a:pPr algn="just" defTabSz="457200">
              <a:lnSpc>
                <a:spcPct val="190000"/>
              </a:lnSpc>
              <a:spcBef>
                <a:spcPts val="0"/>
              </a:spcBef>
              <a:buClr>
                <a:schemeClr val="accent1"/>
              </a:buClr>
              <a:buSzPts val="6000"/>
              <a:buFont typeface="Wingdings" panose="05000000000000000000" pitchFamily="2" charset="2"/>
              <a:buChar char="q"/>
            </a:pPr>
            <a:r>
              <a:rPr lang="en-US" sz="4000" b="1">
                <a:solidFill>
                  <a:schemeClr val="tx2">
                    <a:lumMod val="25000"/>
                  </a:schemeClr>
                </a:solidFill>
                <a:latin typeface="Bahnschrift" panose="020B0502040204020203" pitchFamily="34" charset="0"/>
                <a:cs typeface="Calibri Light" panose="020F0302020204030204" pitchFamily="34" charset="0"/>
              </a:rPr>
              <a:t>Cogebanque</a:t>
            </a:r>
            <a:endParaRPr lang="en-RW" sz="4000" b="1">
              <a:solidFill>
                <a:schemeClr val="tx2">
                  <a:lumMod val="25000"/>
                </a:schemeClr>
              </a:solidFill>
              <a:latin typeface="Bahnschrift" panose="020B0502040204020203" pitchFamily="34" charset="0"/>
              <a:cs typeface="Calibri Light" panose="020F0302020204030204" pitchFamily="34" charset="0"/>
            </a:endParaRPr>
          </a:p>
          <a:p>
            <a:pPr lvl="0" algn="just" defTabSz="457200">
              <a:lnSpc>
                <a:spcPct val="190000"/>
              </a:lnSpc>
              <a:spcBef>
                <a:spcPts val="0"/>
              </a:spcBef>
              <a:buClr>
                <a:schemeClr val="accent1"/>
              </a:buClr>
              <a:buSzPts val="6000"/>
              <a:buFont typeface="Wingdings" panose="05000000000000000000" pitchFamily="2" charset="2"/>
              <a:buChar char="q"/>
            </a:pPr>
            <a:r>
              <a:rPr lang="en-US" sz="4000" b="1">
                <a:solidFill>
                  <a:schemeClr val="tx2">
                    <a:lumMod val="25000"/>
                  </a:schemeClr>
                </a:solidFill>
                <a:latin typeface="Bahnschrift" panose="020B0502040204020203" pitchFamily="34" charset="0"/>
                <a:cs typeface="Calibri Light" panose="020F0302020204030204" pitchFamily="34" charset="0"/>
              </a:rPr>
              <a:t>Zigama CSS</a:t>
            </a:r>
            <a:endParaRPr lang="en-RW" sz="4000">
              <a:solidFill>
                <a:schemeClr val="tx2">
                  <a:lumMod val="25000"/>
                </a:schemeClr>
              </a:solidFill>
              <a:latin typeface="Bahnschrift" panose="020B0502040204020203" pitchFamily="34" charset="0"/>
              <a:cs typeface="Calibri Light" panose="020F0302020204030204" pitchFamily="34" charset="0"/>
            </a:endParaRPr>
          </a:p>
          <a:p>
            <a:pPr lvl="0" algn="just" defTabSz="457200">
              <a:lnSpc>
                <a:spcPct val="190000"/>
              </a:lnSpc>
              <a:spcBef>
                <a:spcPts val="0"/>
              </a:spcBef>
              <a:buClr>
                <a:schemeClr val="accent1"/>
              </a:buClr>
              <a:buSzPts val="6000"/>
              <a:buFont typeface="Wingdings" panose="05000000000000000000" pitchFamily="2" charset="2"/>
              <a:buChar char="q"/>
            </a:pPr>
            <a:r>
              <a:rPr lang="en-IN" sz="4000" b="1">
                <a:solidFill>
                  <a:schemeClr val="tx2">
                    <a:lumMod val="25000"/>
                  </a:schemeClr>
                </a:solidFill>
                <a:latin typeface="Bahnschrift" panose="020B0502040204020203" pitchFamily="34" charset="0"/>
                <a:cs typeface="Calibri Light" panose="020F0302020204030204" pitchFamily="34" charset="0"/>
              </a:rPr>
              <a:t>Access Bank</a:t>
            </a:r>
          </a:p>
          <a:p>
            <a:pPr lvl="0" algn="just" defTabSz="457200">
              <a:lnSpc>
                <a:spcPct val="190000"/>
              </a:lnSpc>
              <a:spcBef>
                <a:spcPts val="0"/>
              </a:spcBef>
              <a:buClr>
                <a:schemeClr val="accent1"/>
              </a:buClr>
              <a:buSzPts val="6000"/>
              <a:buFont typeface="Wingdings" panose="05000000000000000000" pitchFamily="2" charset="2"/>
              <a:buChar char="q"/>
            </a:pPr>
            <a:r>
              <a:rPr lang="en-IN" sz="4000" b="1">
                <a:solidFill>
                  <a:schemeClr val="tx2">
                    <a:lumMod val="25000"/>
                  </a:schemeClr>
                </a:solidFill>
                <a:latin typeface="Bahnschrift" panose="020B0502040204020203" pitchFamily="34" charset="0"/>
                <a:cs typeface="Calibri Light" panose="020F0302020204030204" pitchFamily="34" charset="0"/>
              </a:rPr>
              <a:t>Umwalimu SACCO</a:t>
            </a:r>
          </a:p>
          <a:p>
            <a:pPr lvl="0" algn="just" defTabSz="457200">
              <a:lnSpc>
                <a:spcPct val="190000"/>
              </a:lnSpc>
              <a:spcBef>
                <a:spcPts val="0"/>
              </a:spcBef>
              <a:buClr>
                <a:schemeClr val="accent1"/>
              </a:buClr>
              <a:buSzPts val="6000"/>
              <a:buFont typeface="Wingdings" panose="05000000000000000000" pitchFamily="2" charset="2"/>
              <a:buChar char="q"/>
            </a:pPr>
            <a:r>
              <a:rPr lang="en-IN" sz="4000" b="1">
                <a:solidFill>
                  <a:schemeClr val="tx2">
                    <a:lumMod val="25000"/>
                  </a:schemeClr>
                </a:solidFill>
                <a:latin typeface="Bahnschrift" panose="020B0502040204020203" pitchFamily="34" charset="0"/>
                <a:cs typeface="Calibri Light" panose="020F0302020204030204" pitchFamily="34" charset="0"/>
              </a:rPr>
              <a:t>NCBA - Rwanda</a:t>
            </a:r>
          </a:p>
          <a:p>
            <a:pPr lvl="0" algn="just" defTabSz="457200">
              <a:lnSpc>
                <a:spcPct val="190000"/>
              </a:lnSpc>
              <a:spcBef>
                <a:spcPts val="0"/>
              </a:spcBef>
              <a:buClr>
                <a:schemeClr val="accent1"/>
              </a:buClr>
              <a:buSzPts val="6000"/>
              <a:buFont typeface="Wingdings" panose="05000000000000000000" pitchFamily="2" charset="2"/>
              <a:buChar char="q"/>
            </a:pPr>
            <a:r>
              <a:rPr lang="en-US" sz="4000" b="1">
                <a:solidFill>
                  <a:schemeClr val="tx2">
                    <a:lumMod val="25000"/>
                  </a:schemeClr>
                </a:solidFill>
                <a:latin typeface="Bahnschrift" panose="020B0502040204020203" pitchFamily="34" charset="0"/>
                <a:cs typeface="Calibri Light" panose="020F0302020204030204" pitchFamily="34" charset="0"/>
              </a:rPr>
              <a:t>COPEDU</a:t>
            </a:r>
            <a:endParaRPr lang="en-RW" sz="4000" dirty="0">
              <a:solidFill>
                <a:schemeClr val="tx2">
                  <a:lumMod val="25000"/>
                </a:schemeClr>
              </a:solidFill>
              <a:latin typeface="Bahnschrift" panose="020B0502040204020203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BCD5F8F-E57B-0750-EC9F-BC13C9777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75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"/>
          <p:cNvSpPr txBox="1">
            <a:spLocks noGrp="1"/>
          </p:cNvSpPr>
          <p:nvPr>
            <p:ph type="title"/>
          </p:nvPr>
        </p:nvSpPr>
        <p:spPr>
          <a:xfrm>
            <a:off x="641684" y="1364605"/>
            <a:ext cx="21813503" cy="206839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0" tIns="91400" rIns="182850" bIns="91400" rtlCol="0" anchor="b" anchorCtr="0"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Our Clients</a:t>
            </a:r>
            <a:endParaRPr dirty="0">
              <a:solidFill>
                <a:schemeClr val="accent1"/>
              </a:solidFill>
            </a:endParaRPr>
          </a:p>
        </p:txBody>
      </p:sp>
      <p:pic>
        <p:nvPicPr>
          <p:cNvPr id="6" name="Graphic 5" descr="Smart Phone with solid fill">
            <a:extLst>
              <a:ext uri="{FF2B5EF4-FFF2-40B4-BE49-F238E27FC236}">
                <a16:creationId xmlns:a16="http://schemas.microsoft.com/office/drawing/2014/main" id="{7B590918-6EE6-E420-3BC3-202644AFC1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898166" y="4365355"/>
            <a:ext cx="1229402" cy="1229402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2D38972B-D5E9-B243-8810-C4AA41EB49FA}"/>
              </a:ext>
            </a:extLst>
          </p:cNvPr>
          <p:cNvGrpSpPr/>
          <p:nvPr/>
        </p:nvGrpSpPr>
        <p:grpSpPr>
          <a:xfrm>
            <a:off x="1261427" y="4365355"/>
            <a:ext cx="3108960" cy="1568086"/>
            <a:chOff x="629920" y="2182677"/>
            <a:chExt cx="1554480" cy="784043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1E5AE305-5CC5-C134-C98E-9D77EF876580}"/>
                </a:ext>
              </a:extLst>
            </p:cNvPr>
            <p:cNvSpPr/>
            <p:nvPr/>
          </p:nvSpPr>
          <p:spPr>
            <a:xfrm>
              <a:off x="629920" y="2182677"/>
              <a:ext cx="1554480" cy="784043"/>
            </a:xfrm>
            <a:prstGeom prst="roundRect">
              <a:avLst/>
            </a:prstGeom>
            <a:no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W" sz="3600">
                <a:solidFill>
                  <a:schemeClr val="tx2">
                    <a:lumMod val="25000"/>
                  </a:schemeClr>
                </a:solidFill>
              </a:endParaRPr>
            </a:p>
          </p:txBody>
        </p:sp>
        <p:pic>
          <p:nvPicPr>
            <p:cNvPr id="4098" name="Picture 2" descr="Muganga SACCO">
              <a:extLst>
                <a:ext uri="{FF2B5EF4-FFF2-40B4-BE49-F238E27FC236}">
                  <a16:creationId xmlns:a16="http://schemas.microsoft.com/office/drawing/2014/main" id="{532439A3-A81F-2A82-49B7-E3F24B46FE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9371" y="2330746"/>
              <a:ext cx="1455578" cy="487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575F6DA-57B9-FCC8-DA9E-9D9ED954C4B3}"/>
              </a:ext>
            </a:extLst>
          </p:cNvPr>
          <p:cNvSpPr txBox="1"/>
          <p:nvPr/>
        </p:nvSpPr>
        <p:spPr>
          <a:xfrm>
            <a:off x="4905708" y="4221527"/>
            <a:ext cx="37083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>
                <a:solidFill>
                  <a:srgbClr val="FF99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Muganga Sacco</a:t>
            </a:r>
          </a:p>
          <a:p>
            <a:r>
              <a:rPr lang="en-GB" sz="4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Internet Banking </a:t>
            </a:r>
            <a:endParaRPr lang="en-RW" sz="40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9114B3C-1F87-DCA3-C783-9AD6A8857005}"/>
              </a:ext>
            </a:extLst>
          </p:cNvPr>
          <p:cNvSpPr/>
          <p:nvPr/>
        </p:nvSpPr>
        <p:spPr>
          <a:xfrm>
            <a:off x="9739413" y="4365355"/>
            <a:ext cx="3108960" cy="1568086"/>
          </a:xfrm>
          <a:prstGeom prst="round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 sz="3600">
              <a:solidFill>
                <a:schemeClr val="tx2">
                  <a:lumMod val="25000"/>
                </a:schemeClr>
              </a:solidFill>
            </a:endParaRPr>
          </a:p>
        </p:txBody>
      </p:sp>
      <p:pic>
        <p:nvPicPr>
          <p:cNvPr id="4100" name="Picture 4" descr="Finbank">
            <a:extLst>
              <a:ext uri="{FF2B5EF4-FFF2-40B4-BE49-F238E27FC236}">
                <a16:creationId xmlns:a16="http://schemas.microsoft.com/office/drawing/2014/main" id="{6031E908-83AD-F6BD-277B-5FBCD3749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383" y="4554773"/>
            <a:ext cx="2319020" cy="11892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968CD7-DA83-A4A7-8785-762EA266BF93}"/>
              </a:ext>
            </a:extLst>
          </p:cNvPr>
          <p:cNvSpPr txBox="1"/>
          <p:nvPr/>
        </p:nvSpPr>
        <p:spPr>
          <a:xfrm>
            <a:off x="13482596" y="4441507"/>
            <a:ext cx="60305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>
                <a:solidFill>
                  <a:srgbClr val="FF99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Fin Bank - Burundi</a:t>
            </a:r>
          </a:p>
          <a:p>
            <a:r>
              <a:rPr lang="en-GB" sz="4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Internet, Mobile and Agency</a:t>
            </a:r>
            <a:endParaRPr lang="en-RW" sz="40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E0D3F43-305D-B5A6-2F74-5BF872005D1D}"/>
              </a:ext>
            </a:extLst>
          </p:cNvPr>
          <p:cNvSpPr/>
          <p:nvPr/>
        </p:nvSpPr>
        <p:spPr>
          <a:xfrm>
            <a:off x="1299369" y="6998519"/>
            <a:ext cx="3108960" cy="1568086"/>
          </a:xfrm>
          <a:prstGeom prst="round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 sz="360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99BB51-2E91-0705-9126-1C2874BB1222}"/>
              </a:ext>
            </a:extLst>
          </p:cNvPr>
          <p:cNvSpPr txBox="1"/>
          <p:nvPr/>
        </p:nvSpPr>
        <p:spPr>
          <a:xfrm>
            <a:off x="4929246" y="6998518"/>
            <a:ext cx="370838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>
                <a:solidFill>
                  <a:srgbClr val="FF99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I&amp;M Bank</a:t>
            </a:r>
          </a:p>
          <a:p>
            <a:r>
              <a:rPr lang="en-GB" sz="4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Internet Banking </a:t>
            </a:r>
          </a:p>
          <a:p>
            <a:r>
              <a:rPr lang="en-GB" sz="4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Revamp </a:t>
            </a:r>
            <a:endParaRPr lang="en-RW" sz="40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102" name="Picture 6" descr="I&amp;M Bank Internet Banking">
            <a:extLst>
              <a:ext uri="{FF2B5EF4-FFF2-40B4-BE49-F238E27FC236}">
                <a16:creationId xmlns:a16="http://schemas.microsoft.com/office/drawing/2014/main" id="{C9B44F21-E01A-A7B3-3FE0-3ACD4141A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343" y="7122091"/>
            <a:ext cx="2067128" cy="1444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49F57F1-8243-8395-19D8-D8496E809363}"/>
              </a:ext>
            </a:extLst>
          </p:cNvPr>
          <p:cNvSpPr/>
          <p:nvPr/>
        </p:nvSpPr>
        <p:spPr>
          <a:xfrm>
            <a:off x="9739413" y="6936731"/>
            <a:ext cx="3108960" cy="1568086"/>
          </a:xfrm>
          <a:prstGeom prst="round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 sz="3600">
              <a:solidFill>
                <a:schemeClr val="tx2">
                  <a:lumMod val="25000"/>
                </a:schemeClr>
              </a:solidFill>
            </a:endParaRPr>
          </a:p>
        </p:txBody>
      </p:sp>
      <p:pic>
        <p:nvPicPr>
          <p:cNvPr id="11" name="Picture 6" descr="I&amp;M Bank Internet Banking">
            <a:extLst>
              <a:ext uri="{FF2B5EF4-FFF2-40B4-BE49-F238E27FC236}">
                <a16:creationId xmlns:a16="http://schemas.microsoft.com/office/drawing/2014/main" id="{89D7270C-ED74-F1F6-352B-51DD4A444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099" y="6998519"/>
            <a:ext cx="2067128" cy="1444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0F4BACB-FAC1-002A-61F6-924EC322FBA3}"/>
              </a:ext>
            </a:extLst>
          </p:cNvPr>
          <p:cNvSpPr txBox="1"/>
          <p:nvPr/>
        </p:nvSpPr>
        <p:spPr>
          <a:xfrm>
            <a:off x="13701688" y="6806374"/>
            <a:ext cx="337624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>
                <a:solidFill>
                  <a:srgbClr val="FF99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I&amp;M Bank</a:t>
            </a:r>
          </a:p>
          <a:p>
            <a:r>
              <a:rPr lang="en-GB" sz="4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Mobile Banking</a:t>
            </a:r>
          </a:p>
          <a:p>
            <a:r>
              <a:rPr lang="en-GB" sz="4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Revamp </a:t>
            </a:r>
            <a:endParaRPr lang="en-RW" sz="40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E4AE664-4D60-16D4-36DE-52F6A228CC3F}"/>
              </a:ext>
            </a:extLst>
          </p:cNvPr>
          <p:cNvSpPr/>
          <p:nvPr/>
        </p:nvSpPr>
        <p:spPr>
          <a:xfrm>
            <a:off x="1261427" y="9498961"/>
            <a:ext cx="3108960" cy="1568086"/>
          </a:xfrm>
          <a:prstGeom prst="round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 sz="3600">
              <a:solidFill>
                <a:schemeClr val="tx2">
                  <a:lumMod val="25000"/>
                </a:schemeClr>
              </a:solidFill>
            </a:endParaRPr>
          </a:p>
        </p:txBody>
      </p:sp>
      <p:pic>
        <p:nvPicPr>
          <p:cNvPr id="4104" name="Picture 8" descr="Bank of Africa – ECP Investments">
            <a:extLst>
              <a:ext uri="{FF2B5EF4-FFF2-40B4-BE49-F238E27FC236}">
                <a16:creationId xmlns:a16="http://schemas.microsoft.com/office/drawing/2014/main" id="{461271C6-4A8D-164E-9D07-B6A94B38D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11" y="9732861"/>
            <a:ext cx="2050076" cy="1334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732D9AE-0759-0582-47B3-BBD3C42C1523}"/>
              </a:ext>
            </a:extLst>
          </p:cNvPr>
          <p:cNvSpPr txBox="1"/>
          <p:nvPr/>
        </p:nvSpPr>
        <p:spPr>
          <a:xfrm>
            <a:off x="4798604" y="9498961"/>
            <a:ext cx="337624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>
                <a:solidFill>
                  <a:srgbClr val="FF99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Bank of Africa</a:t>
            </a:r>
          </a:p>
          <a:p>
            <a:r>
              <a:rPr lang="en-GB" sz="4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Mobile Banking</a:t>
            </a:r>
            <a:endParaRPr lang="en-RW" sz="40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Rectangle: Rounded Corners 9">
            <a:extLst>
              <a:ext uri="{FF2B5EF4-FFF2-40B4-BE49-F238E27FC236}">
                <a16:creationId xmlns:a16="http://schemas.microsoft.com/office/drawing/2014/main" id="{334A8231-0E79-824E-6510-2F215793AFCD}"/>
              </a:ext>
            </a:extLst>
          </p:cNvPr>
          <p:cNvSpPr/>
          <p:nvPr/>
        </p:nvSpPr>
        <p:spPr>
          <a:xfrm>
            <a:off x="9739413" y="9376637"/>
            <a:ext cx="3108960" cy="1568086"/>
          </a:xfrm>
          <a:prstGeom prst="round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 sz="360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16" name="TextBox 6">
            <a:extLst>
              <a:ext uri="{FF2B5EF4-FFF2-40B4-BE49-F238E27FC236}">
                <a16:creationId xmlns:a16="http://schemas.microsoft.com/office/drawing/2014/main" id="{ACA32072-20A5-AAFE-CCAF-01FC5AED5C2C}"/>
              </a:ext>
            </a:extLst>
          </p:cNvPr>
          <p:cNvSpPr txBox="1"/>
          <p:nvPr/>
        </p:nvSpPr>
        <p:spPr>
          <a:xfrm>
            <a:off x="13482596" y="9488206"/>
            <a:ext cx="37083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 err="1">
                <a:solidFill>
                  <a:srgbClr val="FF99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Urwego</a:t>
            </a:r>
            <a:r>
              <a:rPr lang="en-GB" sz="4000" b="1" dirty="0">
                <a:solidFill>
                  <a:srgbClr val="FF99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Bank</a:t>
            </a:r>
          </a:p>
          <a:p>
            <a:r>
              <a:rPr lang="en-GB" sz="4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Internet Banking </a:t>
            </a:r>
            <a:endParaRPr lang="en-RW" sz="40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026" name="Picture 2" descr="Urwego Bank Plc | Banki Yacu, Umuryango Umwe">
            <a:extLst>
              <a:ext uri="{FF2B5EF4-FFF2-40B4-BE49-F238E27FC236}">
                <a16:creationId xmlns:a16="http://schemas.microsoft.com/office/drawing/2014/main" id="{78970547-62A0-B5FA-A442-CE42B354A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6898" y="9471427"/>
            <a:ext cx="2713990" cy="1356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712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"/>
          <p:cNvSpPr txBox="1">
            <a:spLocks noGrp="1"/>
          </p:cNvSpPr>
          <p:nvPr>
            <p:ph type="title"/>
          </p:nvPr>
        </p:nvSpPr>
        <p:spPr>
          <a:xfrm>
            <a:off x="2338387" y="1364605"/>
            <a:ext cx="20116800" cy="206839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0" tIns="91400" rIns="182850" bIns="91400" rtlCol="0" anchor="b" anchorCtr="0"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Our Clients Cont’d</a:t>
            </a:r>
            <a:endParaRPr dirty="0">
              <a:solidFill>
                <a:schemeClr val="accent1"/>
              </a:solidFill>
            </a:endParaRPr>
          </a:p>
        </p:txBody>
      </p:sp>
      <p:pic>
        <p:nvPicPr>
          <p:cNvPr id="6" name="Graphic 5" descr="Smart Phone with solid fill">
            <a:extLst>
              <a:ext uri="{FF2B5EF4-FFF2-40B4-BE49-F238E27FC236}">
                <a16:creationId xmlns:a16="http://schemas.microsoft.com/office/drawing/2014/main" id="{7B590918-6EE6-E420-3BC3-202644AFC1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898166" y="4365355"/>
            <a:ext cx="1229402" cy="122940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0C38D10-E27D-186E-A411-83EFDA65BD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9187" y="3898515"/>
            <a:ext cx="16621760" cy="864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928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"/>
          <p:cNvSpPr txBox="1">
            <a:spLocks noGrp="1"/>
          </p:cNvSpPr>
          <p:nvPr>
            <p:ph type="title"/>
          </p:nvPr>
        </p:nvSpPr>
        <p:spPr>
          <a:xfrm>
            <a:off x="1540042" y="1364605"/>
            <a:ext cx="20915145" cy="168339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0" tIns="91400" rIns="182850" bIns="91400" rtlCol="0" anchor="b" anchorCtr="0"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Our Clients Cont’d</a:t>
            </a:r>
            <a:endParaRPr dirty="0">
              <a:solidFill>
                <a:schemeClr val="accent1"/>
              </a:solidFill>
            </a:endParaRPr>
          </a:p>
        </p:txBody>
      </p:sp>
      <p:pic>
        <p:nvPicPr>
          <p:cNvPr id="6" name="Graphic 5" descr="Smart Phone with solid fill">
            <a:extLst>
              <a:ext uri="{FF2B5EF4-FFF2-40B4-BE49-F238E27FC236}">
                <a16:creationId xmlns:a16="http://schemas.microsoft.com/office/drawing/2014/main" id="{7B590918-6EE6-E420-3BC3-202644AFC1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898166" y="4365355"/>
            <a:ext cx="1229402" cy="122940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1C139DA-EF54-BB7E-8139-BAB34B2CC8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8388" y="3735976"/>
            <a:ext cx="18965528" cy="839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513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"/>
          <p:cNvSpPr txBox="1">
            <a:spLocks noGrp="1"/>
          </p:cNvSpPr>
          <p:nvPr>
            <p:ph type="title"/>
          </p:nvPr>
        </p:nvSpPr>
        <p:spPr>
          <a:xfrm>
            <a:off x="2338387" y="1364605"/>
            <a:ext cx="20116800" cy="206839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0" tIns="91400" rIns="182850" bIns="91400" rtlCol="0" anchor="b" anchorCtr="0"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Our Clients Cont’d</a:t>
            </a:r>
            <a:endParaRPr dirty="0">
              <a:solidFill>
                <a:schemeClr val="accent1"/>
              </a:solidFill>
            </a:endParaRPr>
          </a:p>
        </p:txBody>
      </p:sp>
      <p:pic>
        <p:nvPicPr>
          <p:cNvPr id="6" name="Graphic 5" descr="Smart Phone with solid fill">
            <a:extLst>
              <a:ext uri="{FF2B5EF4-FFF2-40B4-BE49-F238E27FC236}">
                <a16:creationId xmlns:a16="http://schemas.microsoft.com/office/drawing/2014/main" id="{7B590918-6EE6-E420-3BC3-202644AFC1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898166" y="4365355"/>
            <a:ext cx="1229402" cy="122940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C596D4B-FE89-D63A-9586-E9B698F455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4467" y="3678012"/>
            <a:ext cx="16745800" cy="892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555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ojaloop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A3FF"/>
      </a:accent1>
      <a:accent2>
        <a:srgbClr val="FC440F"/>
      </a:accent2>
      <a:accent3>
        <a:srgbClr val="0010BE"/>
      </a:accent3>
      <a:accent4>
        <a:srgbClr val="FDE74C"/>
      </a:accent4>
      <a:accent5>
        <a:srgbClr val="00DFB1"/>
      </a:accent5>
      <a:accent6>
        <a:srgbClr val="BE0098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AAC203550B4E40A8ED4C6A11385C01" ma:contentTypeVersion="13" ma:contentTypeDescription="Create a new document." ma:contentTypeScope="" ma:versionID="1a8e0f591d3b1b40aba590a9e5f96a61">
  <xsd:schema xmlns:xsd="http://www.w3.org/2001/XMLSchema" xmlns:xs="http://www.w3.org/2001/XMLSchema" xmlns:p="http://schemas.microsoft.com/office/2006/metadata/properties" xmlns:ns2="af12d3ca-d309-4d9b-872e-f669d895b06e" xmlns:ns3="6354f033-77ec-451f-a4b1-89785309665d" targetNamespace="http://schemas.microsoft.com/office/2006/metadata/properties" ma:root="true" ma:fieldsID="fc14388904a9ca4fc1dcdc7ac7762609" ns2:_="" ns3:_="">
    <xsd:import namespace="af12d3ca-d309-4d9b-872e-f669d895b06e"/>
    <xsd:import namespace="6354f033-77ec-451f-a4b1-8978530966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12d3ca-d309-4d9b-872e-f669d895b0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54f033-77ec-451f-a4b1-89785309665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46C29E0-A100-464D-AC5F-B9C5C15C4E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12d3ca-d309-4d9b-872e-f669d895b06e"/>
    <ds:schemaRef ds:uri="6354f033-77ec-451f-a4b1-8978530966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E880100-AD93-4165-9435-CF4F80F1243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1D56013-FFA3-4AA5-BFCF-7C4A0141612A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6354f033-77ec-451f-a4b1-89785309665d"/>
    <ds:schemaRef ds:uri="af12d3ca-d309-4d9b-872e-f669d895b06e"/>
    <ds:schemaRef ds:uri="http://purl.org/dc/elements/1.1/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358</Words>
  <Application>Microsoft Office PowerPoint</Application>
  <PresentationFormat>Custom</PresentationFormat>
  <Paragraphs>70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Bahnschrift</vt:lpstr>
      <vt:lpstr>Calibri</vt:lpstr>
      <vt:lpstr>Calibri Light</vt:lpstr>
      <vt:lpstr>Candara</vt:lpstr>
      <vt:lpstr>Wingdings</vt:lpstr>
      <vt:lpstr>Office Theme</vt:lpstr>
      <vt:lpstr>ORION SYSTEMS &amp; DESIGN LTD</vt:lpstr>
      <vt:lpstr>Who We Are ? </vt:lpstr>
      <vt:lpstr>Our Solutions </vt:lpstr>
      <vt:lpstr>Our Solutions Cont’d </vt:lpstr>
      <vt:lpstr>Our IPS (RNDPS/eKash) Clients</vt:lpstr>
      <vt:lpstr>Our Clients</vt:lpstr>
      <vt:lpstr>Our Clients Cont’d</vt:lpstr>
      <vt:lpstr>Our Clients Cont’d</vt:lpstr>
      <vt:lpstr>Our Clients Cont’d</vt:lpstr>
      <vt:lpstr>Our vision for Mojaloop</vt:lpstr>
      <vt:lpstr>Where are we with Mojaloop?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Tudor Vedeanu</dc:creator>
  <cp:lastModifiedBy>Jean Claude NKIZABAGABO</cp:lastModifiedBy>
  <cp:revision>41</cp:revision>
  <dcterms:created xsi:type="dcterms:W3CDTF">2020-01-08T21:13:28Z</dcterms:created>
  <dcterms:modified xsi:type="dcterms:W3CDTF">2023-03-07T09:51:12Z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0x01010028AAC203550B4E40A8ED4C6A11385C01</vt:lpwstr>
  </property>
</Properties>
</file>