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258" r:id="rId5"/>
    <p:sldId id="261" r:id="rId6"/>
    <p:sldId id="259" r:id="rId7"/>
    <p:sldId id="313" r:id="rId8"/>
    <p:sldId id="314" r:id="rId9"/>
    <p:sldId id="315" r:id="rId10"/>
    <p:sldId id="286" r:id="rId11"/>
    <p:sldId id="316" r:id="rId12"/>
    <p:sldId id="322" r:id="rId13"/>
    <p:sldId id="289" r:id="rId14"/>
    <p:sldId id="317" r:id="rId15"/>
    <p:sldId id="318" r:id="rId16"/>
    <p:sldId id="326" r:id="rId17"/>
    <p:sldId id="294" r:id="rId18"/>
    <p:sldId id="327" r:id="rId19"/>
    <p:sldId id="295" r:id="rId20"/>
    <p:sldId id="303" r:id="rId21"/>
    <p:sldId id="324" r:id="rId22"/>
    <p:sldId id="306" r:id="rId23"/>
    <p:sldId id="325" r:id="rId24"/>
    <p:sldId id="311" r:id="rId25"/>
    <p:sldId id="323" r:id="rId26"/>
    <p:sldId id="277" r:id="rId27"/>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 Chi Tun" initials="ZCT" lastIdx="21" clrIdx="0">
    <p:extLst>
      <p:ext uri="{19B8F6BF-5375-455C-9EA6-DF929625EA0E}">
        <p15:presenceInfo xmlns:p15="http://schemas.microsoft.com/office/powerpoint/2012/main" userId="74bb8699d2af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FFCA"/>
    <a:srgbClr val="00A2FE"/>
    <a:srgbClr val="5969AD"/>
    <a:srgbClr val="DDFFB3"/>
    <a:srgbClr val="AFF767"/>
    <a:srgbClr val="005A83"/>
    <a:srgbClr val="00B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58F60-E7C6-DB30-3E35-49411D963033}" v="498" dt="2023-02-23T11:27:03.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41" d="100"/>
          <a:sy n="41" d="100"/>
        </p:scale>
        <p:origin x="811"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047C55-D0EC-24E2-9B2A-8732124A3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0153DD-57A3-E704-5E4D-53DAD37F14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0180B8-5E0D-4910-92C8-9A2060957909}" type="datetimeFigureOut">
              <a:rPr lang="en-US" smtClean="0"/>
              <a:t>07-Mar-23</a:t>
            </a:fld>
            <a:endParaRPr lang="en-US"/>
          </a:p>
        </p:txBody>
      </p:sp>
      <p:sp>
        <p:nvSpPr>
          <p:cNvPr id="4" name="Footer Placeholder 3">
            <a:extLst>
              <a:ext uri="{FF2B5EF4-FFF2-40B4-BE49-F238E27FC236}">
                <a16:creationId xmlns:a16="http://schemas.microsoft.com/office/drawing/2014/main" id="{BE63751F-37B8-7D36-9D76-B429E996D6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5FD3DB-F458-9ADD-DC07-C790B43F5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A15D5-C2DA-4141-BDC3-F45F9FE78662}" type="slidenum">
              <a:rPr lang="en-US" smtClean="0"/>
              <a:t>‹#›</a:t>
            </a:fld>
            <a:endParaRPr lang="en-US"/>
          </a:p>
        </p:txBody>
      </p:sp>
    </p:spTree>
    <p:extLst>
      <p:ext uri="{BB962C8B-B14F-4D97-AF65-F5344CB8AC3E}">
        <p14:creationId xmlns:p14="http://schemas.microsoft.com/office/powerpoint/2010/main" val="229109200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07-Mar-23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24259" y="-1"/>
            <a:ext cx="24435692" cy="12712701"/>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24259" y="-2"/>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488226" y="472869"/>
            <a:ext cx="18869389" cy="2413000"/>
          </a:xfrm>
        </p:spPr>
        <p:txBody>
          <a:bodyPr/>
          <a:lstStyle/>
          <a:p>
            <a:r>
              <a:rPr lang="en-US"/>
              <a:t>Click to edit Master title style</a:t>
            </a:r>
          </a:p>
        </p:txBody>
      </p:sp>
      <p:sp>
        <p:nvSpPr>
          <p:cNvPr id="3" name="Content Placeholder 2"/>
          <p:cNvSpPr>
            <a:spLocks noGrp="1"/>
          </p:cNvSpPr>
          <p:nvPr>
            <p:ph idx="1"/>
          </p:nvPr>
        </p:nvSpPr>
        <p:spPr>
          <a:xfrm>
            <a:off x="1463968" y="3542893"/>
            <a:ext cx="21033938" cy="8861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7" y="273049"/>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075571" y="699606"/>
            <a:ext cx="5647687" cy="5853594"/>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293576"/>
            <a:ext cx="19093324" cy="2214451"/>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793200" y="273049"/>
            <a:ext cx="2136556" cy="2214451"/>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0" y="0"/>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676619" y="730251"/>
            <a:ext cx="18869389" cy="265112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6" y="273049"/>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093324" cy="2651126"/>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61" r:id="rId11"/>
    <p:sldLayoutId id="2147483670" r:id="rId12"/>
    <p:sldLayoutId id="2147483662" r:id="rId13"/>
    <p:sldLayoutId id="2147483668" r:id="rId14"/>
    <p:sldLayoutId id="2147483663" r:id="rId15"/>
    <p:sldLayoutId id="2147483669" r:id="rId16"/>
    <p:sldLayoutId id="2147483664" r:id="rId17"/>
    <p:sldLayoutId id="2147483665" r:id="rId18"/>
    <p:sldLayoutId id="2147483666" r:id="rId19"/>
    <p:sldLayoutId id="2147483667" r:id="rId20"/>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3F41FD9-E1B0-466E-B999-20F4C1B1DAAF}"/>
              </a:ext>
            </a:extLst>
          </p:cNvPr>
          <p:cNvSpPr>
            <a:spLocks noGrp="1"/>
          </p:cNvSpPr>
          <p:nvPr>
            <p:ph type="subTitle" idx="1"/>
          </p:nvPr>
        </p:nvSpPr>
        <p:spPr>
          <a:xfrm>
            <a:off x="17056359" y="9398994"/>
            <a:ext cx="5654198" cy="2338916"/>
          </a:xfrm>
        </p:spPr>
        <p:txBody>
          <a:bodyPr>
            <a:normAutofit fontScale="92500" lnSpcReduction="10000"/>
          </a:bodyPr>
          <a:lstStyle/>
          <a:p>
            <a:pPr algn="r"/>
            <a:r>
              <a:rPr lang="en-US" sz="4800" b="1" dirty="0">
                <a:latin typeface="Calibri" panose="020F0502020204030204" pitchFamily="34" charset="0"/>
                <a:cs typeface="Calibri" panose="020F0502020204030204" pitchFamily="34" charset="0"/>
              </a:rPr>
              <a:t>07.03.2023</a:t>
            </a:r>
          </a:p>
          <a:p>
            <a:pPr algn="r"/>
            <a:r>
              <a:rPr lang="en-US" b="1" dirty="0">
                <a:latin typeface="Calibri" panose="020F0502020204030204" pitchFamily="34" charset="0"/>
                <a:cs typeface="Calibri" panose="020F0502020204030204" pitchFamily="34" charset="0"/>
              </a:rPr>
              <a:t>Pyae Phyo Lwin</a:t>
            </a:r>
          </a:p>
          <a:p>
            <a:pPr algn="r"/>
            <a:r>
              <a:rPr lang="en-US" b="1" dirty="0">
                <a:latin typeface="Calibri" panose="020F0502020204030204" pitchFamily="34" charset="0"/>
                <a:cs typeface="Calibri" panose="020F0502020204030204" pitchFamily="34" charset="0"/>
              </a:rPr>
              <a:t>ThitsaWorks</a:t>
            </a:r>
          </a:p>
          <a:p>
            <a:pPr algn="r"/>
            <a:endParaRPr lang="en-US" b="1" dirty="0">
              <a:latin typeface="Calibri" panose="020F0502020204030204" pitchFamily="34" charset="0"/>
              <a:cs typeface="Calibri" panose="020F0502020204030204" pitchFamily="34" charset="0"/>
            </a:endParaRPr>
          </a:p>
          <a:p>
            <a:pPr algn="r"/>
            <a:endParaRPr lang="en-US" b="1" dirty="0">
              <a:latin typeface="Calibri" panose="020F0502020204030204" pitchFamily="34" charset="0"/>
              <a:cs typeface="Calibri" panose="020F0502020204030204" pitchFamily="34" charset="0"/>
            </a:endParaRPr>
          </a:p>
        </p:txBody>
      </p:sp>
      <p:sp>
        <p:nvSpPr>
          <p:cNvPr id="7" name="Title 23">
            <a:extLst>
              <a:ext uri="{FF2B5EF4-FFF2-40B4-BE49-F238E27FC236}">
                <a16:creationId xmlns:a16="http://schemas.microsoft.com/office/drawing/2014/main" id="{1CD379D8-B86C-4BD8-9822-649F233516AC}"/>
              </a:ext>
            </a:extLst>
          </p:cNvPr>
          <p:cNvSpPr txBox="1">
            <a:spLocks noGrp="1"/>
          </p:cNvSpPr>
          <p:nvPr>
            <p:ph type="ctrTitle"/>
          </p:nvPr>
        </p:nvSpPr>
        <p:spPr>
          <a:xfrm>
            <a:off x="2153240" y="4910900"/>
            <a:ext cx="14191659" cy="4569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a:lstStyle>
          <a:p>
            <a:pPr>
              <a:lnSpc>
                <a:spcPct val="150000"/>
              </a:lnSpc>
            </a:pPr>
            <a:r>
              <a:rPr lang="en-US" sz="7200" dirty="0">
                <a:latin typeface="Calibri" panose="020F0502020204030204" pitchFamily="34" charset="0"/>
                <a:cs typeface="Calibri" panose="020F0502020204030204" pitchFamily="34" charset="0"/>
              </a:rPr>
              <a:t>Mojaloop Deployment and DFSP </a:t>
            </a:r>
            <a:br>
              <a:rPr lang="en-US" sz="7200" dirty="0">
                <a:latin typeface="Calibri" panose="020F0502020204030204" pitchFamily="34" charset="0"/>
                <a:cs typeface="Calibri" panose="020F0502020204030204" pitchFamily="34" charset="0"/>
              </a:rPr>
            </a:br>
            <a:r>
              <a:rPr lang="en-US" sz="7200" dirty="0">
                <a:latin typeface="Calibri" panose="020F0502020204030204" pitchFamily="34" charset="0"/>
                <a:cs typeface="Calibri" panose="020F0502020204030204" pitchFamily="34" charset="0"/>
              </a:rPr>
              <a:t>Onboarding experience in Myanmar </a:t>
            </a:r>
          </a:p>
          <a:p>
            <a:pPr>
              <a:lnSpc>
                <a:spcPct val="150000"/>
              </a:lnSpc>
            </a:pPr>
            <a:r>
              <a:rPr lang="en-US" sz="6000" dirty="0">
                <a:latin typeface="Calibri" panose="020F0502020204030204" pitchFamily="34" charset="0"/>
                <a:cs typeface="Calibri" panose="020F0502020204030204" pitchFamily="34" charset="0"/>
              </a:rPr>
              <a:t>(Hub Operator’s perspective)</a:t>
            </a:r>
          </a:p>
        </p:txBody>
      </p:sp>
      <p:sp>
        <p:nvSpPr>
          <p:cNvPr id="2" name="Slide Number Placeholder 1">
            <a:extLst>
              <a:ext uri="{FF2B5EF4-FFF2-40B4-BE49-F238E27FC236}">
                <a16:creationId xmlns:a16="http://schemas.microsoft.com/office/drawing/2014/main" id="{0019CFDF-16BD-7646-D84E-6A9B350EBAF2}"/>
              </a:ext>
            </a:extLst>
          </p:cNvPr>
          <p:cNvSpPr>
            <a:spLocks noGrp="1"/>
          </p:cNvSpPr>
          <p:nvPr>
            <p:ph type="sldNum" sz="quarter" idx="12"/>
          </p:nvPr>
        </p:nvSpPr>
        <p:spPr/>
        <p:txBody>
          <a:bodyPr/>
          <a:lstStyle/>
          <a:p>
            <a:fld id="{20AF9D7A-5BEE-9245-944A-197F51D542D9}" type="slidenum">
              <a:rPr lang="en-US" smtClean="0"/>
              <a:pPr/>
              <a:t>1</a:t>
            </a:fld>
            <a:endParaRPr lang="en-US"/>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450904" y="267598"/>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ea typeface="Calibri" panose="020F0502020204030204" pitchFamily="34" charset="0"/>
                <a:cs typeface="Calibri" panose="020F0502020204030204" pitchFamily="34" charset="0"/>
              </a:rPr>
              <a:t>Onboarding timeline and documents</a:t>
            </a:r>
            <a:endParaRPr lang="en-US" sz="8000" dirty="0">
              <a:solidFill>
                <a:srgbClr val="00A2FE"/>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F3AB677-345E-3E97-264F-F587185F0ADB}"/>
              </a:ext>
            </a:extLst>
          </p:cNvPr>
          <p:cNvSpPr txBox="1"/>
          <p:nvPr/>
        </p:nvSpPr>
        <p:spPr>
          <a:xfrm>
            <a:off x="2048091" y="3431357"/>
            <a:ext cx="17940174" cy="9024330"/>
          </a:xfrm>
          <a:prstGeom prst="rect">
            <a:avLst/>
          </a:prstGeom>
          <a:noFill/>
        </p:spPr>
        <p:txBody>
          <a:bodyPr wrap="square" lIns="91440" tIns="45720" rIns="91440" bIns="45720" rtlCol="0" anchor="t">
            <a:spAutoFit/>
          </a:bodyPr>
          <a:lstStyle/>
          <a:p>
            <a:pPr marL="914400" lvl="1" indent="-4572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MFI – From 3 to 6 months</a:t>
            </a:r>
          </a:p>
          <a:p>
            <a:pPr marL="914400" lvl="1" indent="-4572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Wallet – From 1 to 6 months</a:t>
            </a:r>
          </a:p>
          <a:p>
            <a:pPr marL="800100" lvl="1" indent="-342900">
              <a:buFont typeface="Arial" panose="020B0604020202020204" pitchFamily="34" charset="0"/>
              <a:buChar char="•"/>
            </a:pPr>
            <a:endParaRPr lang="en-US" sz="4000" dirty="0">
              <a:latin typeface="Calibri" panose="020F0502020204030204" pitchFamily="34" charset="0"/>
              <a:cs typeface="Calibri" panose="020F0502020204030204" pitchFamily="34" charset="0"/>
            </a:endParaRPr>
          </a:p>
          <a:p>
            <a:pPr lvl="1">
              <a:lnSpc>
                <a:spcPct val="150000"/>
              </a:lnSpc>
            </a:pPr>
            <a:endParaRPr lang="en-US" sz="4000" dirty="0">
              <a:latin typeface="Calibri" panose="020F0502020204030204" pitchFamily="34" charset="0"/>
              <a:cs typeface="Calibri" panose="020F0502020204030204" pitchFamily="34" charset="0"/>
            </a:endParaRPr>
          </a:p>
          <a:p>
            <a:pPr marL="1028700" lvl="1" indent="-5715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SOP for onboarding, settlement and customer service</a:t>
            </a:r>
          </a:p>
          <a:p>
            <a:pPr marL="1028700" lvl="1" indent="-5715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Error Handling</a:t>
            </a:r>
          </a:p>
          <a:p>
            <a:pPr marL="800100" lvl="1" indent="-3429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  Assessment form to collect basic information of wallets</a:t>
            </a:r>
          </a:p>
          <a:p>
            <a:pPr marL="800100" lvl="1" indent="-3429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  Transactions Report (FUT)</a:t>
            </a:r>
          </a:p>
          <a:p>
            <a:pPr marL="800100" lvl="1" indent="-3429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  WynePay Brand Guideline for Wallet Providers</a:t>
            </a:r>
          </a:p>
          <a:p>
            <a:pPr marL="800100" lvl="1" indent="-3429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  Dispute Management Document Version 2</a:t>
            </a:r>
          </a:p>
          <a:p>
            <a:pPr marL="800100" lvl="1" indent="-342900">
              <a:lnSpc>
                <a:spcPct val="150000"/>
              </a:lnSpc>
              <a:buFont typeface="Arial" panose="020B0604020202020204" pitchFamily="34" charset="0"/>
              <a:buChar char="•"/>
            </a:pPr>
            <a:r>
              <a:rPr lang="en-US" sz="3600" dirty="0">
                <a:latin typeface="Calibri" panose="020F0502020204030204" pitchFamily="34" charset="0"/>
                <a:cs typeface="Calibri" panose="020F0502020204030204" pitchFamily="34" charset="0"/>
              </a:rPr>
              <a:t>  Risk Management Framework and Risk Registry</a:t>
            </a:r>
          </a:p>
        </p:txBody>
      </p:sp>
      <p:sp>
        <p:nvSpPr>
          <p:cNvPr id="12" name="TextBox 11">
            <a:extLst>
              <a:ext uri="{FF2B5EF4-FFF2-40B4-BE49-F238E27FC236}">
                <a16:creationId xmlns:a16="http://schemas.microsoft.com/office/drawing/2014/main" id="{178693C2-40C4-B390-E504-97DFF28E75A0}"/>
              </a:ext>
            </a:extLst>
          </p:cNvPr>
          <p:cNvSpPr txBox="1"/>
          <p:nvPr/>
        </p:nvSpPr>
        <p:spPr>
          <a:xfrm>
            <a:off x="2048091" y="2508027"/>
            <a:ext cx="6937937" cy="923330"/>
          </a:xfrm>
          <a:prstGeom prst="rect">
            <a:avLst/>
          </a:prstGeom>
          <a:noFill/>
        </p:spPr>
        <p:txBody>
          <a:bodyPr wrap="square" anchor="ctr">
            <a:spAutoFit/>
          </a:bodyPr>
          <a:lstStyle/>
          <a:p>
            <a:r>
              <a:rPr lang="en-US" sz="5400" b="1" dirty="0">
                <a:solidFill>
                  <a:srgbClr val="00A2FE"/>
                </a:solidFill>
                <a:latin typeface="Calibri" panose="020F0502020204030204" pitchFamily="34" charset="0"/>
                <a:cs typeface="Calibri" panose="020F0502020204030204" pitchFamily="34" charset="0"/>
              </a:rPr>
              <a:t>Onboarding Timeline</a:t>
            </a:r>
          </a:p>
        </p:txBody>
      </p:sp>
      <p:sp>
        <p:nvSpPr>
          <p:cNvPr id="13" name="TextBox 12">
            <a:extLst>
              <a:ext uri="{FF2B5EF4-FFF2-40B4-BE49-F238E27FC236}">
                <a16:creationId xmlns:a16="http://schemas.microsoft.com/office/drawing/2014/main" id="{B64A88B3-9A69-6EAD-539C-6CD870D12DC3}"/>
              </a:ext>
            </a:extLst>
          </p:cNvPr>
          <p:cNvSpPr txBox="1"/>
          <p:nvPr/>
        </p:nvSpPr>
        <p:spPr>
          <a:xfrm>
            <a:off x="2048091" y="5544908"/>
            <a:ext cx="6937937" cy="923330"/>
          </a:xfrm>
          <a:prstGeom prst="rect">
            <a:avLst/>
          </a:prstGeom>
          <a:noFill/>
        </p:spPr>
        <p:txBody>
          <a:bodyPr wrap="square" anchor="ctr">
            <a:spAutoFit/>
          </a:bodyPr>
          <a:lstStyle/>
          <a:p>
            <a:r>
              <a:rPr lang="en-US" sz="5400" b="1">
                <a:solidFill>
                  <a:srgbClr val="00A2FE"/>
                </a:solidFill>
                <a:latin typeface="Calibri" panose="020F0502020204030204" pitchFamily="34" charset="0"/>
                <a:cs typeface="Calibri" panose="020F0502020204030204" pitchFamily="34" charset="0"/>
              </a:rPr>
              <a:t>Documents</a:t>
            </a:r>
            <a:r>
              <a:rPr lang="en-US" sz="5400">
                <a:solidFill>
                  <a:srgbClr val="00A2FE"/>
                </a:solidFill>
                <a:latin typeface="Calibri" panose="020F0502020204030204" pitchFamily="34" charset="0"/>
                <a:cs typeface="Calibri" panose="020F0502020204030204" pitchFamily="34" charset="0"/>
              </a:rPr>
              <a:t> </a:t>
            </a:r>
            <a:endParaRPr lang="en-US" sz="6000">
              <a:solidFill>
                <a:srgbClr val="00A2FE"/>
              </a:solidFill>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9A923CFA-A148-BFA4-1EE1-B97367A208E2}"/>
              </a:ext>
            </a:extLst>
          </p:cNvPr>
          <p:cNvPicPr>
            <a:picLocks noChangeAspect="1"/>
          </p:cNvPicPr>
          <p:nvPr/>
        </p:nvPicPr>
        <p:blipFill>
          <a:blip r:embed="rId2"/>
          <a:stretch>
            <a:fillRect/>
          </a:stretch>
        </p:blipFill>
        <p:spPr>
          <a:xfrm>
            <a:off x="15562387" y="3852496"/>
            <a:ext cx="9590455" cy="9590455"/>
          </a:xfrm>
          <a:prstGeom prst="rect">
            <a:avLst/>
          </a:prstGeom>
        </p:spPr>
      </p:pic>
      <p:sp>
        <p:nvSpPr>
          <p:cNvPr id="2" name="Slide Number Placeholder 1">
            <a:extLst>
              <a:ext uri="{FF2B5EF4-FFF2-40B4-BE49-F238E27FC236}">
                <a16:creationId xmlns:a16="http://schemas.microsoft.com/office/drawing/2014/main" id="{BD5AC98E-A88E-2BE8-3053-82BED8927AA7}"/>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166789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Settlement Steps</a:t>
            </a:r>
          </a:p>
        </p:txBody>
      </p:sp>
      <p:pic>
        <p:nvPicPr>
          <p:cNvPr id="2" name="Picture 1">
            <a:extLst>
              <a:ext uri="{FF2B5EF4-FFF2-40B4-BE49-F238E27FC236}">
                <a16:creationId xmlns:a16="http://schemas.microsoft.com/office/drawing/2014/main" id="{18776FE6-3298-1296-4FBD-36F8309689A6}"/>
              </a:ext>
            </a:extLst>
          </p:cNvPr>
          <p:cNvPicPr>
            <a:picLocks noChangeAspect="1"/>
          </p:cNvPicPr>
          <p:nvPr/>
        </p:nvPicPr>
        <p:blipFill>
          <a:blip r:embed="rId2">
            <a:alphaModFix amt="85000"/>
          </a:blip>
          <a:stretch>
            <a:fillRect/>
          </a:stretch>
        </p:blipFill>
        <p:spPr>
          <a:xfrm>
            <a:off x="18662235" y="7203232"/>
            <a:ext cx="6181437" cy="6181437"/>
          </a:xfrm>
          <a:prstGeom prst="rect">
            <a:avLst/>
          </a:prstGeom>
        </p:spPr>
      </p:pic>
      <p:sp>
        <p:nvSpPr>
          <p:cNvPr id="3" name="TextBox 2">
            <a:extLst>
              <a:ext uri="{FF2B5EF4-FFF2-40B4-BE49-F238E27FC236}">
                <a16:creationId xmlns:a16="http://schemas.microsoft.com/office/drawing/2014/main" id="{B1F10BC5-6E89-E74C-8B3B-EC2D0DC040E1}"/>
              </a:ext>
            </a:extLst>
          </p:cNvPr>
          <p:cNvSpPr txBox="1"/>
          <p:nvPr/>
        </p:nvSpPr>
        <p:spPr>
          <a:xfrm>
            <a:off x="1354342" y="3051334"/>
            <a:ext cx="17120270" cy="9214125"/>
          </a:xfrm>
          <a:prstGeom prst="rect">
            <a:avLst/>
          </a:prstGeom>
          <a:noFill/>
        </p:spPr>
        <p:txBody>
          <a:bodyPr wrap="square" lIns="91440" tIns="45720" rIns="91440" bIns="45720" rtlCol="0" anchor="t">
            <a:spAutoFit/>
          </a:bodyPr>
          <a:lstStyle/>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Prepare settlement process work flow</a:t>
            </a: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Arrange a meeting with DFSP to explain Settlement Process</a:t>
            </a: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Support DFSP to open the Liquidity account at Settlement bank</a:t>
            </a: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Request the contact information of DFSP to inform daily settlement completion process</a:t>
            </a: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Create the user account in Document Management System for keeping the settlement report</a:t>
            </a: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Open the group chat with each DFSP and Settlement bank via </a:t>
            </a:r>
            <a:r>
              <a:rPr lang="en-US" sz="3600" dirty="0">
                <a:latin typeface="Calibri" panose="020F0502020204030204" pitchFamily="34" charset="0"/>
                <a:cs typeface="Calibri" panose="020F0502020204030204" pitchFamily="34" charset="0"/>
              </a:rPr>
              <a:t>   </a:t>
            </a: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Skype or Viber</a:t>
            </a: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lang="en-US" sz="3600" dirty="0">
                <a:latin typeface="Calibri" panose="020F0502020204030204" pitchFamily="34" charset="0"/>
                <a:cs typeface="Calibri" panose="020F0502020204030204" pitchFamily="34" charset="0"/>
              </a:rPr>
              <a:t>Monitor the DFSP liquidity balance according to the updated balance mail sent by the settlement bank</a:t>
            </a:r>
            <a:endPar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a:p>
            <a:pPr marL="571500" marR="0" lvl="0" indent="-571500" algn="l" defTabSz="914400" rtl="0" eaLnBrk="1" fontAlgn="auto" latinLnBrk="0" hangingPunct="1">
              <a:lnSpc>
                <a:spcPct val="150000"/>
              </a:lnSpc>
              <a:spcBef>
                <a:spcPts val="1000"/>
              </a:spcBef>
              <a:spcAft>
                <a:spcPts val="0"/>
              </a:spcAft>
              <a:buClrTx/>
              <a:buSzTx/>
              <a:buFont typeface="Wingdings" panose="05000000000000000000" pitchFamily="2" charset="2"/>
              <a:buChar char="Ø"/>
              <a:tabLst/>
              <a:defRPr/>
            </a:pPr>
            <a:r>
              <a:rPr kumimoji="0" lang="en-US" sz="3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Do daily settlement</a:t>
            </a:r>
          </a:p>
        </p:txBody>
      </p:sp>
      <p:sp>
        <p:nvSpPr>
          <p:cNvPr id="6" name="Slide Number Placeholder 5">
            <a:extLst>
              <a:ext uri="{FF2B5EF4-FFF2-40B4-BE49-F238E27FC236}">
                <a16:creationId xmlns:a16="http://schemas.microsoft.com/office/drawing/2014/main" id="{10ED6C24-CA2B-A12E-013A-0FBCB58E1D7C}"/>
              </a:ext>
            </a:extLst>
          </p:cNvPr>
          <p:cNvSpPr>
            <a:spLocks noGrp="1"/>
          </p:cNvSpPr>
          <p:nvPr>
            <p:ph type="sldNum" sz="quarter" idx="12"/>
          </p:nvPr>
        </p:nvSpPr>
        <p:spPr/>
        <p:txBody>
          <a:bodyPr/>
          <a:lstStyle/>
          <a:p>
            <a:fld id="{20AF9D7A-5BEE-9245-944A-197F51D542D9}" type="slidenum">
              <a:rPr lang="en-US" smtClean="0"/>
              <a:t>11</a:t>
            </a:fld>
            <a:endParaRPr lang="en-US"/>
          </a:p>
        </p:txBody>
      </p:sp>
    </p:spTree>
    <p:extLst>
      <p:ext uri="{BB962C8B-B14F-4D97-AF65-F5344CB8AC3E}">
        <p14:creationId xmlns:p14="http://schemas.microsoft.com/office/powerpoint/2010/main" val="145794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Customer Service Steps</a:t>
            </a:r>
          </a:p>
        </p:txBody>
      </p:sp>
      <p:sp>
        <p:nvSpPr>
          <p:cNvPr id="2" name="TextBox 1">
            <a:extLst>
              <a:ext uri="{FF2B5EF4-FFF2-40B4-BE49-F238E27FC236}">
                <a16:creationId xmlns:a16="http://schemas.microsoft.com/office/drawing/2014/main" id="{EA9D8C94-6A96-6AA2-EBDF-A88439B0CC6E}"/>
              </a:ext>
            </a:extLst>
          </p:cNvPr>
          <p:cNvSpPr txBox="1"/>
          <p:nvPr/>
        </p:nvSpPr>
        <p:spPr>
          <a:xfrm>
            <a:off x="2276117" y="2746204"/>
            <a:ext cx="19611117" cy="5477205"/>
          </a:xfrm>
          <a:prstGeom prst="rect">
            <a:avLst/>
          </a:prstGeom>
          <a:noFill/>
        </p:spPr>
        <p:txBody>
          <a:bodyPr wrap="square" lIns="91440" tIns="45720" rIns="91440" bIns="45720" rtlCol="0" anchor="t">
            <a:spAutoFit/>
          </a:bodyPr>
          <a:lstStyle/>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Open communication channel with DFSPs (Skype)</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Do daily support process as per agreed SLA</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Prepare Dispute Management Process (Dispute principals, scenarios etc.)</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Prepare Dispute Report Specification and Format</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Prepare Risk Management document</a:t>
            </a:r>
          </a:p>
        </p:txBody>
      </p:sp>
      <p:pic>
        <p:nvPicPr>
          <p:cNvPr id="3" name="Picture 2">
            <a:extLst>
              <a:ext uri="{FF2B5EF4-FFF2-40B4-BE49-F238E27FC236}">
                <a16:creationId xmlns:a16="http://schemas.microsoft.com/office/drawing/2014/main" id="{072592D2-02BB-91E3-881C-E8F2A6D7EEBE}"/>
              </a:ext>
            </a:extLst>
          </p:cNvPr>
          <p:cNvPicPr>
            <a:picLocks noChangeAspect="1"/>
          </p:cNvPicPr>
          <p:nvPr/>
        </p:nvPicPr>
        <p:blipFill>
          <a:blip r:embed="rId2"/>
          <a:stretch>
            <a:fillRect/>
          </a:stretch>
        </p:blipFill>
        <p:spPr>
          <a:xfrm>
            <a:off x="17354939" y="6524283"/>
            <a:ext cx="7191717" cy="7191717"/>
          </a:xfrm>
          <a:prstGeom prst="rect">
            <a:avLst/>
          </a:prstGeom>
        </p:spPr>
      </p:pic>
      <p:sp>
        <p:nvSpPr>
          <p:cNvPr id="6" name="Slide Number Placeholder 5">
            <a:extLst>
              <a:ext uri="{FF2B5EF4-FFF2-40B4-BE49-F238E27FC236}">
                <a16:creationId xmlns:a16="http://schemas.microsoft.com/office/drawing/2014/main" id="{CFC81C4B-8A86-CEE2-316D-E108DC238D2B}"/>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420520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Customer Service Challenges</a:t>
            </a:r>
          </a:p>
        </p:txBody>
      </p:sp>
      <p:sp>
        <p:nvSpPr>
          <p:cNvPr id="2" name="TextBox 1">
            <a:extLst>
              <a:ext uri="{FF2B5EF4-FFF2-40B4-BE49-F238E27FC236}">
                <a16:creationId xmlns:a16="http://schemas.microsoft.com/office/drawing/2014/main" id="{EA9D8C94-6A96-6AA2-EBDF-A88439B0CC6E}"/>
              </a:ext>
            </a:extLst>
          </p:cNvPr>
          <p:cNvSpPr txBox="1"/>
          <p:nvPr/>
        </p:nvSpPr>
        <p:spPr>
          <a:xfrm>
            <a:off x="2276117" y="2746204"/>
            <a:ext cx="19611117" cy="5477205"/>
          </a:xfrm>
          <a:prstGeom prst="rect">
            <a:avLst/>
          </a:prstGeom>
          <a:noFill/>
        </p:spPr>
        <p:txBody>
          <a:bodyPr wrap="square" lIns="91440" tIns="45720" rIns="91440" bIns="45720" rtlCol="0" anchor="t">
            <a:spAutoFit/>
          </a:bodyPr>
          <a:lstStyle/>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Submit incomplete information of ticket escalated by DFSPs.</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Conduct back-and-forth communication through the channel (Skype) for incomplete information from the DFSPs.</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Depend on DFSPs for Dispute Process (impact on agreed SLA for resolution)</a:t>
            </a:r>
          </a:p>
          <a:p>
            <a:pPr>
              <a:lnSpc>
                <a:spcPct val="200000"/>
              </a:lnSpc>
            </a:pPr>
            <a:endParaRPr lang="en-US" sz="3600" b="1"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F646C72D-ACB6-CF3D-90C9-F36F4AA17C2F}"/>
              </a:ext>
            </a:extLst>
          </p:cNvPr>
          <p:cNvSpPr>
            <a:spLocks noGrp="1"/>
          </p:cNvSpPr>
          <p:nvPr>
            <p:ph type="sldNum" sz="quarter" idx="12"/>
          </p:nvPr>
        </p:nvSpPr>
        <p:spPr/>
        <p:txBody>
          <a:bodyPr/>
          <a:lstStyle/>
          <a:p>
            <a:fld id="{20AF9D7A-5BEE-9245-944A-197F51D542D9}" type="slidenum">
              <a:rPr lang="en-US" smtClean="0"/>
              <a:t>13</a:t>
            </a:fld>
            <a:endParaRPr lang="en-US"/>
          </a:p>
        </p:txBody>
      </p:sp>
      <p:pic>
        <p:nvPicPr>
          <p:cNvPr id="1026" name="Picture 2">
            <a:extLst>
              <a:ext uri="{FF2B5EF4-FFF2-40B4-BE49-F238E27FC236}">
                <a16:creationId xmlns:a16="http://schemas.microsoft.com/office/drawing/2014/main" id="{F08BC932-1532-6195-7694-2175D389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0" y="7063068"/>
            <a:ext cx="6804026" cy="681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9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3">
            <a:extLst>
              <a:ext uri="{FF2B5EF4-FFF2-40B4-BE49-F238E27FC236}">
                <a16:creationId xmlns:a16="http://schemas.microsoft.com/office/drawing/2014/main" id="{8E72B8CA-5D25-4667-BF93-EBB62D1F54DD}"/>
              </a:ext>
            </a:extLst>
          </p:cNvPr>
          <p:cNvSpPr txBox="1">
            <a:spLocks noGrp="1"/>
          </p:cNvSpPr>
          <p:nvPr>
            <p:ph type="title"/>
          </p:nvPr>
        </p:nvSpPr>
        <p:spPr>
          <a:xfrm>
            <a:off x="1973336" y="8016162"/>
            <a:ext cx="20440502" cy="286333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a:lstStyle>
          <a:p>
            <a:r>
              <a:rPr lang="en-US" sz="10000" dirty="0">
                <a:solidFill>
                  <a:srgbClr val="00A2FE"/>
                </a:solidFill>
                <a:latin typeface="Calibri" panose="020F0502020204030204" pitchFamily="34" charset="0"/>
                <a:cs typeface="Calibri" panose="020F0502020204030204" pitchFamily="34" charset="0"/>
              </a:rPr>
              <a:t>Lesson Learned from Friendly User Testing (1.0 &amp; 2.0)</a:t>
            </a:r>
          </a:p>
        </p:txBody>
      </p:sp>
      <p:sp>
        <p:nvSpPr>
          <p:cNvPr id="2" name="Slide Number Placeholder 1">
            <a:extLst>
              <a:ext uri="{FF2B5EF4-FFF2-40B4-BE49-F238E27FC236}">
                <a16:creationId xmlns:a16="http://schemas.microsoft.com/office/drawing/2014/main" id="{770F1331-5AD2-BEF3-D748-C9AFD5783999}"/>
              </a:ext>
            </a:extLst>
          </p:cNvPr>
          <p:cNvSpPr>
            <a:spLocks noGrp="1"/>
          </p:cNvSpPr>
          <p:nvPr>
            <p:ph type="sldNum" sz="quarter" idx="12"/>
          </p:nvPr>
        </p:nvSpPr>
        <p:spPr/>
        <p:txBody>
          <a:bodyPr/>
          <a:lstStyle/>
          <a:p>
            <a:fld id="{20AF9D7A-5BEE-9245-944A-197F51D542D9}" type="slidenum">
              <a:rPr lang="en-US" smtClean="0"/>
              <a:t>14</a:t>
            </a:fld>
            <a:endParaRPr lang="en-US"/>
          </a:p>
        </p:txBody>
      </p:sp>
    </p:spTree>
    <p:extLst>
      <p:ext uri="{BB962C8B-B14F-4D97-AF65-F5344CB8AC3E}">
        <p14:creationId xmlns:p14="http://schemas.microsoft.com/office/powerpoint/2010/main" val="326644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7" y="472869"/>
            <a:ext cx="18161646" cy="22314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pPr>
              <a:lnSpc>
                <a:spcPct val="100000"/>
              </a:lnSpc>
            </a:pPr>
            <a:r>
              <a:rPr lang="en-US" sz="7200" dirty="0">
                <a:solidFill>
                  <a:srgbClr val="00A2FE"/>
                </a:solidFill>
                <a:latin typeface="Calibri "/>
              </a:rPr>
              <a:t>Friendly User Testing (FUT)</a:t>
            </a:r>
            <a:endParaRPr lang="en-US" sz="7200" dirty="0">
              <a:solidFill>
                <a:srgbClr val="00A2FE"/>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8BAEBBB-43EC-5447-2CDB-EDA66BD84581}"/>
              </a:ext>
            </a:extLst>
          </p:cNvPr>
          <p:cNvSpPr/>
          <p:nvPr/>
        </p:nvSpPr>
        <p:spPr>
          <a:xfrm>
            <a:off x="2169042" y="2902579"/>
            <a:ext cx="8761228" cy="9955005"/>
          </a:xfrm>
          <a:prstGeom prst="roundRect">
            <a:avLst>
              <a:gd name="adj" fmla="val 2832"/>
            </a:avLst>
          </a:prstGeom>
          <a:solidFill>
            <a:srgbClr val="00B1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p>
        </p:txBody>
      </p:sp>
      <p:sp>
        <p:nvSpPr>
          <p:cNvPr id="8" name="Rounded Rectangle 7">
            <a:extLst>
              <a:ext uri="{FF2B5EF4-FFF2-40B4-BE49-F238E27FC236}">
                <a16:creationId xmlns:a16="http://schemas.microsoft.com/office/drawing/2014/main" id="{9C70B262-4C2C-D984-E4CE-A694D48D9A68}"/>
              </a:ext>
            </a:extLst>
          </p:cNvPr>
          <p:cNvSpPr/>
          <p:nvPr/>
        </p:nvSpPr>
        <p:spPr>
          <a:xfrm>
            <a:off x="12842829" y="2902578"/>
            <a:ext cx="8888564" cy="9955005"/>
          </a:xfrm>
          <a:prstGeom prst="roundRect">
            <a:avLst>
              <a:gd name="adj" fmla="val 2832"/>
            </a:avLst>
          </a:prstGeom>
          <a:solidFill>
            <a:srgbClr val="00B1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p>
        </p:txBody>
      </p:sp>
      <p:sp>
        <p:nvSpPr>
          <p:cNvPr id="11" name="TextBox 10">
            <a:extLst>
              <a:ext uri="{FF2B5EF4-FFF2-40B4-BE49-F238E27FC236}">
                <a16:creationId xmlns:a16="http://schemas.microsoft.com/office/drawing/2014/main" id="{8F92C945-B8BA-C662-12F5-67359FA7AF69}"/>
              </a:ext>
            </a:extLst>
          </p:cNvPr>
          <p:cNvSpPr txBox="1"/>
          <p:nvPr/>
        </p:nvSpPr>
        <p:spPr>
          <a:xfrm>
            <a:off x="2169042" y="3257853"/>
            <a:ext cx="8832330" cy="923330"/>
          </a:xfrm>
          <a:prstGeom prst="rect">
            <a:avLst/>
          </a:prstGeom>
          <a:noFill/>
        </p:spPr>
        <p:txBody>
          <a:bodyPr wrap="square" anchor="ctr">
            <a:spAutoFit/>
          </a:bodyPr>
          <a:lstStyle/>
          <a:p>
            <a:pPr marR="0" lvl="0" algn="ctr">
              <a:spcBef>
                <a:spcPts val="0"/>
              </a:spcBef>
              <a:spcAft>
                <a:spcPts val="0"/>
              </a:spcAft>
            </a:pPr>
            <a:r>
              <a:rPr lang="en-US" sz="5400" b="1" dirty="0">
                <a:solidFill>
                  <a:schemeClr val="bg1"/>
                </a:solidFill>
                <a:latin typeface="Calibri "/>
                <a:ea typeface="+mj-ea"/>
                <a:cs typeface="+mj-cs"/>
              </a:rPr>
              <a:t>FUT – Phase 1</a:t>
            </a:r>
          </a:p>
        </p:txBody>
      </p:sp>
      <p:sp>
        <p:nvSpPr>
          <p:cNvPr id="12" name="TextBox 11">
            <a:extLst>
              <a:ext uri="{FF2B5EF4-FFF2-40B4-BE49-F238E27FC236}">
                <a16:creationId xmlns:a16="http://schemas.microsoft.com/office/drawing/2014/main" id="{B5562AC5-B0D7-7B67-EDF8-256DE4B4EEE5}"/>
              </a:ext>
            </a:extLst>
          </p:cNvPr>
          <p:cNvSpPr txBox="1"/>
          <p:nvPr/>
        </p:nvSpPr>
        <p:spPr>
          <a:xfrm>
            <a:off x="14710365" y="3226371"/>
            <a:ext cx="5179571" cy="923330"/>
          </a:xfrm>
          <a:prstGeom prst="rect">
            <a:avLst/>
          </a:prstGeom>
          <a:noFill/>
        </p:spPr>
        <p:txBody>
          <a:bodyPr wrap="square" anchor="ctr">
            <a:spAutoFit/>
          </a:bodyPr>
          <a:lstStyle/>
          <a:p>
            <a:pPr marR="0" lvl="0" algn="ctr">
              <a:spcBef>
                <a:spcPts val="0"/>
              </a:spcBef>
              <a:spcAft>
                <a:spcPts val="0"/>
              </a:spcAft>
            </a:pPr>
            <a:r>
              <a:rPr lang="en-US" sz="5400" b="1" dirty="0">
                <a:solidFill>
                  <a:schemeClr val="bg1"/>
                </a:solidFill>
                <a:latin typeface="Calibri "/>
                <a:ea typeface="+mj-ea"/>
                <a:cs typeface="+mj-cs"/>
              </a:rPr>
              <a:t>FUT – Phase 2</a:t>
            </a:r>
          </a:p>
        </p:txBody>
      </p:sp>
      <p:sp>
        <p:nvSpPr>
          <p:cNvPr id="13" name="TextBox 12">
            <a:extLst>
              <a:ext uri="{FF2B5EF4-FFF2-40B4-BE49-F238E27FC236}">
                <a16:creationId xmlns:a16="http://schemas.microsoft.com/office/drawing/2014/main" id="{10355868-BF65-E3EB-8100-DBC57737864C}"/>
              </a:ext>
            </a:extLst>
          </p:cNvPr>
          <p:cNvSpPr txBox="1"/>
          <p:nvPr/>
        </p:nvSpPr>
        <p:spPr>
          <a:xfrm>
            <a:off x="3140974" y="4232918"/>
            <a:ext cx="7634334" cy="4878900"/>
          </a:xfrm>
          <a:prstGeom prst="rect">
            <a:avLst/>
          </a:prstGeom>
          <a:noFill/>
        </p:spPr>
        <p:txBody>
          <a:bodyPr wrap="square" lIns="91440" tIns="45720" rIns="91440" bIns="45720" rtlCol="0" anchor="t">
            <a:spAutoFit/>
          </a:bodyPr>
          <a:lstStyle/>
          <a:p>
            <a:pPr marR="0" lvl="0" algn="just">
              <a:lnSpc>
                <a:spcPct val="200000"/>
              </a:lnSpc>
              <a:spcBef>
                <a:spcPts val="0"/>
              </a:spcBef>
              <a:spcAft>
                <a:spcPts val="0"/>
              </a:spcAft>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Period : 30 Sep 2021 -  31 March 2022</a:t>
            </a:r>
          </a:p>
          <a:p>
            <a:pPr marR="0" lvl="0" algn="just">
              <a:lnSpc>
                <a:spcPct val="200000"/>
              </a:lnSpc>
              <a:spcBef>
                <a:spcPts val="0"/>
              </a:spcBef>
              <a:spcAft>
                <a:spcPts val="0"/>
              </a:spcAft>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Use Case readiness : Repayment</a:t>
            </a:r>
          </a:p>
          <a:p>
            <a:pPr marR="0" lvl="0" algn="just">
              <a:lnSpc>
                <a:spcPct val="200000"/>
              </a:lnSpc>
              <a:spcBef>
                <a:spcPts val="0"/>
              </a:spcBef>
              <a:spcAft>
                <a:spcPts val="0"/>
              </a:spcAft>
            </a:pPr>
            <a:r>
              <a:rPr lang="en-US" sz="3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Participants : 5 (3 MFIs and 2 Wallets)</a:t>
            </a:r>
          </a:p>
          <a:p>
            <a:pPr marR="0" lvl="0" algn="just">
              <a:lnSpc>
                <a:spcPct val="200000"/>
              </a:lnSpc>
              <a:spcBef>
                <a:spcPts val="0"/>
              </a:spcBef>
              <a:spcAft>
                <a:spcPts val="0"/>
              </a:spcAft>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Total transactions : 336</a:t>
            </a:r>
          </a:p>
          <a:p>
            <a:pPr marR="0" lvl="0" algn="just">
              <a:lnSpc>
                <a:spcPct val="200000"/>
              </a:lnSpc>
              <a:spcBef>
                <a:spcPts val="0"/>
              </a:spcBef>
              <a:spcAft>
                <a:spcPts val="0"/>
              </a:spcAft>
            </a:pPr>
            <a:endParaRPr lang="en-US"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8EBAAFF-C040-AF67-EB4D-BA0BFBFF4BFD}"/>
              </a:ext>
            </a:extLst>
          </p:cNvPr>
          <p:cNvSpPr>
            <a:spLocks noGrp="1"/>
          </p:cNvSpPr>
          <p:nvPr>
            <p:ph type="sldNum" sz="quarter" idx="12"/>
          </p:nvPr>
        </p:nvSpPr>
        <p:spPr/>
        <p:txBody>
          <a:bodyPr/>
          <a:lstStyle/>
          <a:p>
            <a:fld id="{20AF9D7A-5BEE-9245-944A-197F51D542D9}" type="slidenum">
              <a:rPr lang="en-US" smtClean="0"/>
              <a:t>15</a:t>
            </a:fld>
            <a:endParaRPr lang="en-US"/>
          </a:p>
        </p:txBody>
      </p:sp>
      <p:sp>
        <p:nvSpPr>
          <p:cNvPr id="4" name="TextBox 3">
            <a:extLst>
              <a:ext uri="{FF2B5EF4-FFF2-40B4-BE49-F238E27FC236}">
                <a16:creationId xmlns:a16="http://schemas.microsoft.com/office/drawing/2014/main" id="{6D399391-5AE3-8BB5-BE64-0955C3AC2DB3}"/>
              </a:ext>
            </a:extLst>
          </p:cNvPr>
          <p:cNvSpPr txBox="1"/>
          <p:nvPr/>
        </p:nvSpPr>
        <p:spPr>
          <a:xfrm>
            <a:off x="13193486" y="4398850"/>
            <a:ext cx="8259153" cy="4878900"/>
          </a:xfrm>
          <a:prstGeom prst="rect">
            <a:avLst/>
          </a:prstGeom>
          <a:noFill/>
        </p:spPr>
        <p:txBody>
          <a:bodyPr wrap="square" lIns="91440" tIns="45720" rIns="91440" bIns="45720" rtlCol="0" anchor="t">
            <a:spAutoFit/>
          </a:bodyPr>
          <a:lstStyle/>
          <a:p>
            <a:pPr marR="0" lvl="0" algn="just">
              <a:lnSpc>
                <a:spcPct val="200000"/>
              </a:lnSpc>
              <a:spcBef>
                <a:spcPts val="0"/>
              </a:spcBef>
              <a:spcAft>
                <a:spcPts val="0"/>
              </a:spcAft>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Period : 6 June 2022 -  Current</a:t>
            </a:r>
          </a:p>
          <a:p>
            <a:pPr marR="0" lvl="0" algn="just">
              <a:lnSpc>
                <a:spcPct val="200000"/>
              </a:lnSpc>
              <a:spcBef>
                <a:spcPts val="0"/>
              </a:spcBef>
              <a:spcAft>
                <a:spcPts val="0"/>
              </a:spcAft>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Use Case readiness : Repayment, Disbursement</a:t>
            </a:r>
          </a:p>
          <a:p>
            <a:pPr marR="0" lvl="0" algn="just">
              <a:lnSpc>
                <a:spcPct val="200000"/>
              </a:lnSpc>
              <a:spcBef>
                <a:spcPts val="0"/>
              </a:spcBef>
              <a:spcAft>
                <a:spcPts val="0"/>
              </a:spcAft>
            </a:pPr>
            <a:r>
              <a:rPr lang="en-US" sz="32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Participants : 8 (4 MFIs and 4 Wallets)</a:t>
            </a:r>
          </a:p>
          <a:p>
            <a:pPr marR="0" lvl="0" algn="just">
              <a:lnSpc>
                <a:spcPct val="200000"/>
              </a:lnSpc>
              <a:spcBef>
                <a:spcPts val="0"/>
              </a:spcBef>
              <a:spcAft>
                <a:spcPts val="0"/>
              </a:spcAft>
            </a:pPr>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Total transactions : 117</a:t>
            </a:r>
          </a:p>
          <a:p>
            <a:pPr marR="0" lvl="0" algn="just">
              <a:lnSpc>
                <a:spcPct val="200000"/>
              </a:lnSpc>
              <a:spcBef>
                <a:spcPts val="0"/>
              </a:spcBef>
              <a:spcAft>
                <a:spcPts val="0"/>
              </a:spcAft>
            </a:pPr>
            <a:endParaRPr lang="en-US"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8670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7" y="472869"/>
            <a:ext cx="18161646" cy="22314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pPr>
              <a:lnSpc>
                <a:spcPct val="100000"/>
              </a:lnSpc>
            </a:pPr>
            <a:r>
              <a:rPr lang="en-US" sz="7200" dirty="0">
                <a:solidFill>
                  <a:srgbClr val="00A2FE"/>
                </a:solidFill>
                <a:latin typeface="Calibri "/>
              </a:rPr>
              <a:t>Lessons learned from Friendly User Testing</a:t>
            </a:r>
            <a:endParaRPr lang="en-US" sz="7200" dirty="0">
              <a:solidFill>
                <a:srgbClr val="00A2FE"/>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8BAEBBB-43EC-5447-2CDB-EDA66BD84581}"/>
              </a:ext>
            </a:extLst>
          </p:cNvPr>
          <p:cNvSpPr/>
          <p:nvPr/>
        </p:nvSpPr>
        <p:spPr>
          <a:xfrm>
            <a:off x="2169042" y="2902580"/>
            <a:ext cx="20317734" cy="9637764"/>
          </a:xfrm>
          <a:prstGeom prst="roundRect">
            <a:avLst>
              <a:gd name="adj" fmla="val 2832"/>
            </a:avLst>
          </a:prstGeom>
          <a:solidFill>
            <a:srgbClr val="00B1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p>
        </p:txBody>
      </p:sp>
      <p:sp>
        <p:nvSpPr>
          <p:cNvPr id="13" name="TextBox 12">
            <a:extLst>
              <a:ext uri="{FF2B5EF4-FFF2-40B4-BE49-F238E27FC236}">
                <a16:creationId xmlns:a16="http://schemas.microsoft.com/office/drawing/2014/main" id="{10355868-BF65-E3EB-8100-DBC57737864C}"/>
              </a:ext>
            </a:extLst>
          </p:cNvPr>
          <p:cNvSpPr txBox="1"/>
          <p:nvPr/>
        </p:nvSpPr>
        <p:spPr>
          <a:xfrm>
            <a:off x="2730426" y="3645843"/>
            <a:ext cx="19394402" cy="7786747"/>
          </a:xfrm>
          <a:prstGeom prst="rect">
            <a:avLst/>
          </a:prstGeom>
          <a:noFill/>
        </p:spPr>
        <p:txBody>
          <a:bodyPr wrap="square" lIns="91440" tIns="45720" rIns="91440" bIns="45720" rtlCol="0" anchor="t">
            <a:spAutoFit/>
          </a:bodyPr>
          <a:lstStyle/>
          <a:p>
            <a:pPr marL="571500" indent="-571500" algn="just">
              <a:buFont typeface="Wingdings" panose="05000000000000000000" pitchFamily="2" charset="2"/>
              <a:buChar char="Ø"/>
            </a:pPr>
            <a:r>
              <a:rPr lang="en-US" sz="3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Insufficient liquidity of DFSPs</a:t>
            </a:r>
          </a:p>
          <a:p>
            <a:pPr marL="571500" indent="-571500" algn="just">
              <a:buFont typeface="Wingdings" panose="05000000000000000000" pitchFamily="2" charset="2"/>
              <a:buChar char="Ø"/>
            </a:pPr>
            <a:r>
              <a:rPr lang="en-US" sz="3600" dirty="0">
                <a:solidFill>
                  <a:schemeClr val="bg1"/>
                </a:solidFill>
                <a:latin typeface="Calibri" panose="020F0502020204030204" pitchFamily="34" charset="0"/>
                <a:ea typeface="Times New Roman" panose="02020603050405020304" pitchFamily="18" charset="0"/>
                <a:cs typeface="Calibri" panose="020F0502020204030204" pitchFamily="34" charset="0"/>
              </a:rPr>
              <a:t>Insufficient balance error (</a:t>
            </a:r>
            <a:r>
              <a:rPr lang="en-US" sz="3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Wallet has limited minimum balance of 1000Ks in the client’s wallet)</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Amount edition in Wallet</a:t>
            </a:r>
            <a:endParaRPr lang="en-US" sz="3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Certificate expiration</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Wallet 5-minute business rule</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ea typeface="Times New Roman" panose="02020603050405020304" pitchFamily="18" charset="0"/>
                <a:cs typeface="Calibri" panose="020F0502020204030204" pitchFamily="34" charset="0"/>
              </a:rPr>
              <a:t>API issue</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PVC issue related to TechOps</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Credentials permission</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Core Banking System EOD/EOM process</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Connection issue</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Incorrect Payment Type configuration</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Incorrect Core Connector configuration </a:t>
            </a:r>
          </a:p>
          <a:p>
            <a:pPr marL="571500" marR="0" lvl="0" indent="-571500" algn="just">
              <a:spcBef>
                <a:spcPts val="0"/>
              </a:spcBef>
              <a:spcAft>
                <a:spcPts val="0"/>
              </a:spcAft>
              <a:buFont typeface="Wingdings" panose="05000000000000000000" pitchFamily="2" charset="2"/>
              <a:buChar char="Ø"/>
            </a:pPr>
            <a:r>
              <a:rPr lang="en-US" sz="3600" dirty="0">
                <a:solidFill>
                  <a:schemeClr val="bg1"/>
                </a:solidFill>
                <a:latin typeface="Calibri" panose="020F0502020204030204" pitchFamily="34" charset="0"/>
                <a:cs typeface="Calibri" panose="020F0502020204030204" pitchFamily="34" charset="0"/>
              </a:rPr>
              <a:t>Issue related with wallet update version</a:t>
            </a:r>
          </a:p>
          <a:p>
            <a:pPr marL="457200" marR="0" lvl="0" indent="-457200" algn="just">
              <a:spcBef>
                <a:spcPts val="0"/>
              </a:spcBef>
              <a:spcAft>
                <a:spcPts val="0"/>
              </a:spcAft>
              <a:buFont typeface="Wingdings" panose="05000000000000000000" pitchFamily="2" charset="2"/>
              <a:buChar char="Ø"/>
            </a:pPr>
            <a:endParaRPr lang="en-US" sz="32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3" name="Slide Number Placeholder 2">
            <a:extLst>
              <a:ext uri="{FF2B5EF4-FFF2-40B4-BE49-F238E27FC236}">
                <a16:creationId xmlns:a16="http://schemas.microsoft.com/office/drawing/2014/main" id="{28EBAAFF-C040-AF67-EB4D-BA0BFBFF4BFD}"/>
              </a:ext>
            </a:extLst>
          </p:cNvPr>
          <p:cNvSpPr>
            <a:spLocks noGrp="1"/>
          </p:cNvSpPr>
          <p:nvPr>
            <p:ph type="sldNum" sz="quarter" idx="12"/>
          </p:nvPr>
        </p:nvSpPr>
        <p:spPr/>
        <p:txBody>
          <a:bodyPr/>
          <a:lstStyle/>
          <a:p>
            <a:fld id="{20AF9D7A-5BEE-9245-944A-197F51D542D9}" type="slidenum">
              <a:rPr lang="en-US" smtClean="0"/>
              <a:t>16</a:t>
            </a:fld>
            <a:endParaRPr lang="en-US"/>
          </a:p>
        </p:txBody>
      </p:sp>
    </p:spTree>
    <p:extLst>
      <p:ext uri="{BB962C8B-B14F-4D97-AF65-F5344CB8AC3E}">
        <p14:creationId xmlns:p14="http://schemas.microsoft.com/office/powerpoint/2010/main" val="845154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6" y="472869"/>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rPr>
              <a:t>Lessons learned</a:t>
            </a:r>
            <a:endParaRPr lang="en-US" sz="8000" dirty="0">
              <a:solidFill>
                <a:srgbClr val="00A2FE"/>
              </a:solidFill>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179AF8E-7D89-C3DF-C589-0C6015FFC911}"/>
              </a:ext>
            </a:extLst>
          </p:cNvPr>
          <p:cNvGrpSpPr/>
          <p:nvPr/>
        </p:nvGrpSpPr>
        <p:grpSpPr>
          <a:xfrm>
            <a:off x="1770070" y="3464988"/>
            <a:ext cx="4389120" cy="3065350"/>
            <a:chOff x="1069030" y="3343068"/>
            <a:chExt cx="4389120" cy="3065350"/>
          </a:xfrm>
        </p:grpSpPr>
        <p:sp>
          <p:nvSpPr>
            <p:cNvPr id="3" name="Oval 2">
              <a:extLst>
                <a:ext uri="{FF2B5EF4-FFF2-40B4-BE49-F238E27FC236}">
                  <a16:creationId xmlns:a16="http://schemas.microsoft.com/office/drawing/2014/main" id="{A5B59B10-6F7B-CF84-EC3D-7B5268B33E86}"/>
                </a:ext>
              </a:extLst>
            </p:cNvPr>
            <p:cNvSpPr>
              <a:spLocks noChangeAspect="1"/>
            </p:cNvSpPr>
            <p:nvPr/>
          </p:nvSpPr>
          <p:spPr>
            <a:xfrm>
              <a:off x="2496725"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70F4FC21-278E-D248-A24C-71E3D263C1DB}"/>
                </a:ext>
              </a:extLst>
            </p:cNvPr>
            <p:cNvCxnSpPr>
              <a:stCxn id="3" idx="4"/>
            </p:cNvCxnSpPr>
            <p:nvPr/>
          </p:nvCxnSpPr>
          <p:spPr>
            <a:xfrm flipH="1">
              <a:off x="3263590" y="4876799"/>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FD44D41-C7B6-59DA-624E-4AE0E77195DD}"/>
                </a:ext>
              </a:extLst>
            </p:cNvPr>
            <p:cNvSpPr/>
            <p:nvPr/>
          </p:nvSpPr>
          <p:spPr>
            <a:xfrm>
              <a:off x="106903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775F3EDA-2DD0-7309-1818-048766B2BA76}"/>
              </a:ext>
            </a:extLst>
          </p:cNvPr>
          <p:cNvGrpSpPr/>
          <p:nvPr/>
        </p:nvGrpSpPr>
        <p:grpSpPr>
          <a:xfrm>
            <a:off x="7433254" y="3466044"/>
            <a:ext cx="4389120" cy="3065350"/>
            <a:chOff x="7022360" y="3343068"/>
            <a:chExt cx="4389120" cy="3065350"/>
          </a:xfrm>
        </p:grpSpPr>
        <p:sp>
          <p:nvSpPr>
            <p:cNvPr id="5" name="Oval 4">
              <a:extLst>
                <a:ext uri="{FF2B5EF4-FFF2-40B4-BE49-F238E27FC236}">
                  <a16:creationId xmlns:a16="http://schemas.microsoft.com/office/drawing/2014/main" id="{DEF50F23-AE7D-5963-68A5-1C07019C04C0}"/>
                </a:ext>
              </a:extLst>
            </p:cNvPr>
            <p:cNvSpPr>
              <a:spLocks noChangeAspect="1"/>
            </p:cNvSpPr>
            <p:nvPr/>
          </p:nvSpPr>
          <p:spPr>
            <a:xfrm>
              <a:off x="8450056"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0C7A382B-B5D2-5708-1F6F-A5CA10E503B5}"/>
                </a:ext>
              </a:extLst>
            </p:cNvPr>
            <p:cNvCxnSpPr/>
            <p:nvPr/>
          </p:nvCxnSpPr>
          <p:spPr>
            <a:xfrm flipH="1">
              <a:off x="921692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260B30C-8BC8-A56B-FFCB-914F0E0CAE36}"/>
                </a:ext>
              </a:extLst>
            </p:cNvPr>
            <p:cNvSpPr/>
            <p:nvPr/>
          </p:nvSpPr>
          <p:spPr>
            <a:xfrm>
              <a:off x="702236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sp>
        <p:nvSpPr>
          <p:cNvPr id="26" name="Rounded Rectangle 25">
            <a:extLst>
              <a:ext uri="{FF2B5EF4-FFF2-40B4-BE49-F238E27FC236}">
                <a16:creationId xmlns:a16="http://schemas.microsoft.com/office/drawing/2014/main" id="{C428AFE8-02C4-8DEB-E167-38EF31A66AC4}"/>
              </a:ext>
            </a:extLst>
          </p:cNvPr>
          <p:cNvSpPr/>
          <p:nvPr/>
        </p:nvSpPr>
        <p:spPr>
          <a:xfrm>
            <a:off x="1770070" y="6667082"/>
            <a:ext cx="4389120" cy="6195478"/>
          </a:xfrm>
          <a:prstGeom prst="roundRect">
            <a:avLst>
              <a:gd name="adj" fmla="val 5556"/>
            </a:avLst>
          </a:prstGeom>
          <a:solidFill>
            <a:srgbClr val="DBFFCA"/>
          </a:solid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26">
            <a:extLst>
              <a:ext uri="{FF2B5EF4-FFF2-40B4-BE49-F238E27FC236}">
                <a16:creationId xmlns:a16="http://schemas.microsoft.com/office/drawing/2014/main" id="{7E730AB7-BE80-CED0-625D-BFECBAFC36FF}"/>
              </a:ext>
            </a:extLst>
          </p:cNvPr>
          <p:cNvSpPr/>
          <p:nvPr/>
        </p:nvSpPr>
        <p:spPr>
          <a:xfrm>
            <a:off x="13096438" y="6671512"/>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8" name="Rounded Rectangle 27">
            <a:extLst>
              <a:ext uri="{FF2B5EF4-FFF2-40B4-BE49-F238E27FC236}">
                <a16:creationId xmlns:a16="http://schemas.microsoft.com/office/drawing/2014/main" id="{BAF3B314-A93A-B432-DCAA-B44F1B643129}"/>
              </a:ext>
            </a:extLst>
          </p:cNvPr>
          <p:cNvSpPr/>
          <p:nvPr/>
        </p:nvSpPr>
        <p:spPr>
          <a:xfrm>
            <a:off x="7433254"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52952AB9-6ACC-8673-811B-21FAF41A646D}"/>
              </a:ext>
            </a:extLst>
          </p:cNvPr>
          <p:cNvSpPr/>
          <p:nvPr/>
        </p:nvSpPr>
        <p:spPr>
          <a:xfrm>
            <a:off x="18759621"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5DC558E9-4877-3A1D-70E1-734502365FBA}"/>
              </a:ext>
            </a:extLst>
          </p:cNvPr>
          <p:cNvSpPr>
            <a:spLocks noChangeAspect="1"/>
          </p:cNvSpPr>
          <p:nvPr/>
        </p:nvSpPr>
        <p:spPr>
          <a:xfrm>
            <a:off x="674524" y="727873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3BC92FF-C9D8-133E-C880-920DF50BFA96}"/>
              </a:ext>
            </a:extLst>
          </p:cNvPr>
          <p:cNvSpPr>
            <a:spLocks noChangeAspect="1"/>
          </p:cNvSpPr>
          <p:nvPr/>
        </p:nvSpPr>
        <p:spPr>
          <a:xfrm>
            <a:off x="674524" y="1048171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77B0209-5A3E-7E41-212D-CF69599AEE9F}"/>
              </a:ext>
            </a:extLst>
          </p:cNvPr>
          <p:cNvSpPr txBox="1"/>
          <p:nvPr/>
        </p:nvSpPr>
        <p:spPr>
          <a:xfrm>
            <a:off x="1857761" y="5661703"/>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Project Parameter</a:t>
            </a:r>
          </a:p>
        </p:txBody>
      </p:sp>
      <p:sp>
        <p:nvSpPr>
          <p:cNvPr id="33" name="TextBox 32">
            <a:extLst>
              <a:ext uri="{FF2B5EF4-FFF2-40B4-BE49-F238E27FC236}">
                <a16:creationId xmlns:a16="http://schemas.microsoft.com/office/drawing/2014/main" id="{508FDC9F-49FC-8709-3983-0EC363743647}"/>
              </a:ext>
            </a:extLst>
          </p:cNvPr>
          <p:cNvSpPr txBox="1"/>
          <p:nvPr/>
        </p:nvSpPr>
        <p:spPr>
          <a:xfrm>
            <a:off x="7520945"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Lesson Learned</a:t>
            </a:r>
          </a:p>
        </p:txBody>
      </p:sp>
      <p:sp>
        <p:nvSpPr>
          <p:cNvPr id="34" name="TextBox 33">
            <a:extLst>
              <a:ext uri="{FF2B5EF4-FFF2-40B4-BE49-F238E27FC236}">
                <a16:creationId xmlns:a16="http://schemas.microsoft.com/office/drawing/2014/main" id="{7BA72CDA-AAFF-4EB2-6F86-BB124316F07A}"/>
              </a:ext>
            </a:extLst>
          </p:cNvPr>
          <p:cNvSpPr txBox="1"/>
          <p:nvPr/>
        </p:nvSpPr>
        <p:spPr>
          <a:xfrm>
            <a:off x="13184129" y="566018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Impact</a:t>
            </a:r>
          </a:p>
        </p:txBody>
      </p:sp>
      <p:sp>
        <p:nvSpPr>
          <p:cNvPr id="35" name="TextBox 34">
            <a:extLst>
              <a:ext uri="{FF2B5EF4-FFF2-40B4-BE49-F238E27FC236}">
                <a16:creationId xmlns:a16="http://schemas.microsoft.com/office/drawing/2014/main" id="{710ECEEB-DE4C-B91F-C8C0-32F04E33A857}"/>
              </a:ext>
            </a:extLst>
          </p:cNvPr>
          <p:cNvSpPr txBox="1"/>
          <p:nvPr/>
        </p:nvSpPr>
        <p:spPr>
          <a:xfrm>
            <a:off x="18847312"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Improvement</a:t>
            </a:r>
          </a:p>
        </p:txBody>
      </p:sp>
      <p:sp>
        <p:nvSpPr>
          <p:cNvPr id="39" name="TextBox 38">
            <a:extLst>
              <a:ext uri="{FF2B5EF4-FFF2-40B4-BE49-F238E27FC236}">
                <a16:creationId xmlns:a16="http://schemas.microsoft.com/office/drawing/2014/main" id="{136DA609-E19C-4E84-9EB7-1075DF47056A}"/>
              </a:ext>
            </a:extLst>
          </p:cNvPr>
          <p:cNvSpPr txBox="1"/>
          <p:nvPr/>
        </p:nvSpPr>
        <p:spPr>
          <a:xfrm>
            <a:off x="2452898" y="7445431"/>
            <a:ext cx="3510766" cy="1200329"/>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Wallet Provider checks only Response for HTTP Request in API integration</a:t>
            </a:r>
            <a:endParaRPr lang="en-MM" sz="2400"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76FC776B-C339-9BE2-1D6C-63AEE8A543EF}"/>
              </a:ext>
            </a:extLst>
          </p:cNvPr>
          <p:cNvSpPr txBox="1"/>
          <p:nvPr/>
        </p:nvSpPr>
        <p:spPr>
          <a:xfrm>
            <a:off x="2469111" y="10628956"/>
            <a:ext cx="3694010" cy="1200329"/>
          </a:xfrm>
          <a:prstGeom prst="rect">
            <a:avLst/>
          </a:prstGeom>
          <a:noFill/>
        </p:spPr>
        <p:txBody>
          <a:bodyPr wrap="square">
            <a:sp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One of the wallet tech team configured staging core connector link in PROD</a:t>
            </a:r>
          </a:p>
        </p:txBody>
      </p:sp>
      <p:sp>
        <p:nvSpPr>
          <p:cNvPr id="41" name="TextBox 40">
            <a:extLst>
              <a:ext uri="{FF2B5EF4-FFF2-40B4-BE49-F238E27FC236}">
                <a16:creationId xmlns:a16="http://schemas.microsoft.com/office/drawing/2014/main" id="{2A0763FD-A669-1E4B-A669-922E4F569463}"/>
              </a:ext>
            </a:extLst>
          </p:cNvPr>
          <p:cNvSpPr txBox="1"/>
          <p:nvPr/>
        </p:nvSpPr>
        <p:spPr>
          <a:xfrm>
            <a:off x="7850638" y="7071240"/>
            <a:ext cx="3510766" cy="1323439"/>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Checking the standard API response code (HTTP) is not enough to differentiate the transaction status</a:t>
            </a:r>
            <a:endParaRPr lang="en-MM" sz="2000" dirty="0">
              <a:latin typeface="Calibri" panose="020F0502020204030204" pitchFamily="34" charset="0"/>
              <a:ea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7231B277-2043-7801-FCF9-B5B008A54807}"/>
              </a:ext>
            </a:extLst>
          </p:cNvPr>
          <p:cNvSpPr txBox="1"/>
          <p:nvPr/>
        </p:nvSpPr>
        <p:spPr>
          <a:xfrm>
            <a:off x="7871439" y="10624517"/>
            <a:ext cx="3489965" cy="1323439"/>
          </a:xfrm>
          <a:prstGeom prst="rect">
            <a:avLst/>
          </a:prstGeom>
          <a:noFill/>
        </p:spPr>
        <p:txBody>
          <a:bodyPr wrap="square">
            <a:sp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Need to check the error scenarios with dummy data as soon as an DFSP onboarded in PROD environment.</a:t>
            </a:r>
          </a:p>
        </p:txBody>
      </p:sp>
      <p:sp>
        <p:nvSpPr>
          <p:cNvPr id="43" name="TextBox 42">
            <a:extLst>
              <a:ext uri="{FF2B5EF4-FFF2-40B4-BE49-F238E27FC236}">
                <a16:creationId xmlns:a16="http://schemas.microsoft.com/office/drawing/2014/main" id="{60B2600E-A9E5-8B0A-BF80-CD6A67B26358}"/>
              </a:ext>
            </a:extLst>
          </p:cNvPr>
          <p:cNvSpPr txBox="1"/>
          <p:nvPr/>
        </p:nvSpPr>
        <p:spPr>
          <a:xfrm>
            <a:off x="13447029" y="7037628"/>
            <a:ext cx="3862749" cy="2862322"/>
          </a:xfrm>
          <a:prstGeom prst="rect">
            <a:avLst/>
          </a:prstGeom>
          <a:noFill/>
        </p:spPr>
        <p:txBody>
          <a:bodyPr wrap="square">
            <a:sp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Though the standard response for successful HTTP request is returned, the transaction status in the response of API body is “Aborted”. For not checking the status in the body on the wallet side, the transaction is shown as successful one in the wallet UI and the transaction amount is deducted from the wallet balance. But in HUB and MFI side, the transaction is failed.</a:t>
            </a:r>
          </a:p>
        </p:txBody>
      </p:sp>
      <p:sp>
        <p:nvSpPr>
          <p:cNvPr id="44" name="TextBox 43">
            <a:extLst>
              <a:ext uri="{FF2B5EF4-FFF2-40B4-BE49-F238E27FC236}">
                <a16:creationId xmlns:a16="http://schemas.microsoft.com/office/drawing/2014/main" id="{263F2715-5C3E-ECF7-B4FF-7EF8BF830B5B}"/>
              </a:ext>
            </a:extLst>
          </p:cNvPr>
          <p:cNvSpPr txBox="1"/>
          <p:nvPr/>
        </p:nvSpPr>
        <p:spPr>
          <a:xfrm>
            <a:off x="13447029" y="10628955"/>
            <a:ext cx="3510766" cy="1631216"/>
          </a:xfrm>
          <a:prstGeom prst="rect">
            <a:avLst/>
          </a:prstGeom>
          <a:noFill/>
        </p:spPr>
        <p:txBody>
          <a:bodyPr wrap="square">
            <a:sp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When the user makes the transaction with prod wallet app, they cannot proceed with the testing and face with timeout error</a:t>
            </a:r>
          </a:p>
        </p:txBody>
      </p:sp>
      <p:sp>
        <p:nvSpPr>
          <p:cNvPr id="45" name="TextBox 44">
            <a:extLst>
              <a:ext uri="{FF2B5EF4-FFF2-40B4-BE49-F238E27FC236}">
                <a16:creationId xmlns:a16="http://schemas.microsoft.com/office/drawing/2014/main" id="{A79FE9A6-F0E5-CA7E-6F05-481BF33DA9BC}"/>
              </a:ext>
            </a:extLst>
          </p:cNvPr>
          <p:cNvSpPr txBox="1"/>
          <p:nvPr/>
        </p:nvSpPr>
        <p:spPr>
          <a:xfrm>
            <a:off x="19022805" y="7071240"/>
            <a:ext cx="3862749" cy="1631216"/>
          </a:xfrm>
          <a:prstGeom prst="rect">
            <a:avLst/>
          </a:prstGeom>
          <a:noFill/>
        </p:spPr>
        <p:txBody>
          <a:bodyPr wrap="square">
            <a:sp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Hub operation team requests the wallet providers to check the transaction status in the response of API body as one requirement of the integration process.</a:t>
            </a:r>
          </a:p>
        </p:txBody>
      </p:sp>
      <p:sp>
        <p:nvSpPr>
          <p:cNvPr id="46" name="TextBox 45">
            <a:extLst>
              <a:ext uri="{FF2B5EF4-FFF2-40B4-BE49-F238E27FC236}">
                <a16:creationId xmlns:a16="http://schemas.microsoft.com/office/drawing/2014/main" id="{C41CE168-E6C6-41B4-93DF-9CAACC932089}"/>
              </a:ext>
            </a:extLst>
          </p:cNvPr>
          <p:cNvSpPr txBox="1"/>
          <p:nvPr/>
        </p:nvSpPr>
        <p:spPr>
          <a:xfrm>
            <a:off x="19022806" y="10481711"/>
            <a:ext cx="3862749" cy="1631216"/>
          </a:xfrm>
          <a:prstGeom prst="rect">
            <a:avLst/>
          </a:prstGeom>
          <a:noFill/>
        </p:spPr>
        <p:txBody>
          <a:bodyPr wrap="square">
            <a:sp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Hub operation team added a step in onboarding plan to check the error scenarios with dummy data as soon as an DFSP onboarded in PROD environment.</a:t>
            </a:r>
          </a:p>
        </p:txBody>
      </p:sp>
      <p:cxnSp>
        <p:nvCxnSpPr>
          <p:cNvPr id="48" name="Straight Connector 47">
            <a:extLst>
              <a:ext uri="{FF2B5EF4-FFF2-40B4-BE49-F238E27FC236}">
                <a16:creationId xmlns:a16="http://schemas.microsoft.com/office/drawing/2014/main" id="{87B8172A-2990-7C29-45CD-D4BF371952F6}"/>
              </a:ext>
            </a:extLst>
          </p:cNvPr>
          <p:cNvCxnSpPr>
            <a:cxnSpLocks/>
          </p:cNvCxnSpPr>
          <p:nvPr/>
        </p:nvCxnSpPr>
        <p:spPr>
          <a:xfrm>
            <a:off x="1770070"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146DCEC-6C74-49CD-9127-DE6CE3A8E3CB}"/>
              </a:ext>
            </a:extLst>
          </p:cNvPr>
          <p:cNvCxnSpPr>
            <a:cxnSpLocks/>
          </p:cNvCxnSpPr>
          <p:nvPr/>
        </p:nvCxnSpPr>
        <p:spPr>
          <a:xfrm>
            <a:off x="7433254"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AD5844D-63E4-D9ED-31D5-E6F88EB521EC}"/>
              </a:ext>
            </a:extLst>
          </p:cNvPr>
          <p:cNvCxnSpPr>
            <a:cxnSpLocks/>
          </p:cNvCxnSpPr>
          <p:nvPr/>
        </p:nvCxnSpPr>
        <p:spPr>
          <a:xfrm>
            <a:off x="13096438"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D546A-25F8-EE9D-3461-9A57B614E46D}"/>
              </a:ext>
            </a:extLst>
          </p:cNvPr>
          <p:cNvCxnSpPr>
            <a:cxnSpLocks/>
          </p:cNvCxnSpPr>
          <p:nvPr/>
        </p:nvCxnSpPr>
        <p:spPr>
          <a:xfrm>
            <a:off x="18759621"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9" name="Picture 9" descr="Icon&#10;&#10;Description automatically generated">
            <a:extLst>
              <a:ext uri="{FF2B5EF4-FFF2-40B4-BE49-F238E27FC236}">
                <a16:creationId xmlns:a16="http://schemas.microsoft.com/office/drawing/2014/main" id="{E2A744B8-6E8C-4845-4E50-B0499895AA33}"/>
              </a:ext>
            </a:extLst>
          </p:cNvPr>
          <p:cNvPicPr>
            <a:picLocks noChangeAspect="1"/>
          </p:cNvPicPr>
          <p:nvPr/>
        </p:nvPicPr>
        <p:blipFill>
          <a:blip r:embed="rId2"/>
          <a:stretch>
            <a:fillRect/>
          </a:stretch>
        </p:blipFill>
        <p:spPr>
          <a:xfrm>
            <a:off x="3445776" y="3708400"/>
            <a:ext cx="1037907" cy="1037773"/>
          </a:xfrm>
          <a:prstGeom prst="rect">
            <a:avLst/>
          </a:prstGeom>
        </p:spPr>
      </p:pic>
      <p:pic>
        <p:nvPicPr>
          <p:cNvPr id="10" name="Picture 11">
            <a:extLst>
              <a:ext uri="{FF2B5EF4-FFF2-40B4-BE49-F238E27FC236}">
                <a16:creationId xmlns:a16="http://schemas.microsoft.com/office/drawing/2014/main" id="{30921FBF-CF3F-1EA1-6019-FDEB53439A8A}"/>
              </a:ext>
            </a:extLst>
          </p:cNvPr>
          <p:cNvPicPr>
            <a:picLocks noChangeAspect="1"/>
          </p:cNvPicPr>
          <p:nvPr/>
        </p:nvPicPr>
        <p:blipFill>
          <a:blip r:embed="rId3"/>
          <a:stretch>
            <a:fillRect/>
          </a:stretch>
        </p:blipFill>
        <p:spPr>
          <a:xfrm>
            <a:off x="9145190" y="3701143"/>
            <a:ext cx="1066940" cy="1045030"/>
          </a:xfrm>
          <a:prstGeom prst="rect">
            <a:avLst/>
          </a:prstGeom>
        </p:spPr>
      </p:pic>
      <p:grpSp>
        <p:nvGrpSpPr>
          <p:cNvPr id="23" name="Group 22">
            <a:extLst>
              <a:ext uri="{FF2B5EF4-FFF2-40B4-BE49-F238E27FC236}">
                <a16:creationId xmlns:a16="http://schemas.microsoft.com/office/drawing/2014/main" id="{ED38EDE9-E8DF-6553-5156-F54F3DC715A2}"/>
              </a:ext>
            </a:extLst>
          </p:cNvPr>
          <p:cNvGrpSpPr/>
          <p:nvPr/>
        </p:nvGrpSpPr>
        <p:grpSpPr>
          <a:xfrm>
            <a:off x="18759621" y="3466044"/>
            <a:ext cx="4389120" cy="3065350"/>
            <a:chOff x="18929020" y="3343068"/>
            <a:chExt cx="4389120" cy="3065350"/>
          </a:xfrm>
        </p:grpSpPr>
        <p:sp>
          <p:nvSpPr>
            <p:cNvPr id="7" name="Oval 6">
              <a:extLst>
                <a:ext uri="{FF2B5EF4-FFF2-40B4-BE49-F238E27FC236}">
                  <a16:creationId xmlns:a16="http://schemas.microsoft.com/office/drawing/2014/main" id="{7CA96656-E165-5C3D-C883-4ABB708285A6}"/>
                </a:ext>
              </a:extLst>
            </p:cNvPr>
            <p:cNvSpPr>
              <a:spLocks noChangeAspect="1"/>
            </p:cNvSpPr>
            <p:nvPr/>
          </p:nvSpPr>
          <p:spPr>
            <a:xfrm>
              <a:off x="20356718"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D1617C62-19F3-7C9E-E37E-BE01D7994F10}"/>
                </a:ext>
              </a:extLst>
            </p:cNvPr>
            <p:cNvCxnSpPr>
              <a:cxnSpLocks/>
            </p:cNvCxnSpPr>
            <p:nvPr/>
          </p:nvCxnSpPr>
          <p:spPr>
            <a:xfrm flipH="1">
              <a:off x="2112358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9AC3A17-39B5-1F57-51E1-49B9FA72478C}"/>
                </a:ext>
              </a:extLst>
            </p:cNvPr>
            <p:cNvSpPr/>
            <p:nvPr/>
          </p:nvSpPr>
          <p:spPr>
            <a:xfrm>
              <a:off x="1892902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MM" sz="3600" dirty="0">
                  <a:latin typeface="Calibri" panose="020F0502020204030204" pitchFamily="34" charset="0"/>
                  <a:ea typeface="Calibri" panose="020F0502020204030204" pitchFamily="34" charset="0"/>
                  <a:cs typeface="Calibri" panose="020F0502020204030204" pitchFamily="34" charset="0"/>
                </a:rPr>
                <a:t>Improvement</a:t>
              </a:r>
              <a:endParaRPr lang="en-US" sz="3600" dirty="0">
                <a:latin typeface="Calibri" panose="020F0502020204030204" pitchFamily="34" charset="0"/>
                <a:ea typeface="Calibri" panose="020F0502020204030204" pitchFamily="34" charset="0"/>
                <a:cs typeface="Calibri" panose="020F0502020204030204" pitchFamily="34" charset="0"/>
              </a:endParaRPr>
            </a:p>
          </p:txBody>
        </p:sp>
      </p:grpSp>
      <p:pic>
        <p:nvPicPr>
          <p:cNvPr id="36" name="Picture 36" descr="A picture containing logo&#10;&#10;Description automatically generated">
            <a:extLst>
              <a:ext uri="{FF2B5EF4-FFF2-40B4-BE49-F238E27FC236}">
                <a16:creationId xmlns:a16="http://schemas.microsoft.com/office/drawing/2014/main" id="{025AED82-9D70-B1F0-1DEB-24EBD5FA280C}"/>
              </a:ext>
            </a:extLst>
          </p:cNvPr>
          <p:cNvPicPr>
            <a:picLocks noChangeAspect="1"/>
          </p:cNvPicPr>
          <p:nvPr/>
        </p:nvPicPr>
        <p:blipFill>
          <a:blip r:embed="rId4"/>
          <a:stretch>
            <a:fillRect/>
          </a:stretch>
        </p:blipFill>
        <p:spPr>
          <a:xfrm>
            <a:off x="20329903" y="3708400"/>
            <a:ext cx="1219361" cy="965203"/>
          </a:xfrm>
          <a:prstGeom prst="rect">
            <a:avLst/>
          </a:prstGeom>
        </p:spPr>
      </p:pic>
      <p:grpSp>
        <p:nvGrpSpPr>
          <p:cNvPr id="24" name="Group 23">
            <a:extLst>
              <a:ext uri="{FF2B5EF4-FFF2-40B4-BE49-F238E27FC236}">
                <a16:creationId xmlns:a16="http://schemas.microsoft.com/office/drawing/2014/main" id="{7BAB0699-03BE-4737-D553-265DC54159EA}"/>
              </a:ext>
            </a:extLst>
          </p:cNvPr>
          <p:cNvGrpSpPr/>
          <p:nvPr/>
        </p:nvGrpSpPr>
        <p:grpSpPr>
          <a:xfrm>
            <a:off x="13096438" y="3466044"/>
            <a:ext cx="4389120" cy="3065350"/>
            <a:chOff x="12975690" y="3343068"/>
            <a:chExt cx="4389120" cy="3065350"/>
          </a:xfrm>
        </p:grpSpPr>
        <p:sp>
          <p:nvSpPr>
            <p:cNvPr id="6" name="Oval 5">
              <a:extLst>
                <a:ext uri="{FF2B5EF4-FFF2-40B4-BE49-F238E27FC236}">
                  <a16:creationId xmlns:a16="http://schemas.microsoft.com/office/drawing/2014/main" id="{6B0D34C1-C132-2F06-8A45-E15AC09D70E1}"/>
                </a:ext>
              </a:extLst>
            </p:cNvPr>
            <p:cNvSpPr>
              <a:spLocks noChangeAspect="1"/>
            </p:cNvSpPr>
            <p:nvPr/>
          </p:nvSpPr>
          <p:spPr>
            <a:xfrm>
              <a:off x="14403387"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325AC08A-83D5-B223-A6BA-085A9080A57E}"/>
                </a:ext>
              </a:extLst>
            </p:cNvPr>
            <p:cNvCxnSpPr>
              <a:cxnSpLocks/>
            </p:cNvCxnSpPr>
            <p:nvPr/>
          </p:nvCxnSpPr>
          <p:spPr>
            <a:xfrm flipH="1">
              <a:off x="15170250" y="4864751"/>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44CA874-842B-D6B1-8A5D-E0004204296B}"/>
                </a:ext>
              </a:extLst>
            </p:cNvPr>
            <p:cNvSpPr/>
            <p:nvPr/>
          </p:nvSpPr>
          <p:spPr>
            <a:xfrm>
              <a:off x="1297569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MM" sz="3600" dirty="0">
                  <a:latin typeface="Calibri" panose="020F0502020204030204" pitchFamily="34" charset="0"/>
                  <a:ea typeface="Calibri" panose="020F0502020204030204" pitchFamily="34" charset="0"/>
                  <a:cs typeface="Calibri" panose="020F0502020204030204" pitchFamily="34" charset="0"/>
                </a:rPr>
                <a:t>Impact</a:t>
              </a:r>
              <a:endParaRPr lang="en-US" sz="3600">
                <a:latin typeface="Calibri" panose="020F0502020204030204" pitchFamily="34" charset="0"/>
                <a:ea typeface="Calibri" panose="020F0502020204030204" pitchFamily="34" charset="0"/>
                <a:cs typeface="Calibri" panose="020F0502020204030204" pitchFamily="34" charset="0"/>
              </a:endParaRPr>
            </a:p>
          </p:txBody>
        </p:sp>
      </p:grpSp>
      <p:pic>
        <p:nvPicPr>
          <p:cNvPr id="37" name="Picture 37" descr="Icon&#10;&#10;Description automatically generated">
            <a:extLst>
              <a:ext uri="{FF2B5EF4-FFF2-40B4-BE49-F238E27FC236}">
                <a16:creationId xmlns:a16="http://schemas.microsoft.com/office/drawing/2014/main" id="{7E20FF50-AE63-37DA-958E-CA89B10982FE}"/>
              </a:ext>
            </a:extLst>
          </p:cNvPr>
          <p:cNvPicPr>
            <a:picLocks noChangeAspect="1"/>
          </p:cNvPicPr>
          <p:nvPr/>
        </p:nvPicPr>
        <p:blipFill>
          <a:blip r:embed="rId5"/>
          <a:stretch>
            <a:fillRect/>
          </a:stretch>
        </p:blipFill>
        <p:spPr>
          <a:xfrm>
            <a:off x="14723031" y="3708400"/>
            <a:ext cx="1074198" cy="965203"/>
          </a:xfrm>
          <a:prstGeom prst="rect">
            <a:avLst/>
          </a:prstGeom>
        </p:spPr>
      </p:pic>
      <p:pic>
        <p:nvPicPr>
          <p:cNvPr id="62" name="Picture 62" descr="Icon&#10;&#10;Description automatically generated">
            <a:extLst>
              <a:ext uri="{FF2B5EF4-FFF2-40B4-BE49-F238E27FC236}">
                <a16:creationId xmlns:a16="http://schemas.microsoft.com/office/drawing/2014/main" id="{38225850-B5BB-C27D-2F55-65ACA8294887}"/>
              </a:ext>
            </a:extLst>
          </p:cNvPr>
          <p:cNvPicPr>
            <a:picLocks noChangeAspect="1"/>
          </p:cNvPicPr>
          <p:nvPr/>
        </p:nvPicPr>
        <p:blipFill>
          <a:blip r:embed="rId6"/>
          <a:stretch>
            <a:fillRect/>
          </a:stretch>
        </p:blipFill>
        <p:spPr>
          <a:xfrm>
            <a:off x="887302" y="7536543"/>
            <a:ext cx="1128634" cy="1019630"/>
          </a:xfrm>
          <a:prstGeom prst="rect">
            <a:avLst/>
          </a:prstGeom>
        </p:spPr>
      </p:pic>
      <p:pic>
        <p:nvPicPr>
          <p:cNvPr id="63" name="Picture 63" descr="Icon&#10;&#10;Description automatically generated">
            <a:extLst>
              <a:ext uri="{FF2B5EF4-FFF2-40B4-BE49-F238E27FC236}">
                <a16:creationId xmlns:a16="http://schemas.microsoft.com/office/drawing/2014/main" id="{13911A1E-3573-EB2B-CF8E-E4471CB0E4B5}"/>
              </a:ext>
            </a:extLst>
          </p:cNvPr>
          <p:cNvPicPr>
            <a:picLocks noChangeAspect="1"/>
          </p:cNvPicPr>
          <p:nvPr/>
        </p:nvPicPr>
        <p:blipFill>
          <a:blip r:embed="rId7"/>
          <a:stretch>
            <a:fillRect/>
          </a:stretch>
        </p:blipFill>
        <p:spPr>
          <a:xfrm>
            <a:off x="949214" y="10632990"/>
            <a:ext cx="1029532" cy="1048936"/>
          </a:xfrm>
          <a:prstGeom prst="rect">
            <a:avLst/>
          </a:prstGeom>
        </p:spPr>
      </p:pic>
      <p:sp>
        <p:nvSpPr>
          <p:cNvPr id="8" name="Slide Number Placeholder 7">
            <a:extLst>
              <a:ext uri="{FF2B5EF4-FFF2-40B4-BE49-F238E27FC236}">
                <a16:creationId xmlns:a16="http://schemas.microsoft.com/office/drawing/2014/main" id="{B1917AB3-F26A-EA21-4C71-CB7CB9DF5656}"/>
              </a:ext>
            </a:extLst>
          </p:cNvPr>
          <p:cNvSpPr>
            <a:spLocks noGrp="1"/>
          </p:cNvSpPr>
          <p:nvPr>
            <p:ph type="sldNum" sz="quarter" idx="12"/>
          </p:nvPr>
        </p:nvSpPr>
        <p:spPr/>
        <p:txBody>
          <a:bodyPr/>
          <a:lstStyle/>
          <a:p>
            <a:fld id="{20AF9D7A-5BEE-9245-944A-197F51D542D9}" type="slidenum">
              <a:rPr lang="en-US" smtClean="0"/>
              <a:t>17</a:t>
            </a:fld>
            <a:endParaRPr lang="en-US"/>
          </a:p>
        </p:txBody>
      </p:sp>
    </p:spTree>
    <p:extLst>
      <p:ext uri="{BB962C8B-B14F-4D97-AF65-F5344CB8AC3E}">
        <p14:creationId xmlns:p14="http://schemas.microsoft.com/office/powerpoint/2010/main" val="4207752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6" y="472869"/>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rPr>
              <a:t>Lessons learned</a:t>
            </a:r>
            <a:endParaRPr lang="en-US" sz="8000" dirty="0">
              <a:solidFill>
                <a:srgbClr val="00A2FE"/>
              </a:solidFill>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179AF8E-7D89-C3DF-C589-0C6015FFC911}"/>
              </a:ext>
            </a:extLst>
          </p:cNvPr>
          <p:cNvGrpSpPr/>
          <p:nvPr/>
        </p:nvGrpSpPr>
        <p:grpSpPr>
          <a:xfrm>
            <a:off x="1770070" y="3464988"/>
            <a:ext cx="4389120" cy="3065350"/>
            <a:chOff x="1069030" y="3343068"/>
            <a:chExt cx="4389120" cy="3065350"/>
          </a:xfrm>
        </p:grpSpPr>
        <p:sp>
          <p:nvSpPr>
            <p:cNvPr id="3" name="Oval 2">
              <a:extLst>
                <a:ext uri="{FF2B5EF4-FFF2-40B4-BE49-F238E27FC236}">
                  <a16:creationId xmlns:a16="http://schemas.microsoft.com/office/drawing/2014/main" id="{A5B59B10-6F7B-CF84-EC3D-7B5268B33E86}"/>
                </a:ext>
              </a:extLst>
            </p:cNvPr>
            <p:cNvSpPr>
              <a:spLocks noChangeAspect="1"/>
            </p:cNvSpPr>
            <p:nvPr/>
          </p:nvSpPr>
          <p:spPr>
            <a:xfrm>
              <a:off x="2496725"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70F4FC21-278E-D248-A24C-71E3D263C1DB}"/>
                </a:ext>
              </a:extLst>
            </p:cNvPr>
            <p:cNvCxnSpPr>
              <a:stCxn id="3" idx="4"/>
            </p:cNvCxnSpPr>
            <p:nvPr/>
          </p:nvCxnSpPr>
          <p:spPr>
            <a:xfrm flipH="1">
              <a:off x="3263590" y="4876799"/>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FD44D41-C7B6-59DA-624E-4AE0E77195DD}"/>
                </a:ext>
              </a:extLst>
            </p:cNvPr>
            <p:cNvSpPr/>
            <p:nvPr/>
          </p:nvSpPr>
          <p:spPr>
            <a:xfrm>
              <a:off x="106903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775F3EDA-2DD0-7309-1818-048766B2BA76}"/>
              </a:ext>
            </a:extLst>
          </p:cNvPr>
          <p:cNvGrpSpPr/>
          <p:nvPr/>
        </p:nvGrpSpPr>
        <p:grpSpPr>
          <a:xfrm>
            <a:off x="7433254" y="3466044"/>
            <a:ext cx="4389120" cy="3065350"/>
            <a:chOff x="7022360" y="3343068"/>
            <a:chExt cx="4389120" cy="3065350"/>
          </a:xfrm>
        </p:grpSpPr>
        <p:sp>
          <p:nvSpPr>
            <p:cNvPr id="5" name="Oval 4">
              <a:extLst>
                <a:ext uri="{FF2B5EF4-FFF2-40B4-BE49-F238E27FC236}">
                  <a16:creationId xmlns:a16="http://schemas.microsoft.com/office/drawing/2014/main" id="{DEF50F23-AE7D-5963-68A5-1C07019C04C0}"/>
                </a:ext>
              </a:extLst>
            </p:cNvPr>
            <p:cNvSpPr>
              <a:spLocks noChangeAspect="1"/>
            </p:cNvSpPr>
            <p:nvPr/>
          </p:nvSpPr>
          <p:spPr>
            <a:xfrm>
              <a:off x="8450056"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0C7A382B-B5D2-5708-1F6F-A5CA10E503B5}"/>
                </a:ext>
              </a:extLst>
            </p:cNvPr>
            <p:cNvCxnSpPr/>
            <p:nvPr/>
          </p:nvCxnSpPr>
          <p:spPr>
            <a:xfrm flipH="1">
              <a:off x="921692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260B30C-8BC8-A56B-FFCB-914F0E0CAE36}"/>
                </a:ext>
              </a:extLst>
            </p:cNvPr>
            <p:cNvSpPr/>
            <p:nvPr/>
          </p:nvSpPr>
          <p:spPr>
            <a:xfrm>
              <a:off x="702236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7BAB0699-03BE-4737-D553-265DC54159EA}"/>
              </a:ext>
            </a:extLst>
          </p:cNvPr>
          <p:cNvGrpSpPr/>
          <p:nvPr/>
        </p:nvGrpSpPr>
        <p:grpSpPr>
          <a:xfrm>
            <a:off x="13096438" y="3466044"/>
            <a:ext cx="4389120" cy="3065350"/>
            <a:chOff x="12975690" y="3343068"/>
            <a:chExt cx="4389120" cy="3065350"/>
          </a:xfrm>
        </p:grpSpPr>
        <p:sp>
          <p:nvSpPr>
            <p:cNvPr id="6" name="Oval 5">
              <a:extLst>
                <a:ext uri="{FF2B5EF4-FFF2-40B4-BE49-F238E27FC236}">
                  <a16:creationId xmlns:a16="http://schemas.microsoft.com/office/drawing/2014/main" id="{6B0D34C1-C132-2F06-8A45-E15AC09D70E1}"/>
                </a:ext>
              </a:extLst>
            </p:cNvPr>
            <p:cNvSpPr>
              <a:spLocks noChangeAspect="1"/>
            </p:cNvSpPr>
            <p:nvPr/>
          </p:nvSpPr>
          <p:spPr>
            <a:xfrm>
              <a:off x="14403387"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325AC08A-83D5-B223-A6BA-085A9080A57E}"/>
                </a:ext>
              </a:extLst>
            </p:cNvPr>
            <p:cNvCxnSpPr>
              <a:cxnSpLocks/>
            </p:cNvCxnSpPr>
            <p:nvPr/>
          </p:nvCxnSpPr>
          <p:spPr>
            <a:xfrm flipH="1">
              <a:off x="15170250" y="4864751"/>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44CA874-842B-D6B1-8A5D-E0004204296B}"/>
                </a:ext>
              </a:extLst>
            </p:cNvPr>
            <p:cNvSpPr/>
            <p:nvPr/>
          </p:nvSpPr>
          <p:spPr>
            <a:xfrm>
              <a:off x="1297569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3" name="Group 22">
            <a:extLst>
              <a:ext uri="{FF2B5EF4-FFF2-40B4-BE49-F238E27FC236}">
                <a16:creationId xmlns:a16="http://schemas.microsoft.com/office/drawing/2014/main" id="{ED38EDE9-E8DF-6553-5156-F54F3DC715A2}"/>
              </a:ext>
            </a:extLst>
          </p:cNvPr>
          <p:cNvGrpSpPr/>
          <p:nvPr/>
        </p:nvGrpSpPr>
        <p:grpSpPr>
          <a:xfrm>
            <a:off x="18759621" y="3466044"/>
            <a:ext cx="4389120" cy="3065350"/>
            <a:chOff x="18929020" y="3343068"/>
            <a:chExt cx="4389120" cy="3065350"/>
          </a:xfrm>
        </p:grpSpPr>
        <p:sp>
          <p:nvSpPr>
            <p:cNvPr id="7" name="Oval 6">
              <a:extLst>
                <a:ext uri="{FF2B5EF4-FFF2-40B4-BE49-F238E27FC236}">
                  <a16:creationId xmlns:a16="http://schemas.microsoft.com/office/drawing/2014/main" id="{7CA96656-E165-5C3D-C883-4ABB708285A6}"/>
                </a:ext>
              </a:extLst>
            </p:cNvPr>
            <p:cNvSpPr>
              <a:spLocks noChangeAspect="1"/>
            </p:cNvSpPr>
            <p:nvPr/>
          </p:nvSpPr>
          <p:spPr>
            <a:xfrm>
              <a:off x="20356718"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D1617C62-19F3-7C9E-E37E-BE01D7994F10}"/>
                </a:ext>
              </a:extLst>
            </p:cNvPr>
            <p:cNvCxnSpPr>
              <a:cxnSpLocks/>
            </p:cNvCxnSpPr>
            <p:nvPr/>
          </p:nvCxnSpPr>
          <p:spPr>
            <a:xfrm flipH="1">
              <a:off x="2112358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9AC3A17-39B5-1F57-51E1-49B9FA72478C}"/>
                </a:ext>
              </a:extLst>
            </p:cNvPr>
            <p:cNvSpPr/>
            <p:nvPr/>
          </p:nvSpPr>
          <p:spPr>
            <a:xfrm>
              <a:off x="1892902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sp>
        <p:nvSpPr>
          <p:cNvPr id="26" name="Rounded Rectangle 25">
            <a:extLst>
              <a:ext uri="{FF2B5EF4-FFF2-40B4-BE49-F238E27FC236}">
                <a16:creationId xmlns:a16="http://schemas.microsoft.com/office/drawing/2014/main" id="{C428AFE8-02C4-8DEB-E167-38EF31A66AC4}"/>
              </a:ext>
            </a:extLst>
          </p:cNvPr>
          <p:cNvSpPr/>
          <p:nvPr/>
        </p:nvSpPr>
        <p:spPr>
          <a:xfrm>
            <a:off x="1770070" y="6667082"/>
            <a:ext cx="4389120" cy="6195478"/>
          </a:xfrm>
          <a:prstGeom prst="roundRect">
            <a:avLst>
              <a:gd name="adj" fmla="val 5556"/>
            </a:avLst>
          </a:prstGeom>
          <a:solidFill>
            <a:srgbClr val="DBFFCA"/>
          </a:solid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dirty="0">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26">
            <a:extLst>
              <a:ext uri="{FF2B5EF4-FFF2-40B4-BE49-F238E27FC236}">
                <a16:creationId xmlns:a16="http://schemas.microsoft.com/office/drawing/2014/main" id="{7E730AB7-BE80-CED0-625D-BFECBAFC36FF}"/>
              </a:ext>
            </a:extLst>
          </p:cNvPr>
          <p:cNvSpPr/>
          <p:nvPr/>
        </p:nvSpPr>
        <p:spPr>
          <a:xfrm>
            <a:off x="13096438" y="6671512"/>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8" name="Rounded Rectangle 27">
            <a:extLst>
              <a:ext uri="{FF2B5EF4-FFF2-40B4-BE49-F238E27FC236}">
                <a16:creationId xmlns:a16="http://schemas.microsoft.com/office/drawing/2014/main" id="{BAF3B314-A93A-B432-DCAA-B44F1B643129}"/>
              </a:ext>
            </a:extLst>
          </p:cNvPr>
          <p:cNvSpPr/>
          <p:nvPr/>
        </p:nvSpPr>
        <p:spPr>
          <a:xfrm>
            <a:off x="7433254"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52952AB9-6ACC-8673-811B-21FAF41A646D}"/>
              </a:ext>
            </a:extLst>
          </p:cNvPr>
          <p:cNvSpPr/>
          <p:nvPr/>
        </p:nvSpPr>
        <p:spPr>
          <a:xfrm>
            <a:off x="18759621"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5DC558E9-4877-3A1D-70E1-734502365FBA}"/>
              </a:ext>
            </a:extLst>
          </p:cNvPr>
          <p:cNvSpPr>
            <a:spLocks noChangeAspect="1"/>
          </p:cNvSpPr>
          <p:nvPr/>
        </p:nvSpPr>
        <p:spPr>
          <a:xfrm>
            <a:off x="674524" y="727873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3BC92FF-C9D8-133E-C880-920DF50BFA96}"/>
              </a:ext>
            </a:extLst>
          </p:cNvPr>
          <p:cNvSpPr>
            <a:spLocks noChangeAspect="1"/>
          </p:cNvSpPr>
          <p:nvPr/>
        </p:nvSpPr>
        <p:spPr>
          <a:xfrm>
            <a:off x="674524" y="1048171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77B0209-5A3E-7E41-212D-CF69599AEE9F}"/>
              </a:ext>
            </a:extLst>
          </p:cNvPr>
          <p:cNvSpPr txBox="1"/>
          <p:nvPr/>
        </p:nvSpPr>
        <p:spPr>
          <a:xfrm>
            <a:off x="1857761" y="5661703"/>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Project Parameter</a:t>
            </a:r>
          </a:p>
        </p:txBody>
      </p:sp>
      <p:sp>
        <p:nvSpPr>
          <p:cNvPr id="33" name="TextBox 32">
            <a:extLst>
              <a:ext uri="{FF2B5EF4-FFF2-40B4-BE49-F238E27FC236}">
                <a16:creationId xmlns:a16="http://schemas.microsoft.com/office/drawing/2014/main" id="{508FDC9F-49FC-8709-3983-0EC363743647}"/>
              </a:ext>
            </a:extLst>
          </p:cNvPr>
          <p:cNvSpPr txBox="1"/>
          <p:nvPr/>
        </p:nvSpPr>
        <p:spPr>
          <a:xfrm>
            <a:off x="7520945"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Lesson Learned</a:t>
            </a:r>
          </a:p>
        </p:txBody>
      </p:sp>
      <p:sp>
        <p:nvSpPr>
          <p:cNvPr id="34" name="TextBox 33">
            <a:extLst>
              <a:ext uri="{FF2B5EF4-FFF2-40B4-BE49-F238E27FC236}">
                <a16:creationId xmlns:a16="http://schemas.microsoft.com/office/drawing/2014/main" id="{7BA72CDA-AAFF-4EB2-6F86-BB124316F07A}"/>
              </a:ext>
            </a:extLst>
          </p:cNvPr>
          <p:cNvSpPr txBox="1"/>
          <p:nvPr/>
        </p:nvSpPr>
        <p:spPr>
          <a:xfrm>
            <a:off x="13184129" y="566018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Impact</a:t>
            </a:r>
          </a:p>
        </p:txBody>
      </p:sp>
      <p:sp>
        <p:nvSpPr>
          <p:cNvPr id="35" name="TextBox 34">
            <a:extLst>
              <a:ext uri="{FF2B5EF4-FFF2-40B4-BE49-F238E27FC236}">
                <a16:creationId xmlns:a16="http://schemas.microsoft.com/office/drawing/2014/main" id="{710ECEEB-DE4C-B91F-C8C0-32F04E33A857}"/>
              </a:ext>
            </a:extLst>
          </p:cNvPr>
          <p:cNvSpPr txBox="1"/>
          <p:nvPr/>
        </p:nvSpPr>
        <p:spPr>
          <a:xfrm>
            <a:off x="18847312"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Improvement</a:t>
            </a:r>
          </a:p>
        </p:txBody>
      </p:sp>
      <p:sp>
        <p:nvSpPr>
          <p:cNvPr id="39" name="TextBox 38">
            <a:extLst>
              <a:ext uri="{FF2B5EF4-FFF2-40B4-BE49-F238E27FC236}">
                <a16:creationId xmlns:a16="http://schemas.microsoft.com/office/drawing/2014/main" id="{136DA609-E19C-4E84-9EB7-1075DF47056A}"/>
              </a:ext>
            </a:extLst>
          </p:cNvPr>
          <p:cNvSpPr txBox="1"/>
          <p:nvPr/>
        </p:nvSpPr>
        <p:spPr>
          <a:xfrm>
            <a:off x="2452898" y="7614764"/>
            <a:ext cx="3510766" cy="830997"/>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Service Desk Portal Labels and Parameters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2A0763FD-A669-1E4B-A669-922E4F569463}"/>
              </a:ext>
            </a:extLst>
          </p:cNvPr>
          <p:cNvSpPr txBox="1"/>
          <p:nvPr/>
        </p:nvSpPr>
        <p:spPr>
          <a:xfrm>
            <a:off x="7850638" y="7071240"/>
            <a:ext cx="3510766" cy="1015663"/>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Realize that the missing out labels can give wrong analysis on monthly report generation</a:t>
            </a:r>
          </a:p>
        </p:txBody>
      </p:sp>
      <p:sp>
        <p:nvSpPr>
          <p:cNvPr id="42" name="TextBox 41">
            <a:extLst>
              <a:ext uri="{FF2B5EF4-FFF2-40B4-BE49-F238E27FC236}">
                <a16:creationId xmlns:a16="http://schemas.microsoft.com/office/drawing/2014/main" id="{7231B277-2043-7801-FCF9-B5B008A54807}"/>
              </a:ext>
            </a:extLst>
          </p:cNvPr>
          <p:cNvSpPr txBox="1"/>
          <p:nvPr/>
        </p:nvSpPr>
        <p:spPr>
          <a:xfrm>
            <a:off x="7736637" y="10568367"/>
            <a:ext cx="3884045" cy="707886"/>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Aware that the high level RCA is not enough to explain the error</a:t>
            </a:r>
          </a:p>
        </p:txBody>
      </p:sp>
      <p:sp>
        <p:nvSpPr>
          <p:cNvPr id="43" name="TextBox 42">
            <a:extLst>
              <a:ext uri="{FF2B5EF4-FFF2-40B4-BE49-F238E27FC236}">
                <a16:creationId xmlns:a16="http://schemas.microsoft.com/office/drawing/2014/main" id="{60B2600E-A9E5-8B0A-BF80-CD6A67B26358}"/>
              </a:ext>
            </a:extLst>
          </p:cNvPr>
          <p:cNvSpPr txBox="1"/>
          <p:nvPr/>
        </p:nvSpPr>
        <p:spPr>
          <a:xfrm>
            <a:off x="13447029" y="7037628"/>
            <a:ext cx="3862749" cy="132343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Showing incomplete data insights and analysis on monthly report due to the lack of parameter in Service Desk Portal</a:t>
            </a:r>
          </a:p>
        </p:txBody>
      </p:sp>
      <p:sp>
        <p:nvSpPr>
          <p:cNvPr id="44" name="TextBox 43">
            <a:extLst>
              <a:ext uri="{FF2B5EF4-FFF2-40B4-BE49-F238E27FC236}">
                <a16:creationId xmlns:a16="http://schemas.microsoft.com/office/drawing/2014/main" id="{263F2715-5C3E-ECF7-B4FF-7EF8BF830B5B}"/>
              </a:ext>
            </a:extLst>
          </p:cNvPr>
          <p:cNvSpPr txBox="1"/>
          <p:nvPr/>
        </p:nvSpPr>
        <p:spPr>
          <a:xfrm>
            <a:off x="13361880" y="10568367"/>
            <a:ext cx="3510766" cy="132343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High level explanation without much details causes confusion and misunderstanding  on the exact root cause of the error.</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A79FE9A6-F0E5-CA7E-6F05-481BF33DA9BC}"/>
              </a:ext>
            </a:extLst>
          </p:cNvPr>
          <p:cNvSpPr txBox="1"/>
          <p:nvPr/>
        </p:nvSpPr>
        <p:spPr>
          <a:xfrm>
            <a:off x="19022805" y="7071240"/>
            <a:ext cx="4125936" cy="132343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support engineers added as new step in SOP to take responsibility for filling out labels and related parameters in the tickets.</a:t>
            </a:r>
          </a:p>
        </p:txBody>
      </p:sp>
      <p:sp>
        <p:nvSpPr>
          <p:cNvPr id="46" name="TextBox 45">
            <a:extLst>
              <a:ext uri="{FF2B5EF4-FFF2-40B4-BE49-F238E27FC236}">
                <a16:creationId xmlns:a16="http://schemas.microsoft.com/office/drawing/2014/main" id="{C41CE168-E6C6-41B4-93DF-9CAACC932089}"/>
              </a:ext>
            </a:extLst>
          </p:cNvPr>
          <p:cNvSpPr txBox="1"/>
          <p:nvPr/>
        </p:nvSpPr>
        <p:spPr>
          <a:xfrm>
            <a:off x="19022806" y="10481711"/>
            <a:ext cx="3862749" cy="132343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precaution has been setup in the team to provide a complete root cause analysis report to the DFSP. </a:t>
            </a:r>
          </a:p>
        </p:txBody>
      </p:sp>
      <p:cxnSp>
        <p:nvCxnSpPr>
          <p:cNvPr id="48" name="Straight Connector 47">
            <a:extLst>
              <a:ext uri="{FF2B5EF4-FFF2-40B4-BE49-F238E27FC236}">
                <a16:creationId xmlns:a16="http://schemas.microsoft.com/office/drawing/2014/main" id="{87B8172A-2990-7C29-45CD-D4BF371952F6}"/>
              </a:ext>
            </a:extLst>
          </p:cNvPr>
          <p:cNvCxnSpPr>
            <a:cxnSpLocks/>
          </p:cNvCxnSpPr>
          <p:nvPr/>
        </p:nvCxnSpPr>
        <p:spPr>
          <a:xfrm>
            <a:off x="1770070"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146DCEC-6C74-49CD-9127-DE6CE3A8E3CB}"/>
              </a:ext>
            </a:extLst>
          </p:cNvPr>
          <p:cNvCxnSpPr>
            <a:cxnSpLocks/>
          </p:cNvCxnSpPr>
          <p:nvPr/>
        </p:nvCxnSpPr>
        <p:spPr>
          <a:xfrm>
            <a:off x="7433254"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AD5844D-63E4-D9ED-31D5-E6F88EB521EC}"/>
              </a:ext>
            </a:extLst>
          </p:cNvPr>
          <p:cNvCxnSpPr>
            <a:cxnSpLocks/>
          </p:cNvCxnSpPr>
          <p:nvPr/>
        </p:nvCxnSpPr>
        <p:spPr>
          <a:xfrm>
            <a:off x="13096438"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D546A-25F8-EE9D-3461-9A57B614E46D}"/>
              </a:ext>
            </a:extLst>
          </p:cNvPr>
          <p:cNvCxnSpPr>
            <a:cxnSpLocks/>
          </p:cNvCxnSpPr>
          <p:nvPr/>
        </p:nvCxnSpPr>
        <p:spPr>
          <a:xfrm>
            <a:off x="18759621"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9" name="Picture 9" descr="Icon&#10;&#10;Description automatically generated">
            <a:extLst>
              <a:ext uri="{FF2B5EF4-FFF2-40B4-BE49-F238E27FC236}">
                <a16:creationId xmlns:a16="http://schemas.microsoft.com/office/drawing/2014/main" id="{65E40CF2-D8AE-D1AC-11E8-1C9E3089ADB5}"/>
              </a:ext>
            </a:extLst>
          </p:cNvPr>
          <p:cNvPicPr>
            <a:picLocks noChangeAspect="1"/>
          </p:cNvPicPr>
          <p:nvPr/>
        </p:nvPicPr>
        <p:blipFill>
          <a:blip r:embed="rId2"/>
          <a:stretch>
            <a:fillRect/>
          </a:stretch>
        </p:blipFill>
        <p:spPr>
          <a:xfrm>
            <a:off x="3445776" y="3708400"/>
            <a:ext cx="1037907" cy="1037773"/>
          </a:xfrm>
          <a:prstGeom prst="rect">
            <a:avLst/>
          </a:prstGeom>
        </p:spPr>
      </p:pic>
      <p:pic>
        <p:nvPicPr>
          <p:cNvPr id="12" name="Picture 11">
            <a:extLst>
              <a:ext uri="{FF2B5EF4-FFF2-40B4-BE49-F238E27FC236}">
                <a16:creationId xmlns:a16="http://schemas.microsoft.com/office/drawing/2014/main" id="{AC0C1E58-9947-28DA-6648-7ABCC0AD8C8B}"/>
              </a:ext>
            </a:extLst>
          </p:cNvPr>
          <p:cNvPicPr>
            <a:picLocks noChangeAspect="1"/>
          </p:cNvPicPr>
          <p:nvPr/>
        </p:nvPicPr>
        <p:blipFill>
          <a:blip r:embed="rId3"/>
          <a:stretch>
            <a:fillRect/>
          </a:stretch>
        </p:blipFill>
        <p:spPr>
          <a:xfrm>
            <a:off x="9145190" y="3701143"/>
            <a:ext cx="1066940" cy="1045030"/>
          </a:xfrm>
          <a:prstGeom prst="rect">
            <a:avLst/>
          </a:prstGeom>
        </p:spPr>
      </p:pic>
      <p:pic>
        <p:nvPicPr>
          <p:cNvPr id="16" name="Picture 36" descr="A picture containing logo&#10;&#10;Description automatically generated">
            <a:extLst>
              <a:ext uri="{FF2B5EF4-FFF2-40B4-BE49-F238E27FC236}">
                <a16:creationId xmlns:a16="http://schemas.microsoft.com/office/drawing/2014/main" id="{A11C84D1-28D2-C738-E083-34EDF7B128D9}"/>
              </a:ext>
            </a:extLst>
          </p:cNvPr>
          <p:cNvPicPr>
            <a:picLocks noChangeAspect="1"/>
          </p:cNvPicPr>
          <p:nvPr/>
        </p:nvPicPr>
        <p:blipFill>
          <a:blip r:embed="rId4"/>
          <a:stretch>
            <a:fillRect/>
          </a:stretch>
        </p:blipFill>
        <p:spPr>
          <a:xfrm>
            <a:off x="20329903" y="3708400"/>
            <a:ext cx="1219361" cy="965203"/>
          </a:xfrm>
          <a:prstGeom prst="rect">
            <a:avLst/>
          </a:prstGeom>
        </p:spPr>
      </p:pic>
      <p:pic>
        <p:nvPicPr>
          <p:cNvPr id="37" name="Picture 37" descr="Icon&#10;&#10;Description automatically generated">
            <a:extLst>
              <a:ext uri="{FF2B5EF4-FFF2-40B4-BE49-F238E27FC236}">
                <a16:creationId xmlns:a16="http://schemas.microsoft.com/office/drawing/2014/main" id="{776DA70D-7687-4EC4-BF8D-84A871216AEC}"/>
              </a:ext>
            </a:extLst>
          </p:cNvPr>
          <p:cNvPicPr>
            <a:picLocks noChangeAspect="1"/>
          </p:cNvPicPr>
          <p:nvPr/>
        </p:nvPicPr>
        <p:blipFill>
          <a:blip r:embed="rId5"/>
          <a:stretch>
            <a:fillRect/>
          </a:stretch>
        </p:blipFill>
        <p:spPr>
          <a:xfrm>
            <a:off x="14723031" y="3708400"/>
            <a:ext cx="1074198" cy="965203"/>
          </a:xfrm>
          <a:prstGeom prst="rect">
            <a:avLst/>
          </a:prstGeom>
        </p:spPr>
      </p:pic>
      <p:pic>
        <p:nvPicPr>
          <p:cNvPr id="47" name="Picture 62" descr="Icon&#10;&#10;Description automatically generated">
            <a:extLst>
              <a:ext uri="{FF2B5EF4-FFF2-40B4-BE49-F238E27FC236}">
                <a16:creationId xmlns:a16="http://schemas.microsoft.com/office/drawing/2014/main" id="{90FA8706-ED23-D71A-C877-3E799DE96CB7}"/>
              </a:ext>
            </a:extLst>
          </p:cNvPr>
          <p:cNvPicPr>
            <a:picLocks noChangeAspect="1"/>
          </p:cNvPicPr>
          <p:nvPr/>
        </p:nvPicPr>
        <p:blipFill>
          <a:blip r:embed="rId6"/>
          <a:stretch>
            <a:fillRect/>
          </a:stretch>
        </p:blipFill>
        <p:spPr>
          <a:xfrm>
            <a:off x="887302" y="7536543"/>
            <a:ext cx="1128634" cy="1019630"/>
          </a:xfrm>
          <a:prstGeom prst="rect">
            <a:avLst/>
          </a:prstGeom>
        </p:spPr>
      </p:pic>
      <p:pic>
        <p:nvPicPr>
          <p:cNvPr id="53" name="Picture 63" descr="Icon&#10;&#10;Description automatically generated">
            <a:extLst>
              <a:ext uri="{FF2B5EF4-FFF2-40B4-BE49-F238E27FC236}">
                <a16:creationId xmlns:a16="http://schemas.microsoft.com/office/drawing/2014/main" id="{1034C139-474D-6197-A1AD-4B44743C5152}"/>
              </a:ext>
            </a:extLst>
          </p:cNvPr>
          <p:cNvPicPr>
            <a:picLocks noChangeAspect="1"/>
          </p:cNvPicPr>
          <p:nvPr/>
        </p:nvPicPr>
        <p:blipFill>
          <a:blip r:embed="rId7"/>
          <a:stretch>
            <a:fillRect/>
          </a:stretch>
        </p:blipFill>
        <p:spPr>
          <a:xfrm>
            <a:off x="949214" y="10632990"/>
            <a:ext cx="1029532" cy="1048936"/>
          </a:xfrm>
          <a:prstGeom prst="rect">
            <a:avLst/>
          </a:prstGeom>
        </p:spPr>
      </p:pic>
      <p:sp>
        <p:nvSpPr>
          <p:cNvPr id="8" name="TextBox 7">
            <a:extLst>
              <a:ext uri="{FF2B5EF4-FFF2-40B4-BE49-F238E27FC236}">
                <a16:creationId xmlns:a16="http://schemas.microsoft.com/office/drawing/2014/main" id="{FDDD6ACF-C64C-DF4B-0EF0-0019D5D4C648}"/>
              </a:ext>
            </a:extLst>
          </p:cNvPr>
          <p:cNvSpPr txBox="1"/>
          <p:nvPr/>
        </p:nvSpPr>
        <p:spPr>
          <a:xfrm>
            <a:off x="2428339" y="11024737"/>
            <a:ext cx="3510766" cy="461665"/>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Root Cause Analysis (RCA)</a:t>
            </a:r>
          </a:p>
        </p:txBody>
      </p:sp>
      <p:sp>
        <p:nvSpPr>
          <p:cNvPr id="10" name="Slide Number Placeholder 9">
            <a:extLst>
              <a:ext uri="{FF2B5EF4-FFF2-40B4-BE49-F238E27FC236}">
                <a16:creationId xmlns:a16="http://schemas.microsoft.com/office/drawing/2014/main" id="{E4249A01-3D9D-59FA-7573-8861F65AD4C2}"/>
              </a:ext>
            </a:extLst>
          </p:cNvPr>
          <p:cNvSpPr>
            <a:spLocks noGrp="1"/>
          </p:cNvSpPr>
          <p:nvPr>
            <p:ph type="sldNum" sz="quarter" idx="12"/>
          </p:nvPr>
        </p:nvSpPr>
        <p:spPr/>
        <p:txBody>
          <a:bodyPr/>
          <a:lstStyle/>
          <a:p>
            <a:fld id="{20AF9D7A-5BEE-9245-944A-197F51D542D9}" type="slidenum">
              <a:rPr lang="en-US" smtClean="0"/>
              <a:t>18</a:t>
            </a:fld>
            <a:endParaRPr lang="en-US"/>
          </a:p>
        </p:txBody>
      </p:sp>
    </p:spTree>
    <p:extLst>
      <p:ext uri="{BB962C8B-B14F-4D97-AF65-F5344CB8AC3E}">
        <p14:creationId xmlns:p14="http://schemas.microsoft.com/office/powerpoint/2010/main" val="351680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6" y="472869"/>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rPr>
              <a:t>Lessons learned</a:t>
            </a:r>
            <a:endParaRPr lang="en-US" sz="8000" dirty="0">
              <a:solidFill>
                <a:srgbClr val="00A2FE"/>
              </a:solidFill>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179AF8E-7D89-C3DF-C589-0C6015FFC911}"/>
              </a:ext>
            </a:extLst>
          </p:cNvPr>
          <p:cNvGrpSpPr/>
          <p:nvPr/>
        </p:nvGrpSpPr>
        <p:grpSpPr>
          <a:xfrm>
            <a:off x="1770070" y="3464988"/>
            <a:ext cx="4389120" cy="3065350"/>
            <a:chOff x="1069030" y="3343068"/>
            <a:chExt cx="4389120" cy="3065350"/>
          </a:xfrm>
        </p:grpSpPr>
        <p:sp>
          <p:nvSpPr>
            <p:cNvPr id="3" name="Oval 2">
              <a:extLst>
                <a:ext uri="{FF2B5EF4-FFF2-40B4-BE49-F238E27FC236}">
                  <a16:creationId xmlns:a16="http://schemas.microsoft.com/office/drawing/2014/main" id="{A5B59B10-6F7B-CF84-EC3D-7B5268B33E86}"/>
                </a:ext>
              </a:extLst>
            </p:cNvPr>
            <p:cNvSpPr>
              <a:spLocks noChangeAspect="1"/>
            </p:cNvSpPr>
            <p:nvPr/>
          </p:nvSpPr>
          <p:spPr>
            <a:xfrm>
              <a:off x="2496725"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70F4FC21-278E-D248-A24C-71E3D263C1DB}"/>
                </a:ext>
              </a:extLst>
            </p:cNvPr>
            <p:cNvCxnSpPr>
              <a:stCxn id="3" idx="4"/>
            </p:cNvCxnSpPr>
            <p:nvPr/>
          </p:nvCxnSpPr>
          <p:spPr>
            <a:xfrm flipH="1">
              <a:off x="3263590" y="4876799"/>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FD44D41-C7B6-59DA-624E-4AE0E77195DD}"/>
                </a:ext>
              </a:extLst>
            </p:cNvPr>
            <p:cNvSpPr/>
            <p:nvPr/>
          </p:nvSpPr>
          <p:spPr>
            <a:xfrm>
              <a:off x="106903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775F3EDA-2DD0-7309-1818-048766B2BA76}"/>
              </a:ext>
            </a:extLst>
          </p:cNvPr>
          <p:cNvGrpSpPr/>
          <p:nvPr/>
        </p:nvGrpSpPr>
        <p:grpSpPr>
          <a:xfrm>
            <a:off x="7433254" y="3466044"/>
            <a:ext cx="4389120" cy="3065350"/>
            <a:chOff x="7022360" y="3343068"/>
            <a:chExt cx="4389120" cy="3065350"/>
          </a:xfrm>
        </p:grpSpPr>
        <p:sp>
          <p:nvSpPr>
            <p:cNvPr id="5" name="Oval 4">
              <a:extLst>
                <a:ext uri="{FF2B5EF4-FFF2-40B4-BE49-F238E27FC236}">
                  <a16:creationId xmlns:a16="http://schemas.microsoft.com/office/drawing/2014/main" id="{DEF50F23-AE7D-5963-68A5-1C07019C04C0}"/>
                </a:ext>
              </a:extLst>
            </p:cNvPr>
            <p:cNvSpPr>
              <a:spLocks noChangeAspect="1"/>
            </p:cNvSpPr>
            <p:nvPr/>
          </p:nvSpPr>
          <p:spPr>
            <a:xfrm>
              <a:off x="8450056"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0C7A382B-B5D2-5708-1F6F-A5CA10E503B5}"/>
                </a:ext>
              </a:extLst>
            </p:cNvPr>
            <p:cNvCxnSpPr/>
            <p:nvPr/>
          </p:nvCxnSpPr>
          <p:spPr>
            <a:xfrm flipH="1">
              <a:off x="921692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260B30C-8BC8-A56B-FFCB-914F0E0CAE36}"/>
                </a:ext>
              </a:extLst>
            </p:cNvPr>
            <p:cNvSpPr/>
            <p:nvPr/>
          </p:nvSpPr>
          <p:spPr>
            <a:xfrm>
              <a:off x="702236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7BAB0699-03BE-4737-D553-265DC54159EA}"/>
              </a:ext>
            </a:extLst>
          </p:cNvPr>
          <p:cNvGrpSpPr/>
          <p:nvPr/>
        </p:nvGrpSpPr>
        <p:grpSpPr>
          <a:xfrm>
            <a:off x="13096438" y="3466044"/>
            <a:ext cx="4389120" cy="3065350"/>
            <a:chOff x="12975690" y="3343068"/>
            <a:chExt cx="4389120" cy="3065350"/>
          </a:xfrm>
        </p:grpSpPr>
        <p:sp>
          <p:nvSpPr>
            <p:cNvPr id="6" name="Oval 5">
              <a:extLst>
                <a:ext uri="{FF2B5EF4-FFF2-40B4-BE49-F238E27FC236}">
                  <a16:creationId xmlns:a16="http://schemas.microsoft.com/office/drawing/2014/main" id="{6B0D34C1-C132-2F06-8A45-E15AC09D70E1}"/>
                </a:ext>
              </a:extLst>
            </p:cNvPr>
            <p:cNvSpPr>
              <a:spLocks noChangeAspect="1"/>
            </p:cNvSpPr>
            <p:nvPr/>
          </p:nvSpPr>
          <p:spPr>
            <a:xfrm>
              <a:off x="14403387"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325AC08A-83D5-B223-A6BA-085A9080A57E}"/>
                </a:ext>
              </a:extLst>
            </p:cNvPr>
            <p:cNvCxnSpPr>
              <a:cxnSpLocks/>
            </p:cNvCxnSpPr>
            <p:nvPr/>
          </p:nvCxnSpPr>
          <p:spPr>
            <a:xfrm flipH="1">
              <a:off x="15170250" y="4864751"/>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44CA874-842B-D6B1-8A5D-E0004204296B}"/>
                </a:ext>
              </a:extLst>
            </p:cNvPr>
            <p:cNvSpPr/>
            <p:nvPr/>
          </p:nvSpPr>
          <p:spPr>
            <a:xfrm>
              <a:off x="1297569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3" name="Group 22">
            <a:extLst>
              <a:ext uri="{FF2B5EF4-FFF2-40B4-BE49-F238E27FC236}">
                <a16:creationId xmlns:a16="http://schemas.microsoft.com/office/drawing/2014/main" id="{ED38EDE9-E8DF-6553-5156-F54F3DC715A2}"/>
              </a:ext>
            </a:extLst>
          </p:cNvPr>
          <p:cNvGrpSpPr/>
          <p:nvPr/>
        </p:nvGrpSpPr>
        <p:grpSpPr>
          <a:xfrm>
            <a:off x="18759621" y="3466044"/>
            <a:ext cx="4389120" cy="3065350"/>
            <a:chOff x="18929020" y="3343068"/>
            <a:chExt cx="4389120" cy="3065350"/>
          </a:xfrm>
        </p:grpSpPr>
        <p:sp>
          <p:nvSpPr>
            <p:cNvPr id="7" name="Oval 6">
              <a:extLst>
                <a:ext uri="{FF2B5EF4-FFF2-40B4-BE49-F238E27FC236}">
                  <a16:creationId xmlns:a16="http://schemas.microsoft.com/office/drawing/2014/main" id="{7CA96656-E165-5C3D-C883-4ABB708285A6}"/>
                </a:ext>
              </a:extLst>
            </p:cNvPr>
            <p:cNvSpPr>
              <a:spLocks noChangeAspect="1"/>
            </p:cNvSpPr>
            <p:nvPr/>
          </p:nvSpPr>
          <p:spPr>
            <a:xfrm>
              <a:off x="20356718"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D1617C62-19F3-7C9E-E37E-BE01D7994F10}"/>
                </a:ext>
              </a:extLst>
            </p:cNvPr>
            <p:cNvCxnSpPr>
              <a:cxnSpLocks/>
            </p:cNvCxnSpPr>
            <p:nvPr/>
          </p:nvCxnSpPr>
          <p:spPr>
            <a:xfrm flipH="1">
              <a:off x="2112358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9AC3A17-39B5-1F57-51E1-49B9FA72478C}"/>
                </a:ext>
              </a:extLst>
            </p:cNvPr>
            <p:cNvSpPr/>
            <p:nvPr/>
          </p:nvSpPr>
          <p:spPr>
            <a:xfrm>
              <a:off x="1892902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sp>
        <p:nvSpPr>
          <p:cNvPr id="26" name="Rounded Rectangle 25">
            <a:extLst>
              <a:ext uri="{FF2B5EF4-FFF2-40B4-BE49-F238E27FC236}">
                <a16:creationId xmlns:a16="http://schemas.microsoft.com/office/drawing/2014/main" id="{C428AFE8-02C4-8DEB-E167-38EF31A66AC4}"/>
              </a:ext>
            </a:extLst>
          </p:cNvPr>
          <p:cNvSpPr/>
          <p:nvPr/>
        </p:nvSpPr>
        <p:spPr>
          <a:xfrm>
            <a:off x="1770070" y="6667082"/>
            <a:ext cx="4389120" cy="6195478"/>
          </a:xfrm>
          <a:prstGeom prst="roundRect">
            <a:avLst>
              <a:gd name="adj" fmla="val 5556"/>
            </a:avLst>
          </a:prstGeom>
          <a:solidFill>
            <a:srgbClr val="DBFFCA"/>
          </a:solid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26">
            <a:extLst>
              <a:ext uri="{FF2B5EF4-FFF2-40B4-BE49-F238E27FC236}">
                <a16:creationId xmlns:a16="http://schemas.microsoft.com/office/drawing/2014/main" id="{7E730AB7-BE80-CED0-625D-BFECBAFC36FF}"/>
              </a:ext>
            </a:extLst>
          </p:cNvPr>
          <p:cNvSpPr/>
          <p:nvPr/>
        </p:nvSpPr>
        <p:spPr>
          <a:xfrm>
            <a:off x="13096438" y="6671512"/>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8" name="Rounded Rectangle 27">
            <a:extLst>
              <a:ext uri="{FF2B5EF4-FFF2-40B4-BE49-F238E27FC236}">
                <a16:creationId xmlns:a16="http://schemas.microsoft.com/office/drawing/2014/main" id="{BAF3B314-A93A-B432-DCAA-B44F1B643129}"/>
              </a:ext>
            </a:extLst>
          </p:cNvPr>
          <p:cNvSpPr/>
          <p:nvPr/>
        </p:nvSpPr>
        <p:spPr>
          <a:xfrm>
            <a:off x="7433254"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52952AB9-6ACC-8673-811B-21FAF41A646D}"/>
              </a:ext>
            </a:extLst>
          </p:cNvPr>
          <p:cNvSpPr/>
          <p:nvPr/>
        </p:nvSpPr>
        <p:spPr>
          <a:xfrm>
            <a:off x="18759621"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5DC558E9-4877-3A1D-70E1-734502365FBA}"/>
              </a:ext>
            </a:extLst>
          </p:cNvPr>
          <p:cNvSpPr>
            <a:spLocks noChangeAspect="1"/>
          </p:cNvSpPr>
          <p:nvPr/>
        </p:nvSpPr>
        <p:spPr>
          <a:xfrm>
            <a:off x="674524" y="727873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3BC92FF-C9D8-133E-C880-920DF50BFA96}"/>
              </a:ext>
            </a:extLst>
          </p:cNvPr>
          <p:cNvSpPr>
            <a:spLocks noChangeAspect="1"/>
          </p:cNvSpPr>
          <p:nvPr/>
        </p:nvSpPr>
        <p:spPr>
          <a:xfrm>
            <a:off x="674524" y="1048171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77B0209-5A3E-7E41-212D-CF69599AEE9F}"/>
              </a:ext>
            </a:extLst>
          </p:cNvPr>
          <p:cNvSpPr txBox="1"/>
          <p:nvPr/>
        </p:nvSpPr>
        <p:spPr>
          <a:xfrm>
            <a:off x="1857761" y="5661703"/>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Project Parameter</a:t>
            </a:r>
          </a:p>
        </p:txBody>
      </p:sp>
      <p:sp>
        <p:nvSpPr>
          <p:cNvPr id="33" name="TextBox 32">
            <a:extLst>
              <a:ext uri="{FF2B5EF4-FFF2-40B4-BE49-F238E27FC236}">
                <a16:creationId xmlns:a16="http://schemas.microsoft.com/office/drawing/2014/main" id="{508FDC9F-49FC-8709-3983-0EC363743647}"/>
              </a:ext>
            </a:extLst>
          </p:cNvPr>
          <p:cNvSpPr txBox="1"/>
          <p:nvPr/>
        </p:nvSpPr>
        <p:spPr>
          <a:xfrm>
            <a:off x="7520945"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Lesson Learned</a:t>
            </a:r>
          </a:p>
        </p:txBody>
      </p:sp>
      <p:sp>
        <p:nvSpPr>
          <p:cNvPr id="34" name="TextBox 33">
            <a:extLst>
              <a:ext uri="{FF2B5EF4-FFF2-40B4-BE49-F238E27FC236}">
                <a16:creationId xmlns:a16="http://schemas.microsoft.com/office/drawing/2014/main" id="{7BA72CDA-AAFF-4EB2-6F86-BB124316F07A}"/>
              </a:ext>
            </a:extLst>
          </p:cNvPr>
          <p:cNvSpPr txBox="1"/>
          <p:nvPr/>
        </p:nvSpPr>
        <p:spPr>
          <a:xfrm>
            <a:off x="13184129" y="566018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Impact</a:t>
            </a:r>
          </a:p>
        </p:txBody>
      </p:sp>
      <p:sp>
        <p:nvSpPr>
          <p:cNvPr id="35" name="TextBox 34">
            <a:extLst>
              <a:ext uri="{FF2B5EF4-FFF2-40B4-BE49-F238E27FC236}">
                <a16:creationId xmlns:a16="http://schemas.microsoft.com/office/drawing/2014/main" id="{710ECEEB-DE4C-B91F-C8C0-32F04E33A857}"/>
              </a:ext>
            </a:extLst>
          </p:cNvPr>
          <p:cNvSpPr txBox="1"/>
          <p:nvPr/>
        </p:nvSpPr>
        <p:spPr>
          <a:xfrm>
            <a:off x="18847312"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Improvement</a:t>
            </a:r>
          </a:p>
        </p:txBody>
      </p:sp>
      <p:sp>
        <p:nvSpPr>
          <p:cNvPr id="39" name="TextBox 38">
            <a:extLst>
              <a:ext uri="{FF2B5EF4-FFF2-40B4-BE49-F238E27FC236}">
                <a16:creationId xmlns:a16="http://schemas.microsoft.com/office/drawing/2014/main" id="{136DA609-E19C-4E84-9EB7-1075DF47056A}"/>
              </a:ext>
            </a:extLst>
          </p:cNvPr>
          <p:cNvSpPr txBox="1"/>
          <p:nvPr/>
        </p:nvSpPr>
        <p:spPr>
          <a:xfrm>
            <a:off x="2452898" y="7215393"/>
            <a:ext cx="3510766" cy="1938992"/>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Transactions fail during EOD and EOM process of Core Banking System (Flexcube)</a:t>
            </a:r>
          </a:p>
          <a:p>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76FC776B-C339-9BE2-1D6C-63AEE8A543EF}"/>
              </a:ext>
            </a:extLst>
          </p:cNvPr>
          <p:cNvSpPr txBox="1"/>
          <p:nvPr/>
        </p:nvSpPr>
        <p:spPr>
          <a:xfrm>
            <a:off x="2469111" y="10628956"/>
            <a:ext cx="3694010" cy="2308324"/>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Mail notification is not enough to inform MFI when there are new updates regarding WynePay</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2A0763FD-A669-1E4B-A669-922E4F569463}"/>
              </a:ext>
            </a:extLst>
          </p:cNvPr>
          <p:cNvSpPr txBox="1"/>
          <p:nvPr/>
        </p:nvSpPr>
        <p:spPr>
          <a:xfrm>
            <a:off x="7850638" y="7071240"/>
            <a:ext cx="3510766" cy="132343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Aware of the transaction failing reason due to the MFI’s EOD and EOM process in Core Banking System</a:t>
            </a:r>
          </a:p>
        </p:txBody>
      </p:sp>
      <p:sp>
        <p:nvSpPr>
          <p:cNvPr id="42" name="TextBox 41">
            <a:extLst>
              <a:ext uri="{FF2B5EF4-FFF2-40B4-BE49-F238E27FC236}">
                <a16:creationId xmlns:a16="http://schemas.microsoft.com/office/drawing/2014/main" id="{7231B277-2043-7801-FCF9-B5B008A54807}"/>
              </a:ext>
            </a:extLst>
          </p:cNvPr>
          <p:cNvSpPr txBox="1"/>
          <p:nvPr/>
        </p:nvSpPr>
        <p:spPr>
          <a:xfrm>
            <a:off x="7871439" y="10624517"/>
            <a:ext cx="3510766" cy="224676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Sometimes DFSP needs to be informed by more than one communication channel to be aware of certain upgrades and news (e.g., when new wallet joins to WynePay)</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60B2600E-A9E5-8B0A-BF80-CD6A67B26358}"/>
              </a:ext>
            </a:extLst>
          </p:cNvPr>
          <p:cNvSpPr txBox="1"/>
          <p:nvPr/>
        </p:nvSpPr>
        <p:spPr>
          <a:xfrm>
            <a:off x="13447029" y="7037628"/>
            <a:ext cx="3862749" cy="317009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Though the user made the repayment transaction with correct information, the transactions is not posted on MFI side. But the transaction amount was deducted from the wallet balance. Thus, we need to engage with wallet providers for the refund processes.</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4" name="TextBox 43">
            <a:extLst>
              <a:ext uri="{FF2B5EF4-FFF2-40B4-BE49-F238E27FC236}">
                <a16:creationId xmlns:a16="http://schemas.microsoft.com/office/drawing/2014/main" id="{263F2715-5C3E-ECF7-B4FF-7EF8BF830B5B}"/>
              </a:ext>
            </a:extLst>
          </p:cNvPr>
          <p:cNvSpPr txBox="1"/>
          <p:nvPr/>
        </p:nvSpPr>
        <p:spPr>
          <a:xfrm>
            <a:off x="13359622" y="10659733"/>
            <a:ext cx="3993309" cy="224676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Recently, one of the MFI was not aware of Hub operator’s mail regarding new wallets onboarded in PROD environment, resulting transaction failure due to the lack of payment type setup in MFI side.</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A79FE9A6-F0E5-CA7E-6F05-481BF33DA9BC}"/>
              </a:ext>
            </a:extLst>
          </p:cNvPr>
          <p:cNvSpPr txBox="1"/>
          <p:nvPr/>
        </p:nvSpPr>
        <p:spPr>
          <a:xfrm>
            <a:off x="19022805" y="7071240"/>
            <a:ext cx="3862749" cy="317009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Hub operation team requested the wallet providers to deduct the transaction amount after receiving the successful API response from HUB at the transfer phase since one of the MFI CBS (Flexcube) is not able to allow the transactions during EOD and EOM process.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C41CE168-E6C6-41B4-93DF-9CAACC932089}"/>
              </a:ext>
            </a:extLst>
          </p:cNvPr>
          <p:cNvSpPr txBox="1"/>
          <p:nvPr/>
        </p:nvSpPr>
        <p:spPr>
          <a:xfrm>
            <a:off x="19022806" y="10481711"/>
            <a:ext cx="3862749" cy="2554545"/>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Hub operation team informed not only via email but also via Skype so that every DFSP is informed when a new wallet joined to WynePay and created the required configuration in CBS for making the transactions.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48" name="Straight Connector 47">
            <a:extLst>
              <a:ext uri="{FF2B5EF4-FFF2-40B4-BE49-F238E27FC236}">
                <a16:creationId xmlns:a16="http://schemas.microsoft.com/office/drawing/2014/main" id="{87B8172A-2990-7C29-45CD-D4BF371952F6}"/>
              </a:ext>
            </a:extLst>
          </p:cNvPr>
          <p:cNvCxnSpPr>
            <a:cxnSpLocks/>
          </p:cNvCxnSpPr>
          <p:nvPr/>
        </p:nvCxnSpPr>
        <p:spPr>
          <a:xfrm>
            <a:off x="1770070"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146DCEC-6C74-49CD-9127-DE6CE3A8E3CB}"/>
              </a:ext>
            </a:extLst>
          </p:cNvPr>
          <p:cNvCxnSpPr>
            <a:cxnSpLocks/>
          </p:cNvCxnSpPr>
          <p:nvPr/>
        </p:nvCxnSpPr>
        <p:spPr>
          <a:xfrm>
            <a:off x="7433254"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AD5844D-63E4-D9ED-31D5-E6F88EB521EC}"/>
              </a:ext>
            </a:extLst>
          </p:cNvPr>
          <p:cNvCxnSpPr>
            <a:cxnSpLocks/>
          </p:cNvCxnSpPr>
          <p:nvPr/>
        </p:nvCxnSpPr>
        <p:spPr>
          <a:xfrm>
            <a:off x="13096438"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D546A-25F8-EE9D-3461-9A57B614E46D}"/>
              </a:ext>
            </a:extLst>
          </p:cNvPr>
          <p:cNvCxnSpPr>
            <a:cxnSpLocks/>
          </p:cNvCxnSpPr>
          <p:nvPr/>
        </p:nvCxnSpPr>
        <p:spPr>
          <a:xfrm>
            <a:off x="18759621"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9" name="Picture 9" descr="Icon&#10;&#10;Description automatically generated">
            <a:extLst>
              <a:ext uri="{FF2B5EF4-FFF2-40B4-BE49-F238E27FC236}">
                <a16:creationId xmlns:a16="http://schemas.microsoft.com/office/drawing/2014/main" id="{196276D6-D749-06C7-45F9-A5E094F0F770}"/>
              </a:ext>
            </a:extLst>
          </p:cNvPr>
          <p:cNvPicPr>
            <a:picLocks noChangeAspect="1"/>
          </p:cNvPicPr>
          <p:nvPr/>
        </p:nvPicPr>
        <p:blipFill>
          <a:blip r:embed="rId2"/>
          <a:stretch>
            <a:fillRect/>
          </a:stretch>
        </p:blipFill>
        <p:spPr>
          <a:xfrm>
            <a:off x="3445776" y="3708400"/>
            <a:ext cx="1037907" cy="1037773"/>
          </a:xfrm>
          <a:prstGeom prst="rect">
            <a:avLst/>
          </a:prstGeom>
        </p:spPr>
      </p:pic>
      <p:pic>
        <p:nvPicPr>
          <p:cNvPr id="12" name="Picture 11">
            <a:extLst>
              <a:ext uri="{FF2B5EF4-FFF2-40B4-BE49-F238E27FC236}">
                <a16:creationId xmlns:a16="http://schemas.microsoft.com/office/drawing/2014/main" id="{C42C9E64-A002-FC8A-5386-6B6234CEE03C}"/>
              </a:ext>
            </a:extLst>
          </p:cNvPr>
          <p:cNvPicPr>
            <a:picLocks noChangeAspect="1"/>
          </p:cNvPicPr>
          <p:nvPr/>
        </p:nvPicPr>
        <p:blipFill>
          <a:blip r:embed="rId3"/>
          <a:stretch>
            <a:fillRect/>
          </a:stretch>
        </p:blipFill>
        <p:spPr>
          <a:xfrm>
            <a:off x="9145190" y="3701143"/>
            <a:ext cx="1066940" cy="1045030"/>
          </a:xfrm>
          <a:prstGeom prst="rect">
            <a:avLst/>
          </a:prstGeom>
        </p:spPr>
      </p:pic>
      <p:pic>
        <p:nvPicPr>
          <p:cNvPr id="16" name="Picture 36" descr="A picture containing logo&#10;&#10;Description automatically generated">
            <a:extLst>
              <a:ext uri="{FF2B5EF4-FFF2-40B4-BE49-F238E27FC236}">
                <a16:creationId xmlns:a16="http://schemas.microsoft.com/office/drawing/2014/main" id="{52A52D42-80D4-3827-D31B-F86135B552A7}"/>
              </a:ext>
            </a:extLst>
          </p:cNvPr>
          <p:cNvPicPr>
            <a:picLocks noChangeAspect="1"/>
          </p:cNvPicPr>
          <p:nvPr/>
        </p:nvPicPr>
        <p:blipFill>
          <a:blip r:embed="rId4"/>
          <a:stretch>
            <a:fillRect/>
          </a:stretch>
        </p:blipFill>
        <p:spPr>
          <a:xfrm>
            <a:off x="20329903" y="3708400"/>
            <a:ext cx="1219361" cy="965203"/>
          </a:xfrm>
          <a:prstGeom prst="rect">
            <a:avLst/>
          </a:prstGeom>
        </p:spPr>
      </p:pic>
      <p:pic>
        <p:nvPicPr>
          <p:cNvPr id="37" name="Picture 37" descr="Icon&#10;&#10;Description automatically generated">
            <a:extLst>
              <a:ext uri="{FF2B5EF4-FFF2-40B4-BE49-F238E27FC236}">
                <a16:creationId xmlns:a16="http://schemas.microsoft.com/office/drawing/2014/main" id="{90CB09CD-0325-0C31-F85B-D5514895FB40}"/>
              </a:ext>
            </a:extLst>
          </p:cNvPr>
          <p:cNvPicPr>
            <a:picLocks noChangeAspect="1"/>
          </p:cNvPicPr>
          <p:nvPr/>
        </p:nvPicPr>
        <p:blipFill>
          <a:blip r:embed="rId5"/>
          <a:stretch>
            <a:fillRect/>
          </a:stretch>
        </p:blipFill>
        <p:spPr>
          <a:xfrm>
            <a:off x="14723031" y="3708400"/>
            <a:ext cx="1074198" cy="965203"/>
          </a:xfrm>
          <a:prstGeom prst="rect">
            <a:avLst/>
          </a:prstGeom>
        </p:spPr>
      </p:pic>
      <p:pic>
        <p:nvPicPr>
          <p:cNvPr id="47" name="Picture 62" descr="Icon&#10;&#10;Description automatically generated">
            <a:extLst>
              <a:ext uri="{FF2B5EF4-FFF2-40B4-BE49-F238E27FC236}">
                <a16:creationId xmlns:a16="http://schemas.microsoft.com/office/drawing/2014/main" id="{3C84A267-6E96-C33E-02CC-12286D6098E6}"/>
              </a:ext>
            </a:extLst>
          </p:cNvPr>
          <p:cNvPicPr>
            <a:picLocks noChangeAspect="1"/>
          </p:cNvPicPr>
          <p:nvPr/>
        </p:nvPicPr>
        <p:blipFill>
          <a:blip r:embed="rId6"/>
          <a:stretch>
            <a:fillRect/>
          </a:stretch>
        </p:blipFill>
        <p:spPr>
          <a:xfrm>
            <a:off x="887302" y="7536543"/>
            <a:ext cx="1128634" cy="1019630"/>
          </a:xfrm>
          <a:prstGeom prst="rect">
            <a:avLst/>
          </a:prstGeom>
        </p:spPr>
      </p:pic>
      <p:pic>
        <p:nvPicPr>
          <p:cNvPr id="53" name="Picture 63" descr="Icon&#10;&#10;Description automatically generated">
            <a:extLst>
              <a:ext uri="{FF2B5EF4-FFF2-40B4-BE49-F238E27FC236}">
                <a16:creationId xmlns:a16="http://schemas.microsoft.com/office/drawing/2014/main" id="{0BF72574-7A5F-21CE-D8E0-E0E3974E199E}"/>
              </a:ext>
            </a:extLst>
          </p:cNvPr>
          <p:cNvPicPr>
            <a:picLocks noChangeAspect="1"/>
          </p:cNvPicPr>
          <p:nvPr/>
        </p:nvPicPr>
        <p:blipFill>
          <a:blip r:embed="rId7"/>
          <a:stretch>
            <a:fillRect/>
          </a:stretch>
        </p:blipFill>
        <p:spPr>
          <a:xfrm>
            <a:off x="949214" y="10632990"/>
            <a:ext cx="1029532" cy="1048936"/>
          </a:xfrm>
          <a:prstGeom prst="rect">
            <a:avLst/>
          </a:prstGeom>
        </p:spPr>
      </p:pic>
      <p:sp>
        <p:nvSpPr>
          <p:cNvPr id="8" name="Slide Number Placeholder 7">
            <a:extLst>
              <a:ext uri="{FF2B5EF4-FFF2-40B4-BE49-F238E27FC236}">
                <a16:creationId xmlns:a16="http://schemas.microsoft.com/office/drawing/2014/main" id="{6076C828-2C19-61B4-63D6-A81547996C8C}"/>
              </a:ext>
            </a:extLst>
          </p:cNvPr>
          <p:cNvSpPr>
            <a:spLocks noGrp="1"/>
          </p:cNvSpPr>
          <p:nvPr>
            <p:ph type="sldNum" sz="quarter" idx="12"/>
          </p:nvPr>
        </p:nvSpPr>
        <p:spPr/>
        <p:txBody>
          <a:bodyPr/>
          <a:lstStyle/>
          <a:p>
            <a:fld id="{20AF9D7A-5BEE-9245-944A-197F51D542D9}" type="slidenum">
              <a:rPr lang="en-US" smtClean="0"/>
              <a:t>19</a:t>
            </a:fld>
            <a:endParaRPr lang="en-US"/>
          </a:p>
        </p:txBody>
      </p:sp>
    </p:spTree>
    <p:extLst>
      <p:ext uri="{BB962C8B-B14F-4D97-AF65-F5344CB8AC3E}">
        <p14:creationId xmlns:p14="http://schemas.microsoft.com/office/powerpoint/2010/main" val="2078364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3">
            <a:extLst>
              <a:ext uri="{FF2B5EF4-FFF2-40B4-BE49-F238E27FC236}">
                <a16:creationId xmlns:a16="http://schemas.microsoft.com/office/drawing/2014/main" id="{8E72B8CA-5D25-4667-BF93-EBB62D1F54DD}"/>
              </a:ext>
            </a:extLst>
          </p:cNvPr>
          <p:cNvSpPr txBox="1">
            <a:spLocks noGrp="1"/>
          </p:cNvSpPr>
          <p:nvPr>
            <p:ph type="title"/>
          </p:nvPr>
        </p:nvSpPr>
        <p:spPr>
          <a:xfrm>
            <a:off x="1930400" y="7501812"/>
            <a:ext cx="14986000" cy="44044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a:lstStyle>
          <a:p>
            <a:pPr>
              <a:lnSpc>
                <a:spcPct val="100000"/>
              </a:lnSpc>
            </a:pPr>
            <a:r>
              <a:rPr lang="en-US" sz="10000" dirty="0">
                <a:solidFill>
                  <a:srgbClr val="00A2FE"/>
                </a:solidFill>
                <a:latin typeface="Calibri" panose="020F0502020204030204" pitchFamily="34" charset="0"/>
                <a:cs typeface="Calibri" panose="020F0502020204030204" pitchFamily="34" charset="0"/>
              </a:rPr>
              <a:t>Preparation for</a:t>
            </a:r>
            <a:br>
              <a:rPr lang="en-US" sz="10000" dirty="0">
                <a:solidFill>
                  <a:srgbClr val="00A2FE"/>
                </a:solidFill>
                <a:latin typeface="Calibri" panose="020F0502020204030204" pitchFamily="34" charset="0"/>
                <a:cs typeface="Calibri" panose="020F0502020204030204" pitchFamily="34" charset="0"/>
              </a:rPr>
            </a:br>
            <a:r>
              <a:rPr lang="en-US" sz="10000" dirty="0">
                <a:solidFill>
                  <a:srgbClr val="00A2FE"/>
                </a:solidFill>
                <a:latin typeface="Calibri" panose="020F0502020204030204" pitchFamily="34" charset="0"/>
                <a:cs typeface="Calibri" panose="020F0502020204030204" pitchFamily="34" charset="0"/>
              </a:rPr>
              <a:t>Mojaloop Deployment </a:t>
            </a:r>
          </a:p>
        </p:txBody>
      </p:sp>
      <p:sp>
        <p:nvSpPr>
          <p:cNvPr id="2" name="Slide Number Placeholder 1">
            <a:extLst>
              <a:ext uri="{FF2B5EF4-FFF2-40B4-BE49-F238E27FC236}">
                <a16:creationId xmlns:a16="http://schemas.microsoft.com/office/drawing/2014/main" id="{E923A9A4-4526-8E31-16DA-7487BF0AE8DA}"/>
              </a:ext>
            </a:extLst>
          </p:cNvPr>
          <p:cNvSpPr>
            <a:spLocks noGrp="1"/>
          </p:cNvSpPr>
          <p:nvPr>
            <p:ph type="sldNum" sz="quarter" idx="12"/>
          </p:nvPr>
        </p:nvSpPr>
        <p:spPr/>
        <p:txBody>
          <a:bodyPr/>
          <a:lstStyle/>
          <a:p>
            <a:fld id="{20AF9D7A-5BEE-9245-944A-197F51D542D9}" type="slidenum">
              <a:rPr lang="en-US" smtClean="0"/>
              <a:t>2</a:t>
            </a:fld>
            <a:endParaRPr lang="en-US"/>
          </a:p>
        </p:txBody>
      </p:sp>
    </p:spTree>
    <p:extLst>
      <p:ext uri="{BB962C8B-B14F-4D97-AF65-F5344CB8AC3E}">
        <p14:creationId xmlns:p14="http://schemas.microsoft.com/office/powerpoint/2010/main" val="981603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6" y="472869"/>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rPr>
              <a:t>Lessons learned </a:t>
            </a:r>
            <a:endParaRPr lang="en-US" sz="8000" dirty="0">
              <a:solidFill>
                <a:srgbClr val="00A2FE"/>
              </a:solidFill>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179AF8E-7D89-C3DF-C589-0C6015FFC911}"/>
              </a:ext>
            </a:extLst>
          </p:cNvPr>
          <p:cNvGrpSpPr/>
          <p:nvPr/>
        </p:nvGrpSpPr>
        <p:grpSpPr>
          <a:xfrm>
            <a:off x="1770070" y="3464988"/>
            <a:ext cx="4389120" cy="3065350"/>
            <a:chOff x="1069030" y="3343068"/>
            <a:chExt cx="4389120" cy="3065350"/>
          </a:xfrm>
        </p:grpSpPr>
        <p:sp>
          <p:nvSpPr>
            <p:cNvPr id="3" name="Oval 2">
              <a:extLst>
                <a:ext uri="{FF2B5EF4-FFF2-40B4-BE49-F238E27FC236}">
                  <a16:creationId xmlns:a16="http://schemas.microsoft.com/office/drawing/2014/main" id="{A5B59B10-6F7B-CF84-EC3D-7B5268B33E86}"/>
                </a:ext>
              </a:extLst>
            </p:cNvPr>
            <p:cNvSpPr>
              <a:spLocks noChangeAspect="1"/>
            </p:cNvSpPr>
            <p:nvPr/>
          </p:nvSpPr>
          <p:spPr>
            <a:xfrm>
              <a:off x="2496725"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70F4FC21-278E-D248-A24C-71E3D263C1DB}"/>
                </a:ext>
              </a:extLst>
            </p:cNvPr>
            <p:cNvCxnSpPr>
              <a:stCxn id="3" idx="4"/>
            </p:cNvCxnSpPr>
            <p:nvPr/>
          </p:nvCxnSpPr>
          <p:spPr>
            <a:xfrm flipH="1">
              <a:off x="3263590" y="4876799"/>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FD44D41-C7B6-59DA-624E-4AE0E77195DD}"/>
                </a:ext>
              </a:extLst>
            </p:cNvPr>
            <p:cNvSpPr/>
            <p:nvPr/>
          </p:nvSpPr>
          <p:spPr>
            <a:xfrm>
              <a:off x="106903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775F3EDA-2DD0-7309-1818-048766B2BA76}"/>
              </a:ext>
            </a:extLst>
          </p:cNvPr>
          <p:cNvGrpSpPr/>
          <p:nvPr/>
        </p:nvGrpSpPr>
        <p:grpSpPr>
          <a:xfrm>
            <a:off x="7433254" y="3466044"/>
            <a:ext cx="4389120" cy="3065350"/>
            <a:chOff x="7022360" y="3343068"/>
            <a:chExt cx="4389120" cy="3065350"/>
          </a:xfrm>
        </p:grpSpPr>
        <p:sp>
          <p:nvSpPr>
            <p:cNvPr id="5" name="Oval 4">
              <a:extLst>
                <a:ext uri="{FF2B5EF4-FFF2-40B4-BE49-F238E27FC236}">
                  <a16:creationId xmlns:a16="http://schemas.microsoft.com/office/drawing/2014/main" id="{DEF50F23-AE7D-5963-68A5-1C07019C04C0}"/>
                </a:ext>
              </a:extLst>
            </p:cNvPr>
            <p:cNvSpPr>
              <a:spLocks noChangeAspect="1"/>
            </p:cNvSpPr>
            <p:nvPr/>
          </p:nvSpPr>
          <p:spPr>
            <a:xfrm>
              <a:off x="8450056"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0C7A382B-B5D2-5708-1F6F-A5CA10E503B5}"/>
                </a:ext>
              </a:extLst>
            </p:cNvPr>
            <p:cNvCxnSpPr/>
            <p:nvPr/>
          </p:nvCxnSpPr>
          <p:spPr>
            <a:xfrm flipH="1">
              <a:off x="921692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260B30C-8BC8-A56B-FFCB-914F0E0CAE36}"/>
                </a:ext>
              </a:extLst>
            </p:cNvPr>
            <p:cNvSpPr/>
            <p:nvPr/>
          </p:nvSpPr>
          <p:spPr>
            <a:xfrm>
              <a:off x="702236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7BAB0699-03BE-4737-D553-265DC54159EA}"/>
              </a:ext>
            </a:extLst>
          </p:cNvPr>
          <p:cNvGrpSpPr/>
          <p:nvPr/>
        </p:nvGrpSpPr>
        <p:grpSpPr>
          <a:xfrm>
            <a:off x="13096438" y="3466044"/>
            <a:ext cx="4389120" cy="3065350"/>
            <a:chOff x="12975690" y="3343068"/>
            <a:chExt cx="4389120" cy="3065350"/>
          </a:xfrm>
        </p:grpSpPr>
        <p:sp>
          <p:nvSpPr>
            <p:cNvPr id="6" name="Oval 5">
              <a:extLst>
                <a:ext uri="{FF2B5EF4-FFF2-40B4-BE49-F238E27FC236}">
                  <a16:creationId xmlns:a16="http://schemas.microsoft.com/office/drawing/2014/main" id="{6B0D34C1-C132-2F06-8A45-E15AC09D70E1}"/>
                </a:ext>
              </a:extLst>
            </p:cNvPr>
            <p:cNvSpPr>
              <a:spLocks noChangeAspect="1"/>
            </p:cNvSpPr>
            <p:nvPr/>
          </p:nvSpPr>
          <p:spPr>
            <a:xfrm>
              <a:off x="14403387"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325AC08A-83D5-B223-A6BA-085A9080A57E}"/>
                </a:ext>
              </a:extLst>
            </p:cNvPr>
            <p:cNvCxnSpPr>
              <a:cxnSpLocks/>
            </p:cNvCxnSpPr>
            <p:nvPr/>
          </p:nvCxnSpPr>
          <p:spPr>
            <a:xfrm flipH="1">
              <a:off x="15170250" y="4864751"/>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44CA874-842B-D6B1-8A5D-E0004204296B}"/>
                </a:ext>
              </a:extLst>
            </p:cNvPr>
            <p:cNvSpPr/>
            <p:nvPr/>
          </p:nvSpPr>
          <p:spPr>
            <a:xfrm>
              <a:off x="1297569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3" name="Group 22">
            <a:extLst>
              <a:ext uri="{FF2B5EF4-FFF2-40B4-BE49-F238E27FC236}">
                <a16:creationId xmlns:a16="http://schemas.microsoft.com/office/drawing/2014/main" id="{ED38EDE9-E8DF-6553-5156-F54F3DC715A2}"/>
              </a:ext>
            </a:extLst>
          </p:cNvPr>
          <p:cNvGrpSpPr/>
          <p:nvPr/>
        </p:nvGrpSpPr>
        <p:grpSpPr>
          <a:xfrm>
            <a:off x="18759621" y="3466044"/>
            <a:ext cx="4389120" cy="3065350"/>
            <a:chOff x="18929020" y="3343068"/>
            <a:chExt cx="4389120" cy="3065350"/>
          </a:xfrm>
        </p:grpSpPr>
        <p:sp>
          <p:nvSpPr>
            <p:cNvPr id="7" name="Oval 6">
              <a:extLst>
                <a:ext uri="{FF2B5EF4-FFF2-40B4-BE49-F238E27FC236}">
                  <a16:creationId xmlns:a16="http://schemas.microsoft.com/office/drawing/2014/main" id="{7CA96656-E165-5C3D-C883-4ABB708285A6}"/>
                </a:ext>
              </a:extLst>
            </p:cNvPr>
            <p:cNvSpPr>
              <a:spLocks noChangeAspect="1"/>
            </p:cNvSpPr>
            <p:nvPr/>
          </p:nvSpPr>
          <p:spPr>
            <a:xfrm>
              <a:off x="20356718"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D1617C62-19F3-7C9E-E37E-BE01D7994F10}"/>
                </a:ext>
              </a:extLst>
            </p:cNvPr>
            <p:cNvCxnSpPr>
              <a:cxnSpLocks/>
            </p:cNvCxnSpPr>
            <p:nvPr/>
          </p:nvCxnSpPr>
          <p:spPr>
            <a:xfrm flipH="1">
              <a:off x="2112358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9AC3A17-39B5-1F57-51E1-49B9FA72478C}"/>
                </a:ext>
              </a:extLst>
            </p:cNvPr>
            <p:cNvSpPr/>
            <p:nvPr/>
          </p:nvSpPr>
          <p:spPr>
            <a:xfrm>
              <a:off x="1892902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sp>
        <p:nvSpPr>
          <p:cNvPr id="26" name="Rounded Rectangle 25">
            <a:extLst>
              <a:ext uri="{FF2B5EF4-FFF2-40B4-BE49-F238E27FC236}">
                <a16:creationId xmlns:a16="http://schemas.microsoft.com/office/drawing/2014/main" id="{C428AFE8-02C4-8DEB-E167-38EF31A66AC4}"/>
              </a:ext>
            </a:extLst>
          </p:cNvPr>
          <p:cNvSpPr/>
          <p:nvPr/>
        </p:nvSpPr>
        <p:spPr>
          <a:xfrm>
            <a:off x="1770070" y="6667082"/>
            <a:ext cx="4389120" cy="3536214"/>
          </a:xfrm>
          <a:prstGeom prst="roundRect">
            <a:avLst>
              <a:gd name="adj" fmla="val 5556"/>
            </a:avLst>
          </a:prstGeom>
          <a:solidFill>
            <a:srgbClr val="DBFFCA"/>
          </a:solid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26">
            <a:extLst>
              <a:ext uri="{FF2B5EF4-FFF2-40B4-BE49-F238E27FC236}">
                <a16:creationId xmlns:a16="http://schemas.microsoft.com/office/drawing/2014/main" id="{7E730AB7-BE80-CED0-625D-BFECBAFC36FF}"/>
              </a:ext>
            </a:extLst>
          </p:cNvPr>
          <p:cNvSpPr/>
          <p:nvPr/>
        </p:nvSpPr>
        <p:spPr>
          <a:xfrm>
            <a:off x="13096438" y="6671512"/>
            <a:ext cx="4389120" cy="3536215"/>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8" name="Rounded Rectangle 27">
            <a:extLst>
              <a:ext uri="{FF2B5EF4-FFF2-40B4-BE49-F238E27FC236}">
                <a16:creationId xmlns:a16="http://schemas.microsoft.com/office/drawing/2014/main" id="{BAF3B314-A93A-B432-DCAA-B44F1B643129}"/>
              </a:ext>
            </a:extLst>
          </p:cNvPr>
          <p:cNvSpPr/>
          <p:nvPr/>
        </p:nvSpPr>
        <p:spPr>
          <a:xfrm>
            <a:off x="7433254" y="6667081"/>
            <a:ext cx="4389120" cy="357425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52952AB9-6ACC-8673-811B-21FAF41A646D}"/>
              </a:ext>
            </a:extLst>
          </p:cNvPr>
          <p:cNvSpPr/>
          <p:nvPr/>
        </p:nvSpPr>
        <p:spPr>
          <a:xfrm>
            <a:off x="18759621" y="6667081"/>
            <a:ext cx="4389120" cy="3536215"/>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5DC558E9-4877-3A1D-70E1-734502365FBA}"/>
              </a:ext>
            </a:extLst>
          </p:cNvPr>
          <p:cNvSpPr>
            <a:spLocks noChangeAspect="1"/>
          </p:cNvSpPr>
          <p:nvPr/>
        </p:nvSpPr>
        <p:spPr>
          <a:xfrm>
            <a:off x="674524" y="727873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77B0209-5A3E-7E41-212D-CF69599AEE9F}"/>
              </a:ext>
            </a:extLst>
          </p:cNvPr>
          <p:cNvSpPr txBox="1"/>
          <p:nvPr/>
        </p:nvSpPr>
        <p:spPr>
          <a:xfrm>
            <a:off x="1857761" y="5661703"/>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Project Parameter</a:t>
            </a:r>
          </a:p>
        </p:txBody>
      </p:sp>
      <p:sp>
        <p:nvSpPr>
          <p:cNvPr id="33" name="TextBox 32">
            <a:extLst>
              <a:ext uri="{FF2B5EF4-FFF2-40B4-BE49-F238E27FC236}">
                <a16:creationId xmlns:a16="http://schemas.microsoft.com/office/drawing/2014/main" id="{508FDC9F-49FC-8709-3983-0EC363743647}"/>
              </a:ext>
            </a:extLst>
          </p:cNvPr>
          <p:cNvSpPr txBox="1"/>
          <p:nvPr/>
        </p:nvSpPr>
        <p:spPr>
          <a:xfrm>
            <a:off x="7520945"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Lesson Learned</a:t>
            </a:r>
          </a:p>
        </p:txBody>
      </p:sp>
      <p:sp>
        <p:nvSpPr>
          <p:cNvPr id="34" name="TextBox 33">
            <a:extLst>
              <a:ext uri="{FF2B5EF4-FFF2-40B4-BE49-F238E27FC236}">
                <a16:creationId xmlns:a16="http://schemas.microsoft.com/office/drawing/2014/main" id="{7BA72CDA-AAFF-4EB2-6F86-BB124316F07A}"/>
              </a:ext>
            </a:extLst>
          </p:cNvPr>
          <p:cNvSpPr txBox="1"/>
          <p:nvPr/>
        </p:nvSpPr>
        <p:spPr>
          <a:xfrm>
            <a:off x="13184129" y="566018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Impact</a:t>
            </a:r>
          </a:p>
        </p:txBody>
      </p:sp>
      <p:sp>
        <p:nvSpPr>
          <p:cNvPr id="35" name="TextBox 34">
            <a:extLst>
              <a:ext uri="{FF2B5EF4-FFF2-40B4-BE49-F238E27FC236}">
                <a16:creationId xmlns:a16="http://schemas.microsoft.com/office/drawing/2014/main" id="{710ECEEB-DE4C-B91F-C8C0-32F04E33A857}"/>
              </a:ext>
            </a:extLst>
          </p:cNvPr>
          <p:cNvSpPr txBox="1"/>
          <p:nvPr/>
        </p:nvSpPr>
        <p:spPr>
          <a:xfrm>
            <a:off x="18847312"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Improvement</a:t>
            </a:r>
          </a:p>
        </p:txBody>
      </p:sp>
      <p:pic>
        <p:nvPicPr>
          <p:cNvPr id="9" name="Picture 9" descr="Icon&#10;&#10;Description automatically generated">
            <a:extLst>
              <a:ext uri="{FF2B5EF4-FFF2-40B4-BE49-F238E27FC236}">
                <a16:creationId xmlns:a16="http://schemas.microsoft.com/office/drawing/2014/main" id="{196276D6-D749-06C7-45F9-A5E094F0F770}"/>
              </a:ext>
            </a:extLst>
          </p:cNvPr>
          <p:cNvPicPr>
            <a:picLocks noChangeAspect="1"/>
          </p:cNvPicPr>
          <p:nvPr/>
        </p:nvPicPr>
        <p:blipFill>
          <a:blip r:embed="rId2"/>
          <a:stretch>
            <a:fillRect/>
          </a:stretch>
        </p:blipFill>
        <p:spPr>
          <a:xfrm>
            <a:off x="3445776" y="3708400"/>
            <a:ext cx="1037907" cy="1037773"/>
          </a:xfrm>
          <a:prstGeom prst="rect">
            <a:avLst/>
          </a:prstGeom>
        </p:spPr>
      </p:pic>
      <p:pic>
        <p:nvPicPr>
          <p:cNvPr id="12" name="Picture 11">
            <a:extLst>
              <a:ext uri="{FF2B5EF4-FFF2-40B4-BE49-F238E27FC236}">
                <a16:creationId xmlns:a16="http://schemas.microsoft.com/office/drawing/2014/main" id="{C42C9E64-A002-FC8A-5386-6B6234CEE03C}"/>
              </a:ext>
            </a:extLst>
          </p:cNvPr>
          <p:cNvPicPr>
            <a:picLocks noChangeAspect="1"/>
          </p:cNvPicPr>
          <p:nvPr/>
        </p:nvPicPr>
        <p:blipFill>
          <a:blip r:embed="rId3"/>
          <a:stretch>
            <a:fillRect/>
          </a:stretch>
        </p:blipFill>
        <p:spPr>
          <a:xfrm>
            <a:off x="9145190" y="3701143"/>
            <a:ext cx="1066940" cy="1045030"/>
          </a:xfrm>
          <a:prstGeom prst="rect">
            <a:avLst/>
          </a:prstGeom>
        </p:spPr>
      </p:pic>
      <p:pic>
        <p:nvPicPr>
          <p:cNvPr id="16" name="Picture 36" descr="A picture containing logo&#10;&#10;Description automatically generated">
            <a:extLst>
              <a:ext uri="{FF2B5EF4-FFF2-40B4-BE49-F238E27FC236}">
                <a16:creationId xmlns:a16="http://schemas.microsoft.com/office/drawing/2014/main" id="{52A52D42-80D4-3827-D31B-F86135B552A7}"/>
              </a:ext>
            </a:extLst>
          </p:cNvPr>
          <p:cNvPicPr>
            <a:picLocks noChangeAspect="1"/>
          </p:cNvPicPr>
          <p:nvPr/>
        </p:nvPicPr>
        <p:blipFill>
          <a:blip r:embed="rId4"/>
          <a:stretch>
            <a:fillRect/>
          </a:stretch>
        </p:blipFill>
        <p:spPr>
          <a:xfrm>
            <a:off x="20329903" y="3708400"/>
            <a:ext cx="1219361" cy="965203"/>
          </a:xfrm>
          <a:prstGeom prst="rect">
            <a:avLst/>
          </a:prstGeom>
        </p:spPr>
      </p:pic>
      <p:pic>
        <p:nvPicPr>
          <p:cNvPr id="37" name="Picture 37" descr="Icon&#10;&#10;Description automatically generated">
            <a:extLst>
              <a:ext uri="{FF2B5EF4-FFF2-40B4-BE49-F238E27FC236}">
                <a16:creationId xmlns:a16="http://schemas.microsoft.com/office/drawing/2014/main" id="{90CB09CD-0325-0C31-F85B-D5514895FB40}"/>
              </a:ext>
            </a:extLst>
          </p:cNvPr>
          <p:cNvPicPr>
            <a:picLocks noChangeAspect="1"/>
          </p:cNvPicPr>
          <p:nvPr/>
        </p:nvPicPr>
        <p:blipFill>
          <a:blip r:embed="rId5"/>
          <a:stretch>
            <a:fillRect/>
          </a:stretch>
        </p:blipFill>
        <p:spPr>
          <a:xfrm>
            <a:off x="14723031" y="3708400"/>
            <a:ext cx="1074198" cy="965203"/>
          </a:xfrm>
          <a:prstGeom prst="rect">
            <a:avLst/>
          </a:prstGeom>
        </p:spPr>
      </p:pic>
      <p:pic>
        <p:nvPicPr>
          <p:cNvPr id="47" name="Picture 62" descr="Icon&#10;&#10;Description automatically generated">
            <a:extLst>
              <a:ext uri="{FF2B5EF4-FFF2-40B4-BE49-F238E27FC236}">
                <a16:creationId xmlns:a16="http://schemas.microsoft.com/office/drawing/2014/main" id="{3C84A267-6E96-C33E-02CC-12286D6098E6}"/>
              </a:ext>
            </a:extLst>
          </p:cNvPr>
          <p:cNvPicPr>
            <a:picLocks noChangeAspect="1"/>
          </p:cNvPicPr>
          <p:nvPr/>
        </p:nvPicPr>
        <p:blipFill>
          <a:blip r:embed="rId6"/>
          <a:stretch>
            <a:fillRect/>
          </a:stretch>
        </p:blipFill>
        <p:spPr>
          <a:xfrm>
            <a:off x="887302" y="7536543"/>
            <a:ext cx="1128634" cy="1019630"/>
          </a:xfrm>
          <a:prstGeom prst="rect">
            <a:avLst/>
          </a:prstGeom>
        </p:spPr>
      </p:pic>
      <p:sp>
        <p:nvSpPr>
          <p:cNvPr id="8" name="TextBox 7">
            <a:extLst>
              <a:ext uri="{FF2B5EF4-FFF2-40B4-BE49-F238E27FC236}">
                <a16:creationId xmlns:a16="http://schemas.microsoft.com/office/drawing/2014/main" id="{2E83D034-E14A-AA3E-B0C6-BBC0ED065196}"/>
              </a:ext>
            </a:extLst>
          </p:cNvPr>
          <p:cNvSpPr txBox="1"/>
          <p:nvPr/>
        </p:nvSpPr>
        <p:spPr>
          <a:xfrm>
            <a:off x="2452898" y="7614764"/>
            <a:ext cx="3510766" cy="461665"/>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Certificate Expired</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D016D242-45F4-326B-88AF-B2E9DD8CE01A}"/>
              </a:ext>
            </a:extLst>
          </p:cNvPr>
          <p:cNvSpPr txBox="1"/>
          <p:nvPr/>
        </p:nvSpPr>
        <p:spPr>
          <a:xfrm>
            <a:off x="7850638" y="7071240"/>
            <a:ext cx="3510766" cy="1631216"/>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Certification expiry notifications on slack is not enough, since failing the slack notification job results in not aware of the expiration alerts.</a:t>
            </a:r>
          </a:p>
        </p:txBody>
      </p:sp>
      <p:sp>
        <p:nvSpPr>
          <p:cNvPr id="13" name="TextBox 12">
            <a:extLst>
              <a:ext uri="{FF2B5EF4-FFF2-40B4-BE49-F238E27FC236}">
                <a16:creationId xmlns:a16="http://schemas.microsoft.com/office/drawing/2014/main" id="{4692B81A-B8E0-1EC8-E629-C46F568D5C4C}"/>
              </a:ext>
            </a:extLst>
          </p:cNvPr>
          <p:cNvSpPr txBox="1"/>
          <p:nvPr/>
        </p:nvSpPr>
        <p:spPr>
          <a:xfrm>
            <a:off x="13447029" y="7037628"/>
            <a:ext cx="3862749" cy="707886"/>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Causes transaction to be failed in every DFSP</a:t>
            </a:r>
          </a:p>
        </p:txBody>
      </p:sp>
      <p:sp>
        <p:nvSpPr>
          <p:cNvPr id="36" name="TextBox 35">
            <a:extLst>
              <a:ext uri="{FF2B5EF4-FFF2-40B4-BE49-F238E27FC236}">
                <a16:creationId xmlns:a16="http://schemas.microsoft.com/office/drawing/2014/main" id="{CABE4AE6-648D-6205-F986-8623F3B16F94}"/>
              </a:ext>
            </a:extLst>
          </p:cNvPr>
          <p:cNvSpPr txBox="1"/>
          <p:nvPr/>
        </p:nvSpPr>
        <p:spPr>
          <a:xfrm>
            <a:off x="19022805" y="7071240"/>
            <a:ext cx="4125936" cy="2862322"/>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Implemented certification expiry alerts to get alerts on both slack channel and email calendar notifications.</a:t>
            </a:r>
            <a:br>
              <a:rPr lang="en-US" sz="2000" dirty="0">
                <a:latin typeface="Calibri" panose="020F0502020204030204" pitchFamily="34" charset="0"/>
                <a:ea typeface="Calibri" panose="020F0502020204030204" pitchFamily="34" charset="0"/>
                <a:cs typeface="Calibri" panose="020F0502020204030204" pitchFamily="34" charset="0"/>
              </a:rPr>
            </a:b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This issue has been also prevented by upgrading the hub to version 14.1.0, which includes the auto cert-renewal feature.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8" name="Slide Number Placeholder 37">
            <a:extLst>
              <a:ext uri="{FF2B5EF4-FFF2-40B4-BE49-F238E27FC236}">
                <a16:creationId xmlns:a16="http://schemas.microsoft.com/office/drawing/2014/main" id="{5D11A23E-979C-C0BD-1873-8F2A2DEDAF73}"/>
              </a:ext>
            </a:extLst>
          </p:cNvPr>
          <p:cNvSpPr>
            <a:spLocks noGrp="1"/>
          </p:cNvSpPr>
          <p:nvPr>
            <p:ph type="sldNum" sz="quarter" idx="12"/>
          </p:nvPr>
        </p:nvSpPr>
        <p:spPr/>
        <p:txBody>
          <a:bodyPr/>
          <a:lstStyle/>
          <a:p>
            <a:fld id="{20AF9D7A-5BEE-9245-944A-197F51D542D9}" type="slidenum">
              <a:rPr lang="en-US" smtClean="0"/>
              <a:t>20</a:t>
            </a:fld>
            <a:endParaRPr lang="en-US"/>
          </a:p>
        </p:txBody>
      </p:sp>
    </p:spTree>
    <p:extLst>
      <p:ext uri="{BB962C8B-B14F-4D97-AF65-F5344CB8AC3E}">
        <p14:creationId xmlns:p14="http://schemas.microsoft.com/office/powerpoint/2010/main" val="2097270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6" y="472869"/>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rPr>
              <a:t>Lessons learned</a:t>
            </a:r>
            <a:endParaRPr lang="en-US" sz="8000" dirty="0">
              <a:solidFill>
                <a:srgbClr val="00A2FE"/>
              </a:solidFill>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179AF8E-7D89-C3DF-C589-0C6015FFC911}"/>
              </a:ext>
            </a:extLst>
          </p:cNvPr>
          <p:cNvGrpSpPr/>
          <p:nvPr/>
        </p:nvGrpSpPr>
        <p:grpSpPr>
          <a:xfrm>
            <a:off x="1770070" y="3464988"/>
            <a:ext cx="4389120" cy="3065350"/>
            <a:chOff x="1069030" y="3343068"/>
            <a:chExt cx="4389120" cy="3065350"/>
          </a:xfrm>
        </p:grpSpPr>
        <p:sp>
          <p:nvSpPr>
            <p:cNvPr id="3" name="Oval 2">
              <a:extLst>
                <a:ext uri="{FF2B5EF4-FFF2-40B4-BE49-F238E27FC236}">
                  <a16:creationId xmlns:a16="http://schemas.microsoft.com/office/drawing/2014/main" id="{A5B59B10-6F7B-CF84-EC3D-7B5268B33E86}"/>
                </a:ext>
              </a:extLst>
            </p:cNvPr>
            <p:cNvSpPr>
              <a:spLocks noChangeAspect="1"/>
            </p:cNvSpPr>
            <p:nvPr/>
          </p:nvSpPr>
          <p:spPr>
            <a:xfrm>
              <a:off x="2496725"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70F4FC21-278E-D248-A24C-71E3D263C1DB}"/>
                </a:ext>
              </a:extLst>
            </p:cNvPr>
            <p:cNvCxnSpPr>
              <a:stCxn id="3" idx="4"/>
            </p:cNvCxnSpPr>
            <p:nvPr/>
          </p:nvCxnSpPr>
          <p:spPr>
            <a:xfrm flipH="1">
              <a:off x="3263590" y="4876799"/>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FD44D41-C7B6-59DA-624E-4AE0E77195DD}"/>
                </a:ext>
              </a:extLst>
            </p:cNvPr>
            <p:cNvSpPr/>
            <p:nvPr/>
          </p:nvSpPr>
          <p:spPr>
            <a:xfrm>
              <a:off x="106903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775F3EDA-2DD0-7309-1818-048766B2BA76}"/>
              </a:ext>
            </a:extLst>
          </p:cNvPr>
          <p:cNvGrpSpPr/>
          <p:nvPr/>
        </p:nvGrpSpPr>
        <p:grpSpPr>
          <a:xfrm>
            <a:off x="7433254" y="3466044"/>
            <a:ext cx="4389120" cy="3065350"/>
            <a:chOff x="7022360" y="3343068"/>
            <a:chExt cx="4389120" cy="3065350"/>
          </a:xfrm>
        </p:grpSpPr>
        <p:sp>
          <p:nvSpPr>
            <p:cNvPr id="5" name="Oval 4">
              <a:extLst>
                <a:ext uri="{FF2B5EF4-FFF2-40B4-BE49-F238E27FC236}">
                  <a16:creationId xmlns:a16="http://schemas.microsoft.com/office/drawing/2014/main" id="{DEF50F23-AE7D-5963-68A5-1C07019C04C0}"/>
                </a:ext>
              </a:extLst>
            </p:cNvPr>
            <p:cNvSpPr>
              <a:spLocks noChangeAspect="1"/>
            </p:cNvSpPr>
            <p:nvPr/>
          </p:nvSpPr>
          <p:spPr>
            <a:xfrm>
              <a:off x="8450056"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0C7A382B-B5D2-5708-1F6F-A5CA10E503B5}"/>
                </a:ext>
              </a:extLst>
            </p:cNvPr>
            <p:cNvCxnSpPr/>
            <p:nvPr/>
          </p:nvCxnSpPr>
          <p:spPr>
            <a:xfrm flipH="1">
              <a:off x="921692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260B30C-8BC8-A56B-FFCB-914F0E0CAE36}"/>
                </a:ext>
              </a:extLst>
            </p:cNvPr>
            <p:cNvSpPr/>
            <p:nvPr/>
          </p:nvSpPr>
          <p:spPr>
            <a:xfrm>
              <a:off x="702236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7BAB0699-03BE-4737-D553-265DC54159EA}"/>
              </a:ext>
            </a:extLst>
          </p:cNvPr>
          <p:cNvGrpSpPr/>
          <p:nvPr/>
        </p:nvGrpSpPr>
        <p:grpSpPr>
          <a:xfrm>
            <a:off x="13096438" y="3466044"/>
            <a:ext cx="4389120" cy="3065350"/>
            <a:chOff x="12975690" y="3343068"/>
            <a:chExt cx="4389120" cy="3065350"/>
          </a:xfrm>
        </p:grpSpPr>
        <p:sp>
          <p:nvSpPr>
            <p:cNvPr id="6" name="Oval 5">
              <a:extLst>
                <a:ext uri="{FF2B5EF4-FFF2-40B4-BE49-F238E27FC236}">
                  <a16:creationId xmlns:a16="http://schemas.microsoft.com/office/drawing/2014/main" id="{6B0D34C1-C132-2F06-8A45-E15AC09D70E1}"/>
                </a:ext>
              </a:extLst>
            </p:cNvPr>
            <p:cNvSpPr>
              <a:spLocks noChangeAspect="1"/>
            </p:cNvSpPr>
            <p:nvPr/>
          </p:nvSpPr>
          <p:spPr>
            <a:xfrm>
              <a:off x="14403387"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325AC08A-83D5-B223-A6BA-085A9080A57E}"/>
                </a:ext>
              </a:extLst>
            </p:cNvPr>
            <p:cNvCxnSpPr>
              <a:cxnSpLocks/>
            </p:cNvCxnSpPr>
            <p:nvPr/>
          </p:nvCxnSpPr>
          <p:spPr>
            <a:xfrm flipH="1">
              <a:off x="15170250" y="4864751"/>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44CA874-842B-D6B1-8A5D-E0004204296B}"/>
                </a:ext>
              </a:extLst>
            </p:cNvPr>
            <p:cNvSpPr/>
            <p:nvPr/>
          </p:nvSpPr>
          <p:spPr>
            <a:xfrm>
              <a:off x="1297569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3" name="Group 22">
            <a:extLst>
              <a:ext uri="{FF2B5EF4-FFF2-40B4-BE49-F238E27FC236}">
                <a16:creationId xmlns:a16="http://schemas.microsoft.com/office/drawing/2014/main" id="{ED38EDE9-E8DF-6553-5156-F54F3DC715A2}"/>
              </a:ext>
            </a:extLst>
          </p:cNvPr>
          <p:cNvGrpSpPr/>
          <p:nvPr/>
        </p:nvGrpSpPr>
        <p:grpSpPr>
          <a:xfrm>
            <a:off x="18759621" y="3466044"/>
            <a:ext cx="4389120" cy="3065350"/>
            <a:chOff x="18929020" y="3343068"/>
            <a:chExt cx="4389120" cy="3065350"/>
          </a:xfrm>
        </p:grpSpPr>
        <p:sp>
          <p:nvSpPr>
            <p:cNvPr id="7" name="Oval 6">
              <a:extLst>
                <a:ext uri="{FF2B5EF4-FFF2-40B4-BE49-F238E27FC236}">
                  <a16:creationId xmlns:a16="http://schemas.microsoft.com/office/drawing/2014/main" id="{7CA96656-E165-5C3D-C883-4ABB708285A6}"/>
                </a:ext>
              </a:extLst>
            </p:cNvPr>
            <p:cNvSpPr>
              <a:spLocks noChangeAspect="1"/>
            </p:cNvSpPr>
            <p:nvPr/>
          </p:nvSpPr>
          <p:spPr>
            <a:xfrm>
              <a:off x="20356718"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D1617C62-19F3-7C9E-E37E-BE01D7994F10}"/>
                </a:ext>
              </a:extLst>
            </p:cNvPr>
            <p:cNvCxnSpPr>
              <a:cxnSpLocks/>
            </p:cNvCxnSpPr>
            <p:nvPr/>
          </p:nvCxnSpPr>
          <p:spPr>
            <a:xfrm flipH="1">
              <a:off x="2112358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9AC3A17-39B5-1F57-51E1-49B9FA72478C}"/>
                </a:ext>
              </a:extLst>
            </p:cNvPr>
            <p:cNvSpPr/>
            <p:nvPr/>
          </p:nvSpPr>
          <p:spPr>
            <a:xfrm>
              <a:off x="1892902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sp>
        <p:nvSpPr>
          <p:cNvPr id="26" name="Rounded Rectangle 25">
            <a:extLst>
              <a:ext uri="{FF2B5EF4-FFF2-40B4-BE49-F238E27FC236}">
                <a16:creationId xmlns:a16="http://schemas.microsoft.com/office/drawing/2014/main" id="{C428AFE8-02C4-8DEB-E167-38EF31A66AC4}"/>
              </a:ext>
            </a:extLst>
          </p:cNvPr>
          <p:cNvSpPr/>
          <p:nvPr/>
        </p:nvSpPr>
        <p:spPr>
          <a:xfrm>
            <a:off x="1770070" y="6667082"/>
            <a:ext cx="4389120" cy="6195478"/>
          </a:xfrm>
          <a:prstGeom prst="roundRect">
            <a:avLst>
              <a:gd name="adj" fmla="val 5556"/>
            </a:avLst>
          </a:prstGeom>
          <a:solidFill>
            <a:srgbClr val="DBFFCA"/>
          </a:solid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26">
            <a:extLst>
              <a:ext uri="{FF2B5EF4-FFF2-40B4-BE49-F238E27FC236}">
                <a16:creationId xmlns:a16="http://schemas.microsoft.com/office/drawing/2014/main" id="{7E730AB7-BE80-CED0-625D-BFECBAFC36FF}"/>
              </a:ext>
            </a:extLst>
          </p:cNvPr>
          <p:cNvSpPr/>
          <p:nvPr/>
        </p:nvSpPr>
        <p:spPr>
          <a:xfrm>
            <a:off x="13096438" y="6671512"/>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8" name="Rounded Rectangle 27">
            <a:extLst>
              <a:ext uri="{FF2B5EF4-FFF2-40B4-BE49-F238E27FC236}">
                <a16:creationId xmlns:a16="http://schemas.microsoft.com/office/drawing/2014/main" id="{BAF3B314-A93A-B432-DCAA-B44F1B643129}"/>
              </a:ext>
            </a:extLst>
          </p:cNvPr>
          <p:cNvSpPr/>
          <p:nvPr/>
        </p:nvSpPr>
        <p:spPr>
          <a:xfrm>
            <a:off x="7433254"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52952AB9-6ACC-8673-811B-21FAF41A646D}"/>
              </a:ext>
            </a:extLst>
          </p:cNvPr>
          <p:cNvSpPr/>
          <p:nvPr/>
        </p:nvSpPr>
        <p:spPr>
          <a:xfrm>
            <a:off x="18759621" y="6667081"/>
            <a:ext cx="4389120" cy="619547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5DC558E9-4877-3A1D-70E1-734502365FBA}"/>
              </a:ext>
            </a:extLst>
          </p:cNvPr>
          <p:cNvSpPr>
            <a:spLocks noChangeAspect="1"/>
          </p:cNvSpPr>
          <p:nvPr/>
        </p:nvSpPr>
        <p:spPr>
          <a:xfrm>
            <a:off x="674524" y="727873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3BC92FF-C9D8-133E-C880-920DF50BFA96}"/>
              </a:ext>
            </a:extLst>
          </p:cNvPr>
          <p:cNvSpPr>
            <a:spLocks noChangeAspect="1"/>
          </p:cNvSpPr>
          <p:nvPr/>
        </p:nvSpPr>
        <p:spPr>
          <a:xfrm>
            <a:off x="674524" y="1048171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77B0209-5A3E-7E41-212D-CF69599AEE9F}"/>
              </a:ext>
            </a:extLst>
          </p:cNvPr>
          <p:cNvSpPr txBox="1"/>
          <p:nvPr/>
        </p:nvSpPr>
        <p:spPr>
          <a:xfrm>
            <a:off x="1857761" y="5661703"/>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Project Parameter</a:t>
            </a:r>
          </a:p>
        </p:txBody>
      </p:sp>
      <p:sp>
        <p:nvSpPr>
          <p:cNvPr id="33" name="TextBox 32">
            <a:extLst>
              <a:ext uri="{FF2B5EF4-FFF2-40B4-BE49-F238E27FC236}">
                <a16:creationId xmlns:a16="http://schemas.microsoft.com/office/drawing/2014/main" id="{508FDC9F-49FC-8709-3983-0EC363743647}"/>
              </a:ext>
            </a:extLst>
          </p:cNvPr>
          <p:cNvSpPr txBox="1"/>
          <p:nvPr/>
        </p:nvSpPr>
        <p:spPr>
          <a:xfrm>
            <a:off x="7520945"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Lesson Learned</a:t>
            </a:r>
          </a:p>
        </p:txBody>
      </p:sp>
      <p:sp>
        <p:nvSpPr>
          <p:cNvPr id="34" name="TextBox 33">
            <a:extLst>
              <a:ext uri="{FF2B5EF4-FFF2-40B4-BE49-F238E27FC236}">
                <a16:creationId xmlns:a16="http://schemas.microsoft.com/office/drawing/2014/main" id="{7BA72CDA-AAFF-4EB2-6F86-BB124316F07A}"/>
              </a:ext>
            </a:extLst>
          </p:cNvPr>
          <p:cNvSpPr txBox="1"/>
          <p:nvPr/>
        </p:nvSpPr>
        <p:spPr>
          <a:xfrm>
            <a:off x="13184129" y="566018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Impact</a:t>
            </a:r>
          </a:p>
        </p:txBody>
      </p:sp>
      <p:sp>
        <p:nvSpPr>
          <p:cNvPr id="35" name="TextBox 34">
            <a:extLst>
              <a:ext uri="{FF2B5EF4-FFF2-40B4-BE49-F238E27FC236}">
                <a16:creationId xmlns:a16="http://schemas.microsoft.com/office/drawing/2014/main" id="{710ECEEB-DE4C-B91F-C8C0-32F04E33A857}"/>
              </a:ext>
            </a:extLst>
          </p:cNvPr>
          <p:cNvSpPr txBox="1"/>
          <p:nvPr/>
        </p:nvSpPr>
        <p:spPr>
          <a:xfrm>
            <a:off x="18847312"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Improvement</a:t>
            </a:r>
          </a:p>
        </p:txBody>
      </p:sp>
      <p:sp>
        <p:nvSpPr>
          <p:cNvPr id="39" name="TextBox 38">
            <a:extLst>
              <a:ext uri="{FF2B5EF4-FFF2-40B4-BE49-F238E27FC236}">
                <a16:creationId xmlns:a16="http://schemas.microsoft.com/office/drawing/2014/main" id="{136DA609-E19C-4E84-9EB7-1075DF47056A}"/>
              </a:ext>
            </a:extLst>
          </p:cNvPr>
          <p:cNvSpPr txBox="1"/>
          <p:nvPr/>
        </p:nvSpPr>
        <p:spPr>
          <a:xfrm>
            <a:off x="2452898" y="7614764"/>
            <a:ext cx="3510766" cy="461665"/>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Finance Portal Cache Issue</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76FC776B-C339-9BE2-1D6C-63AEE8A543EF}"/>
              </a:ext>
            </a:extLst>
          </p:cNvPr>
          <p:cNvSpPr txBox="1"/>
          <p:nvPr/>
        </p:nvSpPr>
        <p:spPr>
          <a:xfrm>
            <a:off x="2469111" y="10628956"/>
            <a:ext cx="3694010" cy="1200329"/>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DFSP liquidity account details are missing in the settlement bank report.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2A0763FD-A669-1E4B-A669-922E4F569463}"/>
              </a:ext>
            </a:extLst>
          </p:cNvPr>
          <p:cNvSpPr txBox="1"/>
          <p:nvPr/>
        </p:nvSpPr>
        <p:spPr>
          <a:xfrm>
            <a:off x="7850638" y="7071240"/>
            <a:ext cx="3510766" cy="1015663"/>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Realize the caching issue can cause a huge impact on the settlement process.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7231B277-2043-7801-FCF9-B5B008A54807}"/>
              </a:ext>
            </a:extLst>
          </p:cNvPr>
          <p:cNvSpPr txBox="1"/>
          <p:nvPr/>
        </p:nvSpPr>
        <p:spPr>
          <a:xfrm>
            <a:off x="7850638" y="10226411"/>
            <a:ext cx="3884045" cy="2246769"/>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Some of the information in the settlements reports are hardcoded which needs to be updated when there is a new DFSP onboarded, it is hub operator’s responsibility to make sure that. (e.g. liquidity account for DFSP)</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60B2600E-A9E5-8B0A-BF80-CD6A67B26358}"/>
              </a:ext>
            </a:extLst>
          </p:cNvPr>
          <p:cNvSpPr txBox="1"/>
          <p:nvPr/>
        </p:nvSpPr>
        <p:spPr>
          <a:xfrm>
            <a:off x="13447029" y="7037628"/>
            <a:ext cx="3862749" cy="2554545"/>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Cashing causes the settlement finalization process to hung resulting funky behavior on DFSP financial position. (e.g. Window not settled although position amount has been updated or settled without updating the financial position.</a:t>
            </a:r>
          </a:p>
        </p:txBody>
      </p:sp>
      <p:sp>
        <p:nvSpPr>
          <p:cNvPr id="44" name="TextBox 43">
            <a:extLst>
              <a:ext uri="{FF2B5EF4-FFF2-40B4-BE49-F238E27FC236}">
                <a16:creationId xmlns:a16="http://schemas.microsoft.com/office/drawing/2014/main" id="{263F2715-5C3E-ECF7-B4FF-7EF8BF830B5B}"/>
              </a:ext>
            </a:extLst>
          </p:cNvPr>
          <p:cNvSpPr txBox="1"/>
          <p:nvPr/>
        </p:nvSpPr>
        <p:spPr>
          <a:xfrm>
            <a:off x="13387260" y="10226411"/>
            <a:ext cx="3510766" cy="707886"/>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Causes delay in settlement process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A79FE9A6-F0E5-CA7E-6F05-481BF33DA9BC}"/>
              </a:ext>
            </a:extLst>
          </p:cNvPr>
          <p:cNvSpPr txBox="1"/>
          <p:nvPr/>
        </p:nvSpPr>
        <p:spPr>
          <a:xfrm>
            <a:off x="19022805" y="7071240"/>
            <a:ext cx="3862749" cy="1938992"/>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product delivery team identified this as a Mojaloop based caching issue and the current work around is to clear cache or use private browser for settlement process.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C41CE168-E6C6-41B4-93DF-9CAACC932089}"/>
              </a:ext>
            </a:extLst>
          </p:cNvPr>
          <p:cNvSpPr txBox="1"/>
          <p:nvPr/>
        </p:nvSpPr>
        <p:spPr>
          <a:xfrm>
            <a:off x="19022806" y="10481711"/>
            <a:ext cx="3862749" cy="1938992"/>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Hub operation team added a new step in onboarding checklist to communicate with DFSP about liquidity account information and provide it to internal dev team to be able to display it on reports. </a:t>
            </a: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48" name="Straight Connector 47">
            <a:extLst>
              <a:ext uri="{FF2B5EF4-FFF2-40B4-BE49-F238E27FC236}">
                <a16:creationId xmlns:a16="http://schemas.microsoft.com/office/drawing/2014/main" id="{87B8172A-2990-7C29-45CD-D4BF371952F6}"/>
              </a:ext>
            </a:extLst>
          </p:cNvPr>
          <p:cNvCxnSpPr>
            <a:cxnSpLocks/>
          </p:cNvCxnSpPr>
          <p:nvPr/>
        </p:nvCxnSpPr>
        <p:spPr>
          <a:xfrm>
            <a:off x="1770070"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146DCEC-6C74-49CD-9127-DE6CE3A8E3CB}"/>
              </a:ext>
            </a:extLst>
          </p:cNvPr>
          <p:cNvCxnSpPr>
            <a:cxnSpLocks/>
          </p:cNvCxnSpPr>
          <p:nvPr/>
        </p:nvCxnSpPr>
        <p:spPr>
          <a:xfrm>
            <a:off x="7433254"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AD5844D-63E4-D9ED-31D5-E6F88EB521EC}"/>
              </a:ext>
            </a:extLst>
          </p:cNvPr>
          <p:cNvCxnSpPr>
            <a:cxnSpLocks/>
          </p:cNvCxnSpPr>
          <p:nvPr/>
        </p:nvCxnSpPr>
        <p:spPr>
          <a:xfrm>
            <a:off x="13096438"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D546A-25F8-EE9D-3461-9A57B614E46D}"/>
              </a:ext>
            </a:extLst>
          </p:cNvPr>
          <p:cNvCxnSpPr>
            <a:cxnSpLocks/>
          </p:cNvCxnSpPr>
          <p:nvPr/>
        </p:nvCxnSpPr>
        <p:spPr>
          <a:xfrm>
            <a:off x="18759621" y="10077055"/>
            <a:ext cx="4389120" cy="0"/>
          </a:xfrm>
          <a:prstGeom prst="line">
            <a:avLst/>
          </a:prstGeom>
          <a:ln w="12700">
            <a:solidFill>
              <a:schemeClr val="bg1">
                <a:lumMod val="50000"/>
              </a:schemeClr>
            </a:solidFill>
            <a:prstDash val="lgDashDot"/>
          </a:ln>
        </p:spPr>
        <p:style>
          <a:lnRef idx="1">
            <a:schemeClr val="accent1"/>
          </a:lnRef>
          <a:fillRef idx="0">
            <a:schemeClr val="accent1"/>
          </a:fillRef>
          <a:effectRef idx="0">
            <a:schemeClr val="accent1"/>
          </a:effectRef>
          <a:fontRef idx="minor">
            <a:schemeClr val="tx1"/>
          </a:fontRef>
        </p:style>
      </p:cxnSp>
      <p:pic>
        <p:nvPicPr>
          <p:cNvPr id="9" name="Picture 9" descr="Icon&#10;&#10;Description automatically generated">
            <a:extLst>
              <a:ext uri="{FF2B5EF4-FFF2-40B4-BE49-F238E27FC236}">
                <a16:creationId xmlns:a16="http://schemas.microsoft.com/office/drawing/2014/main" id="{65E40CF2-D8AE-D1AC-11E8-1C9E3089ADB5}"/>
              </a:ext>
            </a:extLst>
          </p:cNvPr>
          <p:cNvPicPr>
            <a:picLocks noChangeAspect="1"/>
          </p:cNvPicPr>
          <p:nvPr/>
        </p:nvPicPr>
        <p:blipFill>
          <a:blip r:embed="rId2"/>
          <a:stretch>
            <a:fillRect/>
          </a:stretch>
        </p:blipFill>
        <p:spPr>
          <a:xfrm>
            <a:off x="3445776" y="3708400"/>
            <a:ext cx="1037907" cy="1037773"/>
          </a:xfrm>
          <a:prstGeom prst="rect">
            <a:avLst/>
          </a:prstGeom>
        </p:spPr>
      </p:pic>
      <p:pic>
        <p:nvPicPr>
          <p:cNvPr id="12" name="Picture 11">
            <a:extLst>
              <a:ext uri="{FF2B5EF4-FFF2-40B4-BE49-F238E27FC236}">
                <a16:creationId xmlns:a16="http://schemas.microsoft.com/office/drawing/2014/main" id="{AC0C1E58-9947-28DA-6648-7ABCC0AD8C8B}"/>
              </a:ext>
            </a:extLst>
          </p:cNvPr>
          <p:cNvPicPr>
            <a:picLocks noChangeAspect="1"/>
          </p:cNvPicPr>
          <p:nvPr/>
        </p:nvPicPr>
        <p:blipFill>
          <a:blip r:embed="rId3"/>
          <a:stretch>
            <a:fillRect/>
          </a:stretch>
        </p:blipFill>
        <p:spPr>
          <a:xfrm>
            <a:off x="9145190" y="3701143"/>
            <a:ext cx="1066940" cy="1045030"/>
          </a:xfrm>
          <a:prstGeom prst="rect">
            <a:avLst/>
          </a:prstGeom>
        </p:spPr>
      </p:pic>
      <p:pic>
        <p:nvPicPr>
          <p:cNvPr id="16" name="Picture 36" descr="A picture containing logo&#10;&#10;Description automatically generated">
            <a:extLst>
              <a:ext uri="{FF2B5EF4-FFF2-40B4-BE49-F238E27FC236}">
                <a16:creationId xmlns:a16="http://schemas.microsoft.com/office/drawing/2014/main" id="{A11C84D1-28D2-C738-E083-34EDF7B128D9}"/>
              </a:ext>
            </a:extLst>
          </p:cNvPr>
          <p:cNvPicPr>
            <a:picLocks noChangeAspect="1"/>
          </p:cNvPicPr>
          <p:nvPr/>
        </p:nvPicPr>
        <p:blipFill>
          <a:blip r:embed="rId4"/>
          <a:stretch>
            <a:fillRect/>
          </a:stretch>
        </p:blipFill>
        <p:spPr>
          <a:xfrm>
            <a:off x="20329903" y="3708400"/>
            <a:ext cx="1219361" cy="965203"/>
          </a:xfrm>
          <a:prstGeom prst="rect">
            <a:avLst/>
          </a:prstGeom>
        </p:spPr>
      </p:pic>
      <p:pic>
        <p:nvPicPr>
          <p:cNvPr id="37" name="Picture 37" descr="Icon&#10;&#10;Description automatically generated">
            <a:extLst>
              <a:ext uri="{FF2B5EF4-FFF2-40B4-BE49-F238E27FC236}">
                <a16:creationId xmlns:a16="http://schemas.microsoft.com/office/drawing/2014/main" id="{776DA70D-7687-4EC4-BF8D-84A871216AEC}"/>
              </a:ext>
            </a:extLst>
          </p:cNvPr>
          <p:cNvPicPr>
            <a:picLocks noChangeAspect="1"/>
          </p:cNvPicPr>
          <p:nvPr/>
        </p:nvPicPr>
        <p:blipFill>
          <a:blip r:embed="rId5"/>
          <a:stretch>
            <a:fillRect/>
          </a:stretch>
        </p:blipFill>
        <p:spPr>
          <a:xfrm>
            <a:off x="14723031" y="3708400"/>
            <a:ext cx="1074198" cy="965203"/>
          </a:xfrm>
          <a:prstGeom prst="rect">
            <a:avLst/>
          </a:prstGeom>
        </p:spPr>
      </p:pic>
      <p:pic>
        <p:nvPicPr>
          <p:cNvPr id="47" name="Picture 62" descr="Icon&#10;&#10;Description automatically generated">
            <a:extLst>
              <a:ext uri="{FF2B5EF4-FFF2-40B4-BE49-F238E27FC236}">
                <a16:creationId xmlns:a16="http://schemas.microsoft.com/office/drawing/2014/main" id="{90FA8706-ED23-D71A-C877-3E799DE96CB7}"/>
              </a:ext>
            </a:extLst>
          </p:cNvPr>
          <p:cNvPicPr>
            <a:picLocks noChangeAspect="1"/>
          </p:cNvPicPr>
          <p:nvPr/>
        </p:nvPicPr>
        <p:blipFill>
          <a:blip r:embed="rId6"/>
          <a:stretch>
            <a:fillRect/>
          </a:stretch>
        </p:blipFill>
        <p:spPr>
          <a:xfrm>
            <a:off x="887302" y="7536543"/>
            <a:ext cx="1128634" cy="1019630"/>
          </a:xfrm>
          <a:prstGeom prst="rect">
            <a:avLst/>
          </a:prstGeom>
        </p:spPr>
      </p:pic>
      <p:pic>
        <p:nvPicPr>
          <p:cNvPr id="53" name="Picture 63" descr="Icon&#10;&#10;Description automatically generated">
            <a:extLst>
              <a:ext uri="{FF2B5EF4-FFF2-40B4-BE49-F238E27FC236}">
                <a16:creationId xmlns:a16="http://schemas.microsoft.com/office/drawing/2014/main" id="{1034C139-474D-6197-A1AD-4B44743C5152}"/>
              </a:ext>
            </a:extLst>
          </p:cNvPr>
          <p:cNvPicPr>
            <a:picLocks noChangeAspect="1"/>
          </p:cNvPicPr>
          <p:nvPr/>
        </p:nvPicPr>
        <p:blipFill>
          <a:blip r:embed="rId7"/>
          <a:stretch>
            <a:fillRect/>
          </a:stretch>
        </p:blipFill>
        <p:spPr>
          <a:xfrm>
            <a:off x="949214" y="10632990"/>
            <a:ext cx="1029532" cy="1048936"/>
          </a:xfrm>
          <a:prstGeom prst="rect">
            <a:avLst/>
          </a:prstGeom>
        </p:spPr>
      </p:pic>
      <p:sp>
        <p:nvSpPr>
          <p:cNvPr id="8" name="Slide Number Placeholder 7">
            <a:extLst>
              <a:ext uri="{FF2B5EF4-FFF2-40B4-BE49-F238E27FC236}">
                <a16:creationId xmlns:a16="http://schemas.microsoft.com/office/drawing/2014/main" id="{D51C455A-B793-935B-8788-296DA2ED39AE}"/>
              </a:ext>
            </a:extLst>
          </p:cNvPr>
          <p:cNvSpPr>
            <a:spLocks noGrp="1"/>
          </p:cNvSpPr>
          <p:nvPr>
            <p:ph type="sldNum" sz="quarter" idx="12"/>
          </p:nvPr>
        </p:nvSpPr>
        <p:spPr/>
        <p:txBody>
          <a:bodyPr/>
          <a:lstStyle/>
          <a:p>
            <a:fld id="{20AF9D7A-5BEE-9245-944A-197F51D542D9}" type="slidenum">
              <a:rPr lang="en-US" smtClean="0"/>
              <a:t>21</a:t>
            </a:fld>
            <a:endParaRPr lang="en-US"/>
          </a:p>
        </p:txBody>
      </p:sp>
    </p:spTree>
    <p:extLst>
      <p:ext uri="{BB962C8B-B14F-4D97-AF65-F5344CB8AC3E}">
        <p14:creationId xmlns:p14="http://schemas.microsoft.com/office/powerpoint/2010/main" val="2428926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74A1-DCA5-B32C-BA3F-C5593F67D34F}"/>
              </a:ext>
            </a:extLst>
          </p:cNvPr>
          <p:cNvSpPr txBox="1">
            <a:spLocks/>
          </p:cNvSpPr>
          <p:nvPr/>
        </p:nvSpPr>
        <p:spPr>
          <a:xfrm>
            <a:off x="1488226" y="472869"/>
            <a:ext cx="18869389" cy="241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
              </a:rPr>
              <a:t>Lessons learned</a:t>
            </a:r>
            <a:endParaRPr lang="en-US" sz="8000" dirty="0">
              <a:solidFill>
                <a:srgbClr val="00A2FE"/>
              </a:solidFill>
              <a:latin typeface="Calibri" panose="020F0502020204030204" pitchFamily="34" charset="0"/>
              <a:cs typeface="Calibri" panose="020F0502020204030204" pitchFamily="34" charset="0"/>
            </a:endParaRPr>
          </a:p>
        </p:txBody>
      </p:sp>
      <p:grpSp>
        <p:nvGrpSpPr>
          <p:cNvPr id="25" name="Group 24">
            <a:extLst>
              <a:ext uri="{FF2B5EF4-FFF2-40B4-BE49-F238E27FC236}">
                <a16:creationId xmlns:a16="http://schemas.microsoft.com/office/drawing/2014/main" id="{2179AF8E-7D89-C3DF-C589-0C6015FFC911}"/>
              </a:ext>
            </a:extLst>
          </p:cNvPr>
          <p:cNvGrpSpPr/>
          <p:nvPr/>
        </p:nvGrpSpPr>
        <p:grpSpPr>
          <a:xfrm>
            <a:off x="1770070" y="3464988"/>
            <a:ext cx="4389120" cy="3065350"/>
            <a:chOff x="1069030" y="3343068"/>
            <a:chExt cx="4389120" cy="3065350"/>
          </a:xfrm>
        </p:grpSpPr>
        <p:sp>
          <p:nvSpPr>
            <p:cNvPr id="3" name="Oval 2">
              <a:extLst>
                <a:ext uri="{FF2B5EF4-FFF2-40B4-BE49-F238E27FC236}">
                  <a16:creationId xmlns:a16="http://schemas.microsoft.com/office/drawing/2014/main" id="{A5B59B10-6F7B-CF84-EC3D-7B5268B33E86}"/>
                </a:ext>
              </a:extLst>
            </p:cNvPr>
            <p:cNvSpPr>
              <a:spLocks noChangeAspect="1"/>
            </p:cNvSpPr>
            <p:nvPr/>
          </p:nvSpPr>
          <p:spPr>
            <a:xfrm>
              <a:off x="2496725"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70F4FC21-278E-D248-A24C-71E3D263C1DB}"/>
                </a:ext>
              </a:extLst>
            </p:cNvPr>
            <p:cNvCxnSpPr>
              <a:stCxn id="3" idx="4"/>
            </p:cNvCxnSpPr>
            <p:nvPr/>
          </p:nvCxnSpPr>
          <p:spPr>
            <a:xfrm flipH="1">
              <a:off x="3263590" y="4876799"/>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CFD44D41-C7B6-59DA-624E-4AE0E77195DD}"/>
                </a:ext>
              </a:extLst>
            </p:cNvPr>
            <p:cNvSpPr/>
            <p:nvPr/>
          </p:nvSpPr>
          <p:spPr>
            <a:xfrm>
              <a:off x="106903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2" name="Group 21">
            <a:extLst>
              <a:ext uri="{FF2B5EF4-FFF2-40B4-BE49-F238E27FC236}">
                <a16:creationId xmlns:a16="http://schemas.microsoft.com/office/drawing/2014/main" id="{775F3EDA-2DD0-7309-1818-048766B2BA76}"/>
              </a:ext>
            </a:extLst>
          </p:cNvPr>
          <p:cNvGrpSpPr/>
          <p:nvPr/>
        </p:nvGrpSpPr>
        <p:grpSpPr>
          <a:xfrm>
            <a:off x="7433254" y="3466044"/>
            <a:ext cx="4389120" cy="3065350"/>
            <a:chOff x="7022360" y="3343068"/>
            <a:chExt cx="4389120" cy="3065350"/>
          </a:xfrm>
        </p:grpSpPr>
        <p:sp>
          <p:nvSpPr>
            <p:cNvPr id="5" name="Oval 4">
              <a:extLst>
                <a:ext uri="{FF2B5EF4-FFF2-40B4-BE49-F238E27FC236}">
                  <a16:creationId xmlns:a16="http://schemas.microsoft.com/office/drawing/2014/main" id="{DEF50F23-AE7D-5963-68A5-1C07019C04C0}"/>
                </a:ext>
              </a:extLst>
            </p:cNvPr>
            <p:cNvSpPr>
              <a:spLocks noChangeAspect="1"/>
            </p:cNvSpPr>
            <p:nvPr/>
          </p:nvSpPr>
          <p:spPr>
            <a:xfrm>
              <a:off x="8450056"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0C7A382B-B5D2-5708-1F6F-A5CA10E503B5}"/>
                </a:ext>
              </a:extLst>
            </p:cNvPr>
            <p:cNvCxnSpPr/>
            <p:nvPr/>
          </p:nvCxnSpPr>
          <p:spPr>
            <a:xfrm flipH="1">
              <a:off x="921692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5260B30C-8BC8-A56B-FFCB-914F0E0CAE36}"/>
                </a:ext>
              </a:extLst>
            </p:cNvPr>
            <p:cNvSpPr/>
            <p:nvPr/>
          </p:nvSpPr>
          <p:spPr>
            <a:xfrm>
              <a:off x="702236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7BAB0699-03BE-4737-D553-265DC54159EA}"/>
              </a:ext>
            </a:extLst>
          </p:cNvPr>
          <p:cNvGrpSpPr/>
          <p:nvPr/>
        </p:nvGrpSpPr>
        <p:grpSpPr>
          <a:xfrm>
            <a:off x="13096438" y="3466044"/>
            <a:ext cx="4389120" cy="3065350"/>
            <a:chOff x="12975690" y="3343068"/>
            <a:chExt cx="4389120" cy="3065350"/>
          </a:xfrm>
        </p:grpSpPr>
        <p:sp>
          <p:nvSpPr>
            <p:cNvPr id="6" name="Oval 5">
              <a:extLst>
                <a:ext uri="{FF2B5EF4-FFF2-40B4-BE49-F238E27FC236}">
                  <a16:creationId xmlns:a16="http://schemas.microsoft.com/office/drawing/2014/main" id="{6B0D34C1-C132-2F06-8A45-E15AC09D70E1}"/>
                </a:ext>
              </a:extLst>
            </p:cNvPr>
            <p:cNvSpPr>
              <a:spLocks noChangeAspect="1"/>
            </p:cNvSpPr>
            <p:nvPr/>
          </p:nvSpPr>
          <p:spPr>
            <a:xfrm>
              <a:off x="14403387" y="3343068"/>
              <a:ext cx="1533731" cy="1533731"/>
            </a:xfrm>
            <a:prstGeom prst="ellipse">
              <a:avLst/>
            </a:prstGeom>
            <a:solidFill>
              <a:schemeClr val="bg1"/>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325AC08A-83D5-B223-A6BA-085A9080A57E}"/>
                </a:ext>
              </a:extLst>
            </p:cNvPr>
            <p:cNvCxnSpPr>
              <a:cxnSpLocks/>
            </p:cNvCxnSpPr>
            <p:nvPr/>
          </p:nvCxnSpPr>
          <p:spPr>
            <a:xfrm flipH="1">
              <a:off x="15170250" y="4864751"/>
              <a:ext cx="1" cy="237068"/>
            </a:xfrm>
            <a:prstGeom prst="line">
              <a:avLst/>
            </a:prstGeom>
            <a:ln w="57150">
              <a:solidFill>
                <a:srgbClr val="00B050"/>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C44CA874-842B-D6B1-8A5D-E0004204296B}"/>
                </a:ext>
              </a:extLst>
            </p:cNvPr>
            <p:cNvSpPr/>
            <p:nvPr/>
          </p:nvSpPr>
          <p:spPr>
            <a:xfrm>
              <a:off x="12975690" y="5333998"/>
              <a:ext cx="4389120" cy="1074420"/>
            </a:xfrm>
            <a:prstGeom prst="roundRect">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grpSp>
        <p:nvGrpSpPr>
          <p:cNvPr id="23" name="Group 22">
            <a:extLst>
              <a:ext uri="{FF2B5EF4-FFF2-40B4-BE49-F238E27FC236}">
                <a16:creationId xmlns:a16="http://schemas.microsoft.com/office/drawing/2014/main" id="{ED38EDE9-E8DF-6553-5156-F54F3DC715A2}"/>
              </a:ext>
            </a:extLst>
          </p:cNvPr>
          <p:cNvGrpSpPr/>
          <p:nvPr/>
        </p:nvGrpSpPr>
        <p:grpSpPr>
          <a:xfrm>
            <a:off x="18759621" y="3466044"/>
            <a:ext cx="4389120" cy="3065350"/>
            <a:chOff x="18929020" y="3343068"/>
            <a:chExt cx="4389120" cy="3065350"/>
          </a:xfrm>
        </p:grpSpPr>
        <p:sp>
          <p:nvSpPr>
            <p:cNvPr id="7" name="Oval 6">
              <a:extLst>
                <a:ext uri="{FF2B5EF4-FFF2-40B4-BE49-F238E27FC236}">
                  <a16:creationId xmlns:a16="http://schemas.microsoft.com/office/drawing/2014/main" id="{7CA96656-E165-5C3D-C883-4ABB708285A6}"/>
                </a:ext>
              </a:extLst>
            </p:cNvPr>
            <p:cNvSpPr>
              <a:spLocks noChangeAspect="1"/>
            </p:cNvSpPr>
            <p:nvPr/>
          </p:nvSpPr>
          <p:spPr>
            <a:xfrm>
              <a:off x="20356718" y="3343068"/>
              <a:ext cx="1533731" cy="1533731"/>
            </a:xfrm>
            <a:prstGeom prst="ellipse">
              <a:avLst/>
            </a:prstGeom>
            <a:solidFill>
              <a:schemeClr val="bg1"/>
            </a:solidFill>
            <a:ln w="57150">
              <a:solidFill>
                <a:srgbClr val="5969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D1617C62-19F3-7C9E-E37E-BE01D7994F10}"/>
                </a:ext>
              </a:extLst>
            </p:cNvPr>
            <p:cNvCxnSpPr>
              <a:cxnSpLocks/>
            </p:cNvCxnSpPr>
            <p:nvPr/>
          </p:nvCxnSpPr>
          <p:spPr>
            <a:xfrm flipH="1">
              <a:off x="21123580" y="4876799"/>
              <a:ext cx="1" cy="237068"/>
            </a:xfrm>
            <a:prstGeom prst="line">
              <a:avLst/>
            </a:prstGeom>
            <a:ln w="57150">
              <a:solidFill>
                <a:srgbClr val="5969AD"/>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Rounded Rectangle 20">
              <a:extLst>
                <a:ext uri="{FF2B5EF4-FFF2-40B4-BE49-F238E27FC236}">
                  <a16:creationId xmlns:a16="http://schemas.microsoft.com/office/drawing/2014/main" id="{99AC3A17-39B5-1F57-51E1-49B9FA72478C}"/>
                </a:ext>
              </a:extLst>
            </p:cNvPr>
            <p:cNvSpPr/>
            <p:nvPr/>
          </p:nvSpPr>
          <p:spPr>
            <a:xfrm>
              <a:off x="18929020" y="5333998"/>
              <a:ext cx="4389120" cy="1074420"/>
            </a:xfrm>
            <a:prstGeom prst="roundRect">
              <a:avLst/>
            </a:prstGeom>
            <a:solidFill>
              <a:srgbClr val="5969A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grpSp>
      <p:sp>
        <p:nvSpPr>
          <p:cNvPr id="26" name="Rounded Rectangle 25">
            <a:extLst>
              <a:ext uri="{FF2B5EF4-FFF2-40B4-BE49-F238E27FC236}">
                <a16:creationId xmlns:a16="http://schemas.microsoft.com/office/drawing/2014/main" id="{C428AFE8-02C4-8DEB-E167-38EF31A66AC4}"/>
              </a:ext>
            </a:extLst>
          </p:cNvPr>
          <p:cNvSpPr/>
          <p:nvPr/>
        </p:nvSpPr>
        <p:spPr>
          <a:xfrm>
            <a:off x="1770070" y="6667082"/>
            <a:ext cx="4389120" cy="3467518"/>
          </a:xfrm>
          <a:prstGeom prst="roundRect">
            <a:avLst>
              <a:gd name="adj" fmla="val 5556"/>
            </a:avLst>
          </a:prstGeom>
          <a:solidFill>
            <a:srgbClr val="DBFFCA"/>
          </a:solid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7" name="Rounded Rectangle 26">
            <a:extLst>
              <a:ext uri="{FF2B5EF4-FFF2-40B4-BE49-F238E27FC236}">
                <a16:creationId xmlns:a16="http://schemas.microsoft.com/office/drawing/2014/main" id="{7E730AB7-BE80-CED0-625D-BFECBAFC36FF}"/>
              </a:ext>
            </a:extLst>
          </p:cNvPr>
          <p:cNvSpPr/>
          <p:nvPr/>
        </p:nvSpPr>
        <p:spPr>
          <a:xfrm>
            <a:off x="13096438" y="6671512"/>
            <a:ext cx="4389120" cy="3463087"/>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8" name="Rounded Rectangle 27">
            <a:extLst>
              <a:ext uri="{FF2B5EF4-FFF2-40B4-BE49-F238E27FC236}">
                <a16:creationId xmlns:a16="http://schemas.microsoft.com/office/drawing/2014/main" id="{BAF3B314-A93A-B432-DCAA-B44F1B643129}"/>
              </a:ext>
            </a:extLst>
          </p:cNvPr>
          <p:cNvSpPr/>
          <p:nvPr/>
        </p:nvSpPr>
        <p:spPr>
          <a:xfrm>
            <a:off x="7433254" y="6667081"/>
            <a:ext cx="4389120" cy="3467518"/>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29" name="Rounded Rectangle 28">
            <a:extLst>
              <a:ext uri="{FF2B5EF4-FFF2-40B4-BE49-F238E27FC236}">
                <a16:creationId xmlns:a16="http://schemas.microsoft.com/office/drawing/2014/main" id="{52952AB9-6ACC-8673-811B-21FAF41A646D}"/>
              </a:ext>
            </a:extLst>
          </p:cNvPr>
          <p:cNvSpPr/>
          <p:nvPr/>
        </p:nvSpPr>
        <p:spPr>
          <a:xfrm>
            <a:off x="18759621" y="6667081"/>
            <a:ext cx="4389120" cy="3463087"/>
          </a:xfrm>
          <a:prstGeom prst="roundRect">
            <a:avLst>
              <a:gd name="adj" fmla="val 5556"/>
            </a:avLst>
          </a:prstGeom>
          <a:noFill/>
          <a:ln w="28575">
            <a:solidFill>
              <a:schemeClr val="bg1">
                <a:lumMod val="8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5DC558E9-4877-3A1D-70E1-734502365FBA}"/>
              </a:ext>
            </a:extLst>
          </p:cNvPr>
          <p:cNvSpPr>
            <a:spLocks noChangeAspect="1"/>
          </p:cNvSpPr>
          <p:nvPr/>
        </p:nvSpPr>
        <p:spPr>
          <a:xfrm>
            <a:off x="674524" y="7278731"/>
            <a:ext cx="1533731" cy="1533731"/>
          </a:xfrm>
          <a:prstGeom prst="ellipse">
            <a:avLst/>
          </a:prstGeom>
          <a:solidFill>
            <a:srgbClr val="DBFFCA"/>
          </a:solid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M">
              <a:latin typeface="Calibri" panose="020F0502020204030204" pitchFamily="34" charset="0"/>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677B0209-5A3E-7E41-212D-CF69599AEE9F}"/>
              </a:ext>
            </a:extLst>
          </p:cNvPr>
          <p:cNvSpPr txBox="1"/>
          <p:nvPr/>
        </p:nvSpPr>
        <p:spPr>
          <a:xfrm>
            <a:off x="1857761" y="5661703"/>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Project Parameter</a:t>
            </a:r>
          </a:p>
        </p:txBody>
      </p:sp>
      <p:sp>
        <p:nvSpPr>
          <p:cNvPr id="33" name="TextBox 32">
            <a:extLst>
              <a:ext uri="{FF2B5EF4-FFF2-40B4-BE49-F238E27FC236}">
                <a16:creationId xmlns:a16="http://schemas.microsoft.com/office/drawing/2014/main" id="{508FDC9F-49FC-8709-3983-0EC363743647}"/>
              </a:ext>
            </a:extLst>
          </p:cNvPr>
          <p:cNvSpPr txBox="1"/>
          <p:nvPr/>
        </p:nvSpPr>
        <p:spPr>
          <a:xfrm>
            <a:off x="7520945"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Lesson Learned</a:t>
            </a:r>
          </a:p>
        </p:txBody>
      </p:sp>
      <p:sp>
        <p:nvSpPr>
          <p:cNvPr id="34" name="TextBox 33">
            <a:extLst>
              <a:ext uri="{FF2B5EF4-FFF2-40B4-BE49-F238E27FC236}">
                <a16:creationId xmlns:a16="http://schemas.microsoft.com/office/drawing/2014/main" id="{7BA72CDA-AAFF-4EB2-6F86-BB124316F07A}"/>
              </a:ext>
            </a:extLst>
          </p:cNvPr>
          <p:cNvSpPr txBox="1"/>
          <p:nvPr/>
        </p:nvSpPr>
        <p:spPr>
          <a:xfrm>
            <a:off x="13184129" y="566018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Impact</a:t>
            </a:r>
          </a:p>
        </p:txBody>
      </p:sp>
      <p:sp>
        <p:nvSpPr>
          <p:cNvPr id="35" name="TextBox 34">
            <a:extLst>
              <a:ext uri="{FF2B5EF4-FFF2-40B4-BE49-F238E27FC236}">
                <a16:creationId xmlns:a16="http://schemas.microsoft.com/office/drawing/2014/main" id="{710ECEEB-DE4C-B91F-C8C0-32F04E33A857}"/>
              </a:ext>
            </a:extLst>
          </p:cNvPr>
          <p:cNvSpPr txBox="1"/>
          <p:nvPr/>
        </p:nvSpPr>
        <p:spPr>
          <a:xfrm>
            <a:off x="18847312" y="5669962"/>
            <a:ext cx="4213738" cy="646331"/>
          </a:xfrm>
          <a:prstGeom prst="rect">
            <a:avLst/>
          </a:prstGeom>
          <a:noFill/>
        </p:spPr>
        <p:txBody>
          <a:bodyPr wrap="square" lIns="91440" tIns="45720" rIns="91440" bIns="45720" rtlCol="0" anchor="t">
            <a:spAutoFit/>
          </a:bodyPr>
          <a:lstStyle/>
          <a:p>
            <a:pPr algn="ctr"/>
            <a:r>
              <a:rPr lang="en-US" sz="3600">
                <a:solidFill>
                  <a:schemeClr val="bg1"/>
                </a:solidFill>
                <a:latin typeface="Calibri" panose="020F0502020204030204" pitchFamily="34" charset="0"/>
                <a:ea typeface="Calibri" panose="020F0502020204030204" pitchFamily="34" charset="0"/>
                <a:cs typeface="Calibri" panose="020F0502020204030204" pitchFamily="34" charset="0"/>
              </a:rPr>
              <a:t>Improvement</a:t>
            </a:r>
          </a:p>
        </p:txBody>
      </p:sp>
      <p:sp>
        <p:nvSpPr>
          <p:cNvPr id="39" name="TextBox 38">
            <a:extLst>
              <a:ext uri="{FF2B5EF4-FFF2-40B4-BE49-F238E27FC236}">
                <a16:creationId xmlns:a16="http://schemas.microsoft.com/office/drawing/2014/main" id="{136DA609-E19C-4E84-9EB7-1075DF47056A}"/>
              </a:ext>
            </a:extLst>
          </p:cNvPr>
          <p:cNvSpPr txBox="1"/>
          <p:nvPr/>
        </p:nvSpPr>
        <p:spPr>
          <a:xfrm>
            <a:off x="2452898" y="7614764"/>
            <a:ext cx="3510766" cy="1200329"/>
          </a:xfrm>
          <a:prstGeom prst="rect">
            <a:avLst/>
          </a:prstGeom>
          <a:noFill/>
        </p:spPr>
        <p:txBody>
          <a:bodyPr wrap="square" lIns="91440" tIns="45720" rIns="91440" bIns="45720" anchor="t">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Changes in liquidity balance (adding or withdrawing)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2A0763FD-A669-1E4B-A669-922E4F569463}"/>
              </a:ext>
            </a:extLst>
          </p:cNvPr>
          <p:cNvSpPr txBox="1"/>
          <p:nvPr/>
        </p:nvSpPr>
        <p:spPr>
          <a:xfrm>
            <a:off x="7850638" y="7071240"/>
            <a:ext cx="3510766" cy="1631216"/>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Need discussion and communication about the procedures in advance with settlement bank to inform the liquidity changes in DFSP</a:t>
            </a:r>
          </a:p>
        </p:txBody>
      </p:sp>
      <p:sp>
        <p:nvSpPr>
          <p:cNvPr id="43" name="TextBox 42">
            <a:extLst>
              <a:ext uri="{FF2B5EF4-FFF2-40B4-BE49-F238E27FC236}">
                <a16:creationId xmlns:a16="http://schemas.microsoft.com/office/drawing/2014/main" id="{60B2600E-A9E5-8B0A-BF80-CD6A67B26358}"/>
              </a:ext>
            </a:extLst>
          </p:cNvPr>
          <p:cNvSpPr txBox="1"/>
          <p:nvPr/>
        </p:nvSpPr>
        <p:spPr>
          <a:xfrm>
            <a:off x="13447029" y="7037628"/>
            <a:ext cx="3862749" cy="1015663"/>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Causes balance and NDC difference between settlement bank and finance portal.</a:t>
            </a:r>
          </a:p>
        </p:txBody>
      </p:sp>
      <p:sp>
        <p:nvSpPr>
          <p:cNvPr id="45" name="TextBox 44">
            <a:extLst>
              <a:ext uri="{FF2B5EF4-FFF2-40B4-BE49-F238E27FC236}">
                <a16:creationId xmlns:a16="http://schemas.microsoft.com/office/drawing/2014/main" id="{A79FE9A6-F0E5-CA7E-6F05-481BF33DA9BC}"/>
              </a:ext>
            </a:extLst>
          </p:cNvPr>
          <p:cNvSpPr txBox="1"/>
          <p:nvPr/>
        </p:nvSpPr>
        <p:spPr>
          <a:xfrm>
            <a:off x="19022805" y="7071240"/>
            <a:ext cx="4125936" cy="1938992"/>
          </a:xfrm>
          <a:prstGeom prst="rect">
            <a:avLst/>
          </a:prstGeom>
          <a:noFill/>
        </p:spPr>
        <p:txBody>
          <a:bodyPr wrap="square" lIns="91440" tIns="45720" rIns="91440" bIns="45720" anchor="t">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As automation alert for liquidity changes are not implemented yet, hub operation team engages with settlement bank to send the balances of DFSP on a agreed time slots (4 times) to reduce the liquidity risk.</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9" descr="Icon&#10;&#10;Description automatically generated">
            <a:extLst>
              <a:ext uri="{FF2B5EF4-FFF2-40B4-BE49-F238E27FC236}">
                <a16:creationId xmlns:a16="http://schemas.microsoft.com/office/drawing/2014/main" id="{65E40CF2-D8AE-D1AC-11E8-1C9E3089ADB5}"/>
              </a:ext>
            </a:extLst>
          </p:cNvPr>
          <p:cNvPicPr>
            <a:picLocks noChangeAspect="1"/>
          </p:cNvPicPr>
          <p:nvPr/>
        </p:nvPicPr>
        <p:blipFill>
          <a:blip r:embed="rId2"/>
          <a:stretch>
            <a:fillRect/>
          </a:stretch>
        </p:blipFill>
        <p:spPr>
          <a:xfrm>
            <a:off x="3445776" y="3708400"/>
            <a:ext cx="1037907" cy="1037773"/>
          </a:xfrm>
          <a:prstGeom prst="rect">
            <a:avLst/>
          </a:prstGeom>
        </p:spPr>
      </p:pic>
      <p:pic>
        <p:nvPicPr>
          <p:cNvPr id="12" name="Picture 11">
            <a:extLst>
              <a:ext uri="{FF2B5EF4-FFF2-40B4-BE49-F238E27FC236}">
                <a16:creationId xmlns:a16="http://schemas.microsoft.com/office/drawing/2014/main" id="{AC0C1E58-9947-28DA-6648-7ABCC0AD8C8B}"/>
              </a:ext>
            </a:extLst>
          </p:cNvPr>
          <p:cNvPicPr>
            <a:picLocks noChangeAspect="1"/>
          </p:cNvPicPr>
          <p:nvPr/>
        </p:nvPicPr>
        <p:blipFill>
          <a:blip r:embed="rId3"/>
          <a:stretch>
            <a:fillRect/>
          </a:stretch>
        </p:blipFill>
        <p:spPr>
          <a:xfrm>
            <a:off x="9145190" y="3701143"/>
            <a:ext cx="1066940" cy="1045030"/>
          </a:xfrm>
          <a:prstGeom prst="rect">
            <a:avLst/>
          </a:prstGeom>
        </p:spPr>
      </p:pic>
      <p:pic>
        <p:nvPicPr>
          <p:cNvPr id="16" name="Picture 36" descr="A picture containing logo&#10;&#10;Description automatically generated">
            <a:extLst>
              <a:ext uri="{FF2B5EF4-FFF2-40B4-BE49-F238E27FC236}">
                <a16:creationId xmlns:a16="http://schemas.microsoft.com/office/drawing/2014/main" id="{A11C84D1-28D2-C738-E083-34EDF7B128D9}"/>
              </a:ext>
            </a:extLst>
          </p:cNvPr>
          <p:cNvPicPr>
            <a:picLocks noChangeAspect="1"/>
          </p:cNvPicPr>
          <p:nvPr/>
        </p:nvPicPr>
        <p:blipFill>
          <a:blip r:embed="rId4"/>
          <a:stretch>
            <a:fillRect/>
          </a:stretch>
        </p:blipFill>
        <p:spPr>
          <a:xfrm>
            <a:off x="20329903" y="3708400"/>
            <a:ext cx="1219361" cy="965203"/>
          </a:xfrm>
          <a:prstGeom prst="rect">
            <a:avLst/>
          </a:prstGeom>
        </p:spPr>
      </p:pic>
      <p:pic>
        <p:nvPicPr>
          <p:cNvPr id="37" name="Picture 37" descr="Icon&#10;&#10;Description automatically generated">
            <a:extLst>
              <a:ext uri="{FF2B5EF4-FFF2-40B4-BE49-F238E27FC236}">
                <a16:creationId xmlns:a16="http://schemas.microsoft.com/office/drawing/2014/main" id="{776DA70D-7687-4EC4-BF8D-84A871216AEC}"/>
              </a:ext>
            </a:extLst>
          </p:cNvPr>
          <p:cNvPicPr>
            <a:picLocks noChangeAspect="1"/>
          </p:cNvPicPr>
          <p:nvPr/>
        </p:nvPicPr>
        <p:blipFill>
          <a:blip r:embed="rId5"/>
          <a:stretch>
            <a:fillRect/>
          </a:stretch>
        </p:blipFill>
        <p:spPr>
          <a:xfrm>
            <a:off x="14723031" y="3708400"/>
            <a:ext cx="1074198" cy="965203"/>
          </a:xfrm>
          <a:prstGeom prst="rect">
            <a:avLst/>
          </a:prstGeom>
        </p:spPr>
      </p:pic>
      <p:pic>
        <p:nvPicPr>
          <p:cNvPr id="47" name="Picture 62" descr="Icon&#10;&#10;Description automatically generated">
            <a:extLst>
              <a:ext uri="{FF2B5EF4-FFF2-40B4-BE49-F238E27FC236}">
                <a16:creationId xmlns:a16="http://schemas.microsoft.com/office/drawing/2014/main" id="{90FA8706-ED23-D71A-C877-3E799DE96CB7}"/>
              </a:ext>
            </a:extLst>
          </p:cNvPr>
          <p:cNvPicPr>
            <a:picLocks noChangeAspect="1"/>
          </p:cNvPicPr>
          <p:nvPr/>
        </p:nvPicPr>
        <p:blipFill>
          <a:blip r:embed="rId6"/>
          <a:stretch>
            <a:fillRect/>
          </a:stretch>
        </p:blipFill>
        <p:spPr>
          <a:xfrm>
            <a:off x="887302" y="7536543"/>
            <a:ext cx="1128634" cy="1019630"/>
          </a:xfrm>
          <a:prstGeom prst="rect">
            <a:avLst/>
          </a:prstGeom>
        </p:spPr>
      </p:pic>
      <p:sp>
        <p:nvSpPr>
          <p:cNvPr id="8" name="Slide Number Placeholder 7">
            <a:extLst>
              <a:ext uri="{FF2B5EF4-FFF2-40B4-BE49-F238E27FC236}">
                <a16:creationId xmlns:a16="http://schemas.microsoft.com/office/drawing/2014/main" id="{7A897C58-6D8E-F4D0-1BA3-8B4BE0A91A7B}"/>
              </a:ext>
            </a:extLst>
          </p:cNvPr>
          <p:cNvSpPr>
            <a:spLocks noGrp="1"/>
          </p:cNvSpPr>
          <p:nvPr>
            <p:ph type="sldNum" sz="quarter" idx="12"/>
          </p:nvPr>
        </p:nvSpPr>
        <p:spPr/>
        <p:txBody>
          <a:bodyPr/>
          <a:lstStyle/>
          <a:p>
            <a:fld id="{20AF9D7A-5BEE-9245-944A-197F51D542D9}" type="slidenum">
              <a:rPr lang="en-US" smtClean="0"/>
              <a:t>22</a:t>
            </a:fld>
            <a:endParaRPr lang="en-US"/>
          </a:p>
        </p:txBody>
      </p:sp>
    </p:spTree>
    <p:extLst>
      <p:ext uri="{BB962C8B-B14F-4D97-AF65-F5344CB8AC3E}">
        <p14:creationId xmlns:p14="http://schemas.microsoft.com/office/powerpoint/2010/main" val="2875382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895208" y="4511726"/>
            <a:ext cx="9908015" cy="26203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14400" dirty="0">
                <a:solidFill>
                  <a:srgbClr val="00B0F0"/>
                </a:solidFill>
                <a:latin typeface="Calibri" panose="020F0502020204030204" pitchFamily="34" charset="0"/>
                <a:cs typeface="Calibri" panose="020F0502020204030204" pitchFamily="34" charset="0"/>
              </a:rPr>
              <a:t>Thank you!</a:t>
            </a:r>
          </a:p>
        </p:txBody>
      </p:sp>
      <p:grpSp>
        <p:nvGrpSpPr>
          <p:cNvPr id="19" name="Group 18">
            <a:extLst>
              <a:ext uri="{FF2B5EF4-FFF2-40B4-BE49-F238E27FC236}">
                <a16:creationId xmlns:a16="http://schemas.microsoft.com/office/drawing/2014/main" id="{837A5E01-3832-ED4B-4C73-88DFCDF9FC2A}"/>
              </a:ext>
            </a:extLst>
          </p:cNvPr>
          <p:cNvGrpSpPr/>
          <p:nvPr/>
        </p:nvGrpSpPr>
        <p:grpSpPr>
          <a:xfrm>
            <a:off x="2025161" y="9386596"/>
            <a:ext cx="7510725" cy="3153746"/>
            <a:chOff x="2025161" y="9239644"/>
            <a:chExt cx="5727154" cy="2445518"/>
          </a:xfrm>
        </p:grpSpPr>
        <p:pic>
          <p:nvPicPr>
            <p:cNvPr id="15" name="Graphic 14">
              <a:extLst>
                <a:ext uri="{FF2B5EF4-FFF2-40B4-BE49-F238E27FC236}">
                  <a16:creationId xmlns:a16="http://schemas.microsoft.com/office/drawing/2014/main" id="{8B6BD771-ABC7-4382-954C-5B3D1595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89525" y="11012377"/>
              <a:ext cx="492601" cy="471455"/>
            </a:xfrm>
            <a:prstGeom prst="rect">
              <a:avLst/>
            </a:prstGeom>
          </p:spPr>
        </p:pic>
        <p:sp>
          <p:nvSpPr>
            <p:cNvPr id="16" name="TextBox 15">
              <a:extLst>
                <a:ext uri="{FF2B5EF4-FFF2-40B4-BE49-F238E27FC236}">
                  <a16:creationId xmlns:a16="http://schemas.microsoft.com/office/drawing/2014/main" id="{9EE779D9-CA8D-42BF-86E5-EF2DA221B4D9}"/>
                </a:ext>
              </a:extLst>
            </p:cNvPr>
            <p:cNvSpPr txBox="1"/>
            <p:nvPr/>
          </p:nvSpPr>
          <p:spPr>
            <a:xfrm>
              <a:off x="2873031" y="10977276"/>
              <a:ext cx="3620286" cy="707886"/>
            </a:xfrm>
            <a:prstGeom prst="rect">
              <a:avLst/>
            </a:prstGeom>
            <a:noFill/>
          </p:spPr>
          <p:txBody>
            <a:bodyPr wrap="none" rtlCol="0">
              <a:spAutoFit/>
            </a:bodyPr>
            <a:lstStyle/>
            <a:p>
              <a:r>
                <a:rPr lang="en-US" sz="4000">
                  <a:latin typeface="Calibri" panose="020F0502020204030204" pitchFamily="34" charset="0"/>
                  <a:cs typeface="Calibri" panose="020F0502020204030204" pitchFamily="34" charset="0"/>
                </a:rPr>
                <a:t>thitsaworks.com</a:t>
              </a:r>
            </a:p>
          </p:txBody>
        </p:sp>
        <p:pic>
          <p:nvPicPr>
            <p:cNvPr id="13" name="Graphic 12">
              <a:extLst>
                <a:ext uri="{FF2B5EF4-FFF2-40B4-BE49-F238E27FC236}">
                  <a16:creationId xmlns:a16="http://schemas.microsoft.com/office/drawing/2014/main" id="{6EB6DA18-BEDE-4A55-B8AA-A34A47CA4D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25161" y="9274746"/>
              <a:ext cx="556965" cy="391463"/>
            </a:xfrm>
            <a:prstGeom prst="rect">
              <a:avLst/>
            </a:prstGeom>
          </p:spPr>
        </p:pic>
        <p:sp>
          <p:nvSpPr>
            <p:cNvPr id="14" name="TextBox 13">
              <a:extLst>
                <a:ext uri="{FF2B5EF4-FFF2-40B4-BE49-F238E27FC236}">
                  <a16:creationId xmlns:a16="http://schemas.microsoft.com/office/drawing/2014/main" id="{E1A069C7-FBE8-471A-84DA-8C3FFA84D1AB}"/>
                </a:ext>
              </a:extLst>
            </p:cNvPr>
            <p:cNvSpPr txBox="1"/>
            <p:nvPr/>
          </p:nvSpPr>
          <p:spPr>
            <a:xfrm>
              <a:off x="2873031" y="9239644"/>
              <a:ext cx="4879284" cy="707886"/>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info@thitsaworks.com</a:t>
              </a:r>
            </a:p>
          </p:txBody>
        </p:sp>
        <p:pic>
          <p:nvPicPr>
            <p:cNvPr id="11" name="Graphic 10">
              <a:extLst>
                <a:ext uri="{FF2B5EF4-FFF2-40B4-BE49-F238E27FC236}">
                  <a16:creationId xmlns:a16="http://schemas.microsoft.com/office/drawing/2014/main" id="{9398275F-584E-4343-94DA-4ABA5DA1E2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64402" y="10072765"/>
              <a:ext cx="278482" cy="533056"/>
            </a:xfrm>
            <a:prstGeom prst="rect">
              <a:avLst/>
            </a:prstGeom>
          </p:spPr>
        </p:pic>
        <p:sp>
          <p:nvSpPr>
            <p:cNvPr id="18" name="TextBox 17">
              <a:extLst>
                <a:ext uri="{FF2B5EF4-FFF2-40B4-BE49-F238E27FC236}">
                  <a16:creationId xmlns:a16="http://schemas.microsoft.com/office/drawing/2014/main" id="{B1181B76-EF99-EA48-40F5-8C5DD4D864A2}"/>
                </a:ext>
              </a:extLst>
            </p:cNvPr>
            <p:cNvSpPr txBox="1"/>
            <p:nvPr/>
          </p:nvSpPr>
          <p:spPr>
            <a:xfrm>
              <a:off x="2873031" y="10108460"/>
              <a:ext cx="3868972" cy="548918"/>
            </a:xfrm>
            <a:prstGeom prst="rect">
              <a:avLst/>
            </a:prstGeom>
            <a:noFill/>
          </p:spPr>
          <p:txBody>
            <a:bodyPr wrap="square">
              <a:spAutoFit/>
            </a:bodyPr>
            <a:lstStyle/>
            <a:p>
              <a:r>
                <a:rPr lang="en-US" sz="4000" dirty="0">
                  <a:latin typeface="Calibri" panose="020F0502020204030204" pitchFamily="34" charset="0"/>
                  <a:cs typeface="Calibri" panose="020F0502020204030204" pitchFamily="34" charset="0"/>
                </a:rPr>
                <a:t>Fb.me/</a:t>
              </a:r>
              <a:r>
                <a:rPr lang="en-US" sz="4000" dirty="0" err="1">
                  <a:latin typeface="Calibri" panose="020F0502020204030204" pitchFamily="34" charset="0"/>
                  <a:cs typeface="Calibri" panose="020F0502020204030204" pitchFamily="34" charset="0"/>
                </a:rPr>
                <a:t>thitsaworks</a:t>
              </a:r>
              <a:endParaRPr lang="en-US" sz="4000" dirty="0">
                <a:latin typeface="Calibri" panose="020F0502020204030204" pitchFamily="34" charset="0"/>
                <a:cs typeface="Calibri" panose="020F0502020204030204" pitchFamily="34" charset="0"/>
              </a:endParaRPr>
            </a:p>
          </p:txBody>
        </p:sp>
      </p:grpSp>
      <p:sp>
        <p:nvSpPr>
          <p:cNvPr id="2" name="Slide Number Placeholder 1">
            <a:extLst>
              <a:ext uri="{FF2B5EF4-FFF2-40B4-BE49-F238E27FC236}">
                <a16:creationId xmlns:a16="http://schemas.microsoft.com/office/drawing/2014/main" id="{B7646D36-765F-0428-394C-2FE35F0D35C2}"/>
              </a:ext>
            </a:extLst>
          </p:cNvPr>
          <p:cNvSpPr>
            <a:spLocks noGrp="1"/>
          </p:cNvSpPr>
          <p:nvPr>
            <p:ph type="sldNum" sz="quarter" idx="12"/>
          </p:nvPr>
        </p:nvSpPr>
        <p:spPr/>
        <p:txBody>
          <a:bodyPr/>
          <a:lstStyle/>
          <a:p>
            <a:fld id="{20AF9D7A-5BEE-9245-944A-197F51D542D9}" type="slidenum">
              <a:rPr lang="en-US" smtClean="0"/>
              <a:t>23</a:t>
            </a:fld>
            <a:endParaRPr lang="en-US"/>
          </a:p>
        </p:txBody>
      </p:sp>
    </p:spTree>
    <p:extLst>
      <p:ext uri="{BB962C8B-B14F-4D97-AF65-F5344CB8AC3E}">
        <p14:creationId xmlns:p14="http://schemas.microsoft.com/office/powerpoint/2010/main" val="3037356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2325131"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Team Setup</a:t>
            </a:r>
          </a:p>
        </p:txBody>
      </p:sp>
      <p:sp>
        <p:nvSpPr>
          <p:cNvPr id="8" name="TextBox 7">
            <a:extLst>
              <a:ext uri="{FF2B5EF4-FFF2-40B4-BE49-F238E27FC236}">
                <a16:creationId xmlns:a16="http://schemas.microsoft.com/office/drawing/2014/main" id="{D709DB95-A681-4067-9A58-289E23206CB5}"/>
              </a:ext>
            </a:extLst>
          </p:cNvPr>
          <p:cNvSpPr txBox="1"/>
          <p:nvPr/>
        </p:nvSpPr>
        <p:spPr>
          <a:xfrm>
            <a:off x="1676619" y="2981334"/>
            <a:ext cx="18848743" cy="8177944"/>
          </a:xfrm>
          <a:prstGeom prst="rect">
            <a:avLst/>
          </a:prstGeom>
          <a:noFill/>
        </p:spPr>
        <p:txBody>
          <a:bodyPr wrap="square" lIns="91440" tIns="45720" rIns="91440" bIns="45720" rtlCol="0" anchor="t">
            <a:spAutoFit/>
          </a:bodyPr>
          <a:lstStyle/>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Setting up organization structure of Hub Operator (Business, Technical and Operations) with phase by phase basics</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Preparation of Job Scope for each position</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Recruitment of needed position</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Training team members with Mojaloop training materials</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Collecting and distributing resources from similar systems</a:t>
            </a:r>
          </a:p>
        </p:txBody>
      </p:sp>
      <p:pic>
        <p:nvPicPr>
          <p:cNvPr id="12" name="Picture 11">
            <a:extLst>
              <a:ext uri="{FF2B5EF4-FFF2-40B4-BE49-F238E27FC236}">
                <a16:creationId xmlns:a16="http://schemas.microsoft.com/office/drawing/2014/main" id="{6557868F-BCBB-0098-8AB5-53FE770E0E60}"/>
              </a:ext>
            </a:extLst>
          </p:cNvPr>
          <p:cNvPicPr>
            <a:picLocks noChangeAspect="1"/>
          </p:cNvPicPr>
          <p:nvPr/>
        </p:nvPicPr>
        <p:blipFill>
          <a:blip r:embed="rId2"/>
          <a:stretch>
            <a:fillRect/>
          </a:stretch>
        </p:blipFill>
        <p:spPr>
          <a:xfrm>
            <a:off x="14001750" y="4745712"/>
            <a:ext cx="9845777" cy="9845777"/>
          </a:xfrm>
          <a:prstGeom prst="rect">
            <a:avLst/>
          </a:prstGeom>
        </p:spPr>
      </p:pic>
      <p:sp>
        <p:nvSpPr>
          <p:cNvPr id="2" name="Slide Number Placeholder 1">
            <a:extLst>
              <a:ext uri="{FF2B5EF4-FFF2-40B4-BE49-F238E27FC236}">
                <a16:creationId xmlns:a16="http://schemas.microsoft.com/office/drawing/2014/main" id="{C02C642D-03B6-EBDE-6A21-62F8C0CFC5F2}"/>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56122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2325131"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Readiness for Onboarding</a:t>
            </a:r>
          </a:p>
        </p:txBody>
      </p:sp>
      <p:sp>
        <p:nvSpPr>
          <p:cNvPr id="8" name="TextBox 7">
            <a:extLst>
              <a:ext uri="{FF2B5EF4-FFF2-40B4-BE49-F238E27FC236}">
                <a16:creationId xmlns:a16="http://schemas.microsoft.com/office/drawing/2014/main" id="{D709DB95-A681-4067-9A58-289E23206CB5}"/>
              </a:ext>
            </a:extLst>
          </p:cNvPr>
          <p:cNvSpPr txBox="1"/>
          <p:nvPr/>
        </p:nvSpPr>
        <p:spPr>
          <a:xfrm>
            <a:off x="1676619" y="2608111"/>
            <a:ext cx="18848743" cy="9909188"/>
          </a:xfrm>
          <a:prstGeom prst="rect">
            <a:avLst/>
          </a:prstGeom>
          <a:noFill/>
        </p:spPr>
        <p:txBody>
          <a:bodyPr wrap="square" lIns="91440" tIns="45720" rIns="91440" bIns="45720" rtlCol="0" anchor="t">
            <a:spAutoFit/>
          </a:bodyPr>
          <a:lstStyle/>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Learn API standard format between Hub, Payment Manager and the backend system of DFSPs</a:t>
            </a:r>
          </a:p>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Prepare the possibility of scheme rules ahead like a "multiple-of" value handling process, data privacy/confidentially process and fee structure</a:t>
            </a:r>
          </a:p>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Define the testing phases (e.g. Friendly User Testing - FUT, Closed User Group - CUG) before the scheme commercially goes Live</a:t>
            </a:r>
          </a:p>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Define the workflow and process for each use cases </a:t>
            </a:r>
          </a:p>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Develop the onboarding checklist and guideline</a:t>
            </a:r>
          </a:p>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Create a test plan for integrated testing and end-to-end testing</a:t>
            </a:r>
          </a:p>
          <a:p>
            <a:pPr marL="571500" indent="-571500">
              <a:lnSpc>
                <a:spcPct val="20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ea typeface="Calibri" panose="020F0502020204030204" pitchFamily="34" charset="0"/>
                <a:cs typeface="Calibri" panose="020F0502020204030204" pitchFamily="34" charset="0"/>
              </a:rPr>
              <a:t>Communicate with tech team for development of each use cases</a:t>
            </a:r>
          </a:p>
        </p:txBody>
      </p:sp>
      <p:sp>
        <p:nvSpPr>
          <p:cNvPr id="2" name="Slide Number Placeholder 1">
            <a:extLst>
              <a:ext uri="{FF2B5EF4-FFF2-40B4-BE49-F238E27FC236}">
                <a16:creationId xmlns:a16="http://schemas.microsoft.com/office/drawing/2014/main" id="{F941B53F-2C49-8F88-76F6-740D114526B6}"/>
              </a:ext>
            </a:extLst>
          </p:cNvPr>
          <p:cNvSpPr>
            <a:spLocks noGrp="1"/>
          </p:cNvSpPr>
          <p:nvPr>
            <p:ph type="sldNum" sz="quarter" idx="12"/>
          </p:nvPr>
        </p:nvSpPr>
        <p:spPr/>
        <p:txBody>
          <a:bodyPr/>
          <a:lstStyle/>
          <a:p>
            <a:fld id="{20AF9D7A-5BEE-9245-944A-197F51D542D9}" type="slidenum">
              <a:rPr lang="en-US" smtClean="0"/>
              <a:t>4</a:t>
            </a:fld>
            <a:endParaRPr lang="en-US"/>
          </a:p>
        </p:txBody>
      </p:sp>
    </p:spTree>
    <p:extLst>
      <p:ext uri="{BB962C8B-B14F-4D97-AF65-F5344CB8AC3E}">
        <p14:creationId xmlns:p14="http://schemas.microsoft.com/office/powerpoint/2010/main" val="307250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2325131"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Readiness for Settlement</a:t>
            </a:r>
          </a:p>
        </p:txBody>
      </p:sp>
      <p:sp>
        <p:nvSpPr>
          <p:cNvPr id="8" name="TextBox 7">
            <a:extLst>
              <a:ext uri="{FF2B5EF4-FFF2-40B4-BE49-F238E27FC236}">
                <a16:creationId xmlns:a16="http://schemas.microsoft.com/office/drawing/2014/main" id="{D709DB95-A681-4067-9A58-289E23206CB5}"/>
              </a:ext>
            </a:extLst>
          </p:cNvPr>
          <p:cNvSpPr txBox="1"/>
          <p:nvPr/>
        </p:nvSpPr>
        <p:spPr>
          <a:xfrm>
            <a:off x="1676619" y="2981334"/>
            <a:ext cx="18848743" cy="8177944"/>
          </a:xfrm>
          <a:prstGeom prst="rect">
            <a:avLst/>
          </a:prstGeom>
          <a:noFill/>
        </p:spPr>
        <p:txBody>
          <a:bodyPr wrap="square" lIns="91440" tIns="45720" rIns="91440" bIns="45720" rtlCol="0" anchor="t">
            <a:spAutoFit/>
          </a:bodyPr>
          <a:lstStyle/>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Make agreement of settlement steps between hub operator and settlement bank</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Define the Net Debit Cap (NDC) and minimum balance of liquidity account</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Define the scheduled settlement time</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Develop SOP for daily settlement process</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Develop the required report specification for the daily settlement processes</a:t>
            </a:r>
          </a:p>
          <a:p>
            <a:pPr marL="571500" indent="-571500">
              <a:lnSpc>
                <a:spcPct val="250000"/>
              </a:lnSpc>
              <a:buClr>
                <a:schemeClr val="tx1">
                  <a:lumMod val="85000"/>
                  <a:lumOff val="15000"/>
                </a:schemeClr>
              </a:buClr>
              <a:buFont typeface="Wingdings" panose="05000000000000000000" pitchFamily="2" charset="2"/>
              <a:buChar char="Ø"/>
            </a:pPr>
            <a:r>
              <a:rPr lang="en-US" sz="3600" dirty="0">
                <a:latin typeface="Calibri" panose="020F0502020204030204" pitchFamily="34" charset="0"/>
                <a:cs typeface="Calibri" panose="020F0502020204030204" pitchFamily="34" charset="0"/>
              </a:rPr>
              <a:t>Learn the finance portal to familiarize the settlement process</a:t>
            </a:r>
          </a:p>
        </p:txBody>
      </p:sp>
      <p:sp>
        <p:nvSpPr>
          <p:cNvPr id="2" name="Slide Number Placeholder 1">
            <a:extLst>
              <a:ext uri="{FF2B5EF4-FFF2-40B4-BE49-F238E27FC236}">
                <a16:creationId xmlns:a16="http://schemas.microsoft.com/office/drawing/2014/main" id="{59819D23-300B-4A3D-5780-7A8239E1E201}"/>
              </a:ext>
            </a:extLst>
          </p:cNvPr>
          <p:cNvSpPr>
            <a:spLocks noGrp="1"/>
          </p:cNvSpPr>
          <p:nvPr>
            <p:ph type="sldNum" sz="quarter" idx="12"/>
          </p:nvPr>
        </p:nvSpPr>
        <p:spPr/>
        <p:txBody>
          <a:bodyPr/>
          <a:lstStyle/>
          <a:p>
            <a:fld id="{20AF9D7A-5BEE-9245-944A-197F51D542D9}" type="slidenum">
              <a:rPr lang="en-US" smtClean="0"/>
              <a:t>5</a:t>
            </a:fld>
            <a:endParaRPr lang="en-US"/>
          </a:p>
        </p:txBody>
      </p:sp>
    </p:spTree>
    <p:extLst>
      <p:ext uri="{BB962C8B-B14F-4D97-AF65-F5344CB8AC3E}">
        <p14:creationId xmlns:p14="http://schemas.microsoft.com/office/powerpoint/2010/main" val="53195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5118483"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Readiness for Customer Service</a:t>
            </a:r>
          </a:p>
        </p:txBody>
      </p:sp>
      <p:sp>
        <p:nvSpPr>
          <p:cNvPr id="8" name="TextBox 7">
            <a:extLst>
              <a:ext uri="{FF2B5EF4-FFF2-40B4-BE49-F238E27FC236}">
                <a16:creationId xmlns:a16="http://schemas.microsoft.com/office/drawing/2014/main" id="{D709DB95-A681-4067-9A58-289E23206CB5}"/>
              </a:ext>
            </a:extLst>
          </p:cNvPr>
          <p:cNvSpPr txBox="1"/>
          <p:nvPr/>
        </p:nvSpPr>
        <p:spPr>
          <a:xfrm>
            <a:off x="1676619" y="2981334"/>
            <a:ext cx="19802450" cy="6585201"/>
          </a:xfrm>
          <a:prstGeom prst="rect">
            <a:avLst/>
          </a:prstGeom>
          <a:noFill/>
        </p:spPr>
        <p:txBody>
          <a:bodyPr wrap="square" lIns="91440" tIns="45720" rIns="91440" bIns="45720" rtlCol="0" anchor="t">
            <a:spAutoFit/>
          </a:bodyPr>
          <a:lstStyle/>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Create service desk portal</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Define general issue types to add in portal</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Prepare service desk user guideline </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Prepare support service workflow (SLA agreement, whole support flow diagram, support level etc.,)</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Prepare the agenda for service desk training to DFSPs</a:t>
            </a:r>
          </a:p>
          <a:p>
            <a:pPr marL="571500" indent="-571500">
              <a:lnSpc>
                <a:spcPct val="20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Develop SOP for customer service process</a:t>
            </a:r>
          </a:p>
        </p:txBody>
      </p:sp>
      <p:sp>
        <p:nvSpPr>
          <p:cNvPr id="2" name="Slide Number Placeholder 1">
            <a:extLst>
              <a:ext uri="{FF2B5EF4-FFF2-40B4-BE49-F238E27FC236}">
                <a16:creationId xmlns:a16="http://schemas.microsoft.com/office/drawing/2014/main" id="{7A6ABD40-82D4-BC3F-EEF4-AB54183FB36B}"/>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346540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3">
            <a:extLst>
              <a:ext uri="{FF2B5EF4-FFF2-40B4-BE49-F238E27FC236}">
                <a16:creationId xmlns:a16="http://schemas.microsoft.com/office/drawing/2014/main" id="{8E72B8CA-5D25-4667-BF93-EBB62D1F54DD}"/>
              </a:ext>
            </a:extLst>
          </p:cNvPr>
          <p:cNvSpPr txBox="1">
            <a:spLocks noGrp="1"/>
          </p:cNvSpPr>
          <p:nvPr>
            <p:ph type="title"/>
          </p:nvPr>
        </p:nvSpPr>
        <p:spPr>
          <a:xfrm>
            <a:off x="1930400" y="7912359"/>
            <a:ext cx="14986000" cy="39938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a:lstStyle>
          <a:p>
            <a:pPr>
              <a:lnSpc>
                <a:spcPct val="100000"/>
              </a:lnSpc>
            </a:pPr>
            <a:r>
              <a:rPr lang="en-US" sz="10000" dirty="0">
                <a:solidFill>
                  <a:srgbClr val="00A2FE"/>
                </a:solidFill>
                <a:latin typeface="Calibri" panose="020F0502020204030204" pitchFamily="34" charset="0"/>
                <a:cs typeface="Calibri" panose="020F0502020204030204" pitchFamily="34" charset="0"/>
              </a:rPr>
              <a:t>Experience of Onboarding DFSPs</a:t>
            </a:r>
          </a:p>
        </p:txBody>
      </p:sp>
      <p:sp>
        <p:nvSpPr>
          <p:cNvPr id="2" name="Slide Number Placeholder 1">
            <a:extLst>
              <a:ext uri="{FF2B5EF4-FFF2-40B4-BE49-F238E27FC236}">
                <a16:creationId xmlns:a16="http://schemas.microsoft.com/office/drawing/2014/main" id="{54E0402D-3915-57FF-C4B7-998AD49AD602}"/>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255947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Onboarding Steps</a:t>
            </a:r>
          </a:p>
        </p:txBody>
      </p:sp>
      <p:pic>
        <p:nvPicPr>
          <p:cNvPr id="2" name="Picture 1">
            <a:extLst>
              <a:ext uri="{FF2B5EF4-FFF2-40B4-BE49-F238E27FC236}">
                <a16:creationId xmlns:a16="http://schemas.microsoft.com/office/drawing/2014/main" id="{9EF4C960-F79D-AB3B-11BC-589070094E0E}"/>
              </a:ext>
            </a:extLst>
          </p:cNvPr>
          <p:cNvPicPr>
            <a:picLocks noChangeAspect="1"/>
          </p:cNvPicPr>
          <p:nvPr/>
        </p:nvPicPr>
        <p:blipFill>
          <a:blip r:embed="rId2">
            <a:alphaModFix/>
          </a:blip>
          <a:stretch>
            <a:fillRect/>
          </a:stretch>
        </p:blipFill>
        <p:spPr>
          <a:xfrm>
            <a:off x="18793958" y="6857999"/>
            <a:ext cx="6385131" cy="6385131"/>
          </a:xfrm>
          <a:prstGeom prst="rect">
            <a:avLst/>
          </a:prstGeom>
        </p:spPr>
      </p:pic>
      <p:sp>
        <p:nvSpPr>
          <p:cNvPr id="3" name="TextBox 2">
            <a:extLst>
              <a:ext uri="{FF2B5EF4-FFF2-40B4-BE49-F238E27FC236}">
                <a16:creationId xmlns:a16="http://schemas.microsoft.com/office/drawing/2014/main" id="{BD2EF3F8-F80F-88F0-CB27-FFF6512750F4}"/>
              </a:ext>
            </a:extLst>
          </p:cNvPr>
          <p:cNvSpPr txBox="1"/>
          <p:nvPr/>
        </p:nvSpPr>
        <p:spPr>
          <a:xfrm>
            <a:off x="2014678" y="3455141"/>
            <a:ext cx="17148812" cy="8316444"/>
          </a:xfrm>
          <a:prstGeom prst="rect">
            <a:avLst/>
          </a:prstGeom>
          <a:noFill/>
        </p:spPr>
        <p:txBody>
          <a:bodyPr wrap="square" lIns="91440" tIns="45720" rIns="91440" bIns="45720" rtlCol="0" anchor="t">
            <a:spAutoFit/>
          </a:bodyPr>
          <a:lstStyle/>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Discuss with DFSP to learn and understand their business workflow</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Discuss with DFSP’s Technical team for API Integration</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Test DFSP’s backend system APIs with postman</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Conduct the feasibility check with Internal technical team</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Produce integration specifications including workflow, business rules, mappings and API calls</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Engage DFSP for payment manager portal accounts and to verify 2FA set up</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Engage DFSP for the demonstration of payment manager portal</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Conduct integrated testing</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Conduct end-to-end testing</a:t>
            </a:r>
          </a:p>
        </p:txBody>
      </p:sp>
      <p:sp>
        <p:nvSpPr>
          <p:cNvPr id="6" name="Slide Number Placeholder 5">
            <a:extLst>
              <a:ext uri="{FF2B5EF4-FFF2-40B4-BE49-F238E27FC236}">
                <a16:creationId xmlns:a16="http://schemas.microsoft.com/office/drawing/2014/main" id="{26222AFB-F75F-1333-A01B-EACBBF99EEE7}"/>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3502628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564653" y="736086"/>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Onboarding Challenges</a:t>
            </a:r>
          </a:p>
        </p:txBody>
      </p:sp>
      <p:sp>
        <p:nvSpPr>
          <p:cNvPr id="2" name="TextBox 1">
            <a:extLst>
              <a:ext uri="{FF2B5EF4-FFF2-40B4-BE49-F238E27FC236}">
                <a16:creationId xmlns:a16="http://schemas.microsoft.com/office/drawing/2014/main" id="{2DB2E79D-CADA-14D7-C23A-5EC58A89D343}"/>
              </a:ext>
            </a:extLst>
          </p:cNvPr>
          <p:cNvSpPr txBox="1"/>
          <p:nvPr/>
        </p:nvSpPr>
        <p:spPr>
          <a:xfrm>
            <a:off x="1678777" y="2040882"/>
            <a:ext cx="17355674" cy="9978437"/>
          </a:xfrm>
          <a:prstGeom prst="rect">
            <a:avLst/>
          </a:prstGeom>
          <a:noFill/>
        </p:spPr>
        <p:txBody>
          <a:bodyPr wrap="square" lIns="91440" tIns="45720" rIns="91440" bIns="45720" rtlCol="0" anchor="t">
            <a:spAutoFit/>
          </a:bodyPr>
          <a:lstStyle/>
          <a:p>
            <a:pPr>
              <a:lnSpc>
                <a:spcPct val="150000"/>
              </a:lnSpc>
            </a:pPr>
            <a:r>
              <a:rPr lang="en-US" sz="3600" b="1" dirty="0">
                <a:latin typeface="Calibri" panose="020F0502020204030204" pitchFamily="34" charset="0"/>
                <a:cs typeface="Calibri" panose="020F0502020204030204" pitchFamily="34" charset="0"/>
              </a:rPr>
              <a:t>MFI</a:t>
            </a:r>
          </a:p>
          <a:p>
            <a:pPr marL="1028700" lvl="1"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Phone number standard format in MFI backend system  </a:t>
            </a:r>
          </a:p>
          <a:p>
            <a:pPr marL="1028700" lvl="1"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Repetitive tasks like credentials and payment type creation when the restore process in MFI’s core banking system </a:t>
            </a:r>
          </a:p>
          <a:p>
            <a:pPr marL="1028700" lvl="1"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Re-communicate with MFI for Incorrect payment type configuration (Payment type deletion (or) renaming in MFI’s core banking system) </a:t>
            </a:r>
          </a:p>
          <a:p>
            <a:pPr>
              <a:lnSpc>
                <a:spcPct val="150000"/>
              </a:lnSpc>
            </a:pPr>
            <a:r>
              <a:rPr lang="en-US" sz="3600" b="1" dirty="0">
                <a:latin typeface="Calibri" panose="020F0502020204030204" pitchFamily="34" charset="0"/>
                <a:cs typeface="Calibri" panose="020F0502020204030204" pitchFamily="34" charset="0"/>
              </a:rPr>
              <a:t>Wallet</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Lack of Amount reserved feature (2-phase commit) – causes frequent refund process</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Communication challenge on requesting repetitive tasks regarding the changes in MFI logos and names  </a:t>
            </a:r>
          </a:p>
          <a:p>
            <a:pPr>
              <a:lnSpc>
                <a:spcPct val="150000"/>
              </a:lnSpc>
            </a:pPr>
            <a:r>
              <a:rPr lang="en-US" sz="3600" b="1" dirty="0">
                <a:latin typeface="Calibri" panose="020F0502020204030204" pitchFamily="34" charset="0"/>
                <a:cs typeface="Calibri" panose="020F0502020204030204" pitchFamily="34" charset="0"/>
              </a:rPr>
              <a:t>Common</a:t>
            </a:r>
          </a:p>
          <a:p>
            <a:pPr marL="571500" indent="-571500">
              <a:lnSpc>
                <a:spcPct val="150000"/>
              </a:lnSpc>
              <a:buFont typeface="Wingdings" panose="05000000000000000000" pitchFamily="2" charset="2"/>
              <a:buChar char="Ø"/>
            </a:pPr>
            <a:r>
              <a:rPr lang="en-US" sz="3600" dirty="0">
                <a:latin typeface="Calibri" panose="020F0502020204030204" pitchFamily="34" charset="0"/>
                <a:cs typeface="Calibri" panose="020F0502020204030204" pitchFamily="34" charset="0"/>
              </a:rPr>
              <a:t>Require proper guidance on clear understanding of DFSP’s API documentation</a:t>
            </a:r>
          </a:p>
        </p:txBody>
      </p:sp>
      <p:pic>
        <p:nvPicPr>
          <p:cNvPr id="3" name="Picture 2">
            <a:extLst>
              <a:ext uri="{FF2B5EF4-FFF2-40B4-BE49-F238E27FC236}">
                <a16:creationId xmlns:a16="http://schemas.microsoft.com/office/drawing/2014/main" id="{D16E2294-4519-FD5A-9F32-D47E4FEE4267}"/>
              </a:ext>
            </a:extLst>
          </p:cNvPr>
          <p:cNvPicPr>
            <a:picLocks noChangeAspect="1"/>
          </p:cNvPicPr>
          <p:nvPr/>
        </p:nvPicPr>
        <p:blipFill>
          <a:blip r:embed="rId2"/>
          <a:stretch>
            <a:fillRect/>
          </a:stretch>
        </p:blipFill>
        <p:spPr>
          <a:xfrm>
            <a:off x="19007638" y="7688424"/>
            <a:ext cx="6027574" cy="6027574"/>
          </a:xfrm>
          <a:prstGeom prst="rect">
            <a:avLst/>
          </a:prstGeom>
        </p:spPr>
      </p:pic>
      <p:sp>
        <p:nvSpPr>
          <p:cNvPr id="6" name="Slide Number Placeholder 5">
            <a:extLst>
              <a:ext uri="{FF2B5EF4-FFF2-40B4-BE49-F238E27FC236}">
                <a16:creationId xmlns:a16="http://schemas.microsoft.com/office/drawing/2014/main" id="{04933261-CF13-9313-FA91-921E42A3D61C}"/>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1373921882"/>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62c5147-8fb1-4df5-a1c7-9fe9f898d8b4">
      <UserInfo>
        <DisplayName>Catherine La Valley</DisplayName>
        <AccountId>168</AccountId>
        <AccountType/>
      </UserInfo>
    </SharedWithUsers>
    <lcf76f155ced4ddcb4097134ff3c332f xmlns="71e6c0c6-e4df-4600-b094-292c45f4027d">
      <Terms xmlns="http://schemas.microsoft.com/office/infopath/2007/PartnerControls"/>
    </lcf76f155ced4ddcb4097134ff3c332f>
    <TaxCatchAll xmlns="162c5147-8fb1-4df5-a1c7-9fe9f898d8b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17631DEDD65E40A82D1B1EB16378CD" ma:contentTypeVersion="15" ma:contentTypeDescription="Create a new document." ma:contentTypeScope="" ma:versionID="380b1ff42d0142b3ce513287acd3553c">
  <xsd:schema xmlns:xsd="http://www.w3.org/2001/XMLSchema" xmlns:xs="http://www.w3.org/2001/XMLSchema" xmlns:p="http://schemas.microsoft.com/office/2006/metadata/properties" xmlns:ns2="71e6c0c6-e4df-4600-b094-292c45f4027d" xmlns:ns3="162c5147-8fb1-4df5-a1c7-9fe9f898d8b4" targetNamespace="http://schemas.microsoft.com/office/2006/metadata/properties" ma:root="true" ma:fieldsID="5574cc07cca4299a873a3b7db6169ad3" ns2:_="" ns3:_="">
    <xsd:import namespace="71e6c0c6-e4df-4600-b094-292c45f4027d"/>
    <xsd:import namespace="162c5147-8fb1-4df5-a1c7-9fe9f898d8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e6c0c6-e4df-4600-b094-292c45f402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e5197db-7bfb-4b58-9c8e-8374527949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2c5147-8fb1-4df5-a1c7-9fe9f898d8b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66cf85d-3ccc-4b7e-973a-7752d85b7763}" ma:internalName="TaxCatchAll" ma:showField="CatchAllData" ma:web="162c5147-8fb1-4df5-a1c7-9fe9f898d8b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D56013-FFA3-4AA5-BFCF-7C4A0141612A}">
  <ds:schemaRefs>
    <ds:schemaRef ds:uri="162c5147-8fb1-4df5-a1c7-9fe9f898d8b4"/>
    <ds:schemaRef ds:uri="6354f033-77ec-451f-a4b1-89785309665d"/>
    <ds:schemaRef ds:uri="71e6c0c6-e4df-4600-b094-292c45f4027d"/>
    <ds:schemaRef ds:uri="af12d3ca-d309-4d9b-872e-f669d895b0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A2D226F-B3E4-4805-9A21-72E2ACA7AFA5}">
  <ds:schemaRefs>
    <ds:schemaRef ds:uri="162c5147-8fb1-4df5-a1c7-9fe9f898d8b4"/>
    <ds:schemaRef ds:uri="71e6c0c6-e4df-4600-b094-292c45f402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880100-AD93-4165-9435-CF4F80F124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505</TotalTime>
  <Words>1825</Words>
  <Application>Microsoft Office PowerPoint</Application>
  <PresentationFormat>Custom</PresentationFormat>
  <Paragraphs>213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vt:lpstr>
      <vt:lpstr>Wingdings</vt:lpstr>
      <vt:lpstr>Office Theme</vt:lpstr>
      <vt:lpstr>Mojaloop Deployment and DFSP  Onboarding experience in Myanmar  (Hub Operator’s perspective)</vt:lpstr>
      <vt:lpstr>Preparation for Mojaloop Deployment </vt:lpstr>
      <vt:lpstr>Team Setup</vt:lpstr>
      <vt:lpstr>Readiness for Onboarding</vt:lpstr>
      <vt:lpstr>Readiness for Settlement</vt:lpstr>
      <vt:lpstr>Readiness for Customer Service</vt:lpstr>
      <vt:lpstr>Experience of Onboarding DFSPs</vt:lpstr>
      <vt:lpstr>Onboarding Steps</vt:lpstr>
      <vt:lpstr>Onboarding Challenges</vt:lpstr>
      <vt:lpstr>Onboarding timeline and documents</vt:lpstr>
      <vt:lpstr>Settlement Steps</vt:lpstr>
      <vt:lpstr>Customer Service Steps</vt:lpstr>
      <vt:lpstr>Customer Service Challenges</vt:lpstr>
      <vt:lpstr>Lesson Learned from Friendly User Testing (1.0 &amp; 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Pyae Phyo Lwin</cp:lastModifiedBy>
  <cp:revision>93</cp:revision>
  <dcterms:created xsi:type="dcterms:W3CDTF">2020-01-08T21:13:28Z</dcterms:created>
  <dcterms:modified xsi:type="dcterms:W3CDTF">2023-03-07T10:23:49Z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0x0101002217631DEDD65E40A82D1B1EB16378CD</vt:lpwstr>
  </property>
</Properties>
</file>