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7953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38a0c0c89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38a0c0c89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45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38a0c0c89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38a0c0c89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158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38a0c0c89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38a0c0c89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778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38a0c0c89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38a0c0c89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47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254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16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083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81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64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80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864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374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38a0c0c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38a0c0c8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18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38a0c0c89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38a0c0c89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28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38a0c0c89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38a0c0c89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623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8a0c0c89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8a0c0c89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617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38a0c0c89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38a0c0c89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20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38a0c0c89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38a0c0c89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145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38a0c0c89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38a0c0c89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681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38a0c0c89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38a0c0c89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43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78" y="-6350"/>
            <a:ext cx="9144178" cy="5149935"/>
            <a:chOff x="-104" y="-8467"/>
            <a:chExt cx="12192237" cy="6866580"/>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104" y="54"/>
              <a:ext cx="842700" cy="5666100"/>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lstStyle>
            <a:lvl1pPr marR="0" lvl="0" algn="r" rtl="0">
              <a:spcBef>
                <a:spcPts val="0"/>
              </a:spcBef>
              <a:spcAft>
                <a:spcPts val="0"/>
              </a:spcAft>
              <a:buClr>
                <a:schemeClr val="accent1"/>
              </a:buClr>
              <a:buSzPts val="4100"/>
              <a:buFont typeface="Trebuchet MS"/>
              <a:buNone/>
              <a:defRPr sz="41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35" name="Google Shape;35;p2"/>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lstStyle>
            <a:lvl1pPr marR="0" lvl="0" algn="r"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R="0" lvl="1" algn="ctr"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3pPr>
            <a:lvl4pPr marR="0" lvl="3"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Google Shape;36;p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7" name="Google Shape;37;p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8" name="Google Shape;38;p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2" name="Google Shape;92;p11"/>
          <p:cNvSpPr txBox="1">
            <a:spLocks noGrp="1"/>
          </p:cNvSpPr>
          <p:nvPr>
            <p:ph type="body" idx="1"/>
          </p:nvPr>
        </p:nvSpPr>
        <p:spPr>
          <a:xfrm>
            <a:off x="508001" y="3352800"/>
            <a:ext cx="6447600" cy="11781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Google Shape;93;p1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Google Shape;94;p1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Google Shape;95;p11"/>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8" name="Google Shape;98;p12"/>
          <p:cNvSpPr txBox="1">
            <a:spLocks noGrp="1"/>
          </p:cNvSpPr>
          <p:nvPr>
            <p:ph type="body" idx="1"/>
          </p:nvPr>
        </p:nvSpPr>
        <p:spPr>
          <a:xfrm>
            <a:off x="1024604" y="2724150"/>
            <a:ext cx="5418300" cy="2859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00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Google Shape;99;p12"/>
          <p:cNvSpPr txBox="1">
            <a:spLocks noGrp="1"/>
          </p:cNvSpPr>
          <p:nvPr>
            <p:ph type="body" idx="2"/>
          </p:nvPr>
        </p:nvSpPr>
        <p:spPr>
          <a:xfrm>
            <a:off x="508001" y="3352800"/>
            <a:ext cx="6447600" cy="11781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0" name="Google Shape;100;p1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Google Shape;101;p1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Google Shape;102;p1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
        <p:nvSpPr>
          <p:cNvPr id="103" name="Google Shape;103;p12"/>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s" sz="6000" b="0" i="0" u="none" strike="noStrike" cap="none">
                <a:solidFill>
                  <a:srgbClr val="BFE471"/>
                </a:solidFill>
                <a:latin typeface="Arial"/>
                <a:ea typeface="Arial"/>
                <a:cs typeface="Arial"/>
                <a:sym typeface="Arial"/>
              </a:rPr>
              <a:t>“</a:t>
            </a:r>
            <a:endParaRPr sz="1100"/>
          </a:p>
        </p:txBody>
      </p:sp>
      <p:sp>
        <p:nvSpPr>
          <p:cNvPr id="104" name="Google Shape;104;p12"/>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s" sz="6000" b="0" i="0" u="none" strike="noStrike" cap="none">
                <a:solidFill>
                  <a:srgbClr val="BFE471"/>
                </a:solidFill>
                <a:latin typeface="Arial"/>
                <a:ea typeface="Arial"/>
                <a:cs typeface="Arial"/>
                <a:sym typeface="Arial"/>
              </a:rPr>
              <a:t>”</a:t>
            </a:r>
            <a:endParaRPr sz="14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07" name="Google Shape;107;p13"/>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8" name="Google Shape;108;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9" name="Google Shape;109;p1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Google Shape;110;p1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13" name="Google Shape;113;p14"/>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14" name="Google Shape;114;p14"/>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15" name="Google Shape;115;p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Google Shape;116;p1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7" name="Google Shape;117;p14"/>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
        <p:nvSpPr>
          <p:cNvPr id="118" name="Google Shape;118;p14"/>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s" sz="6000" b="0" i="0" u="none" strike="noStrike" cap="none">
                <a:solidFill>
                  <a:srgbClr val="BFE471"/>
                </a:solidFill>
                <a:latin typeface="Arial"/>
                <a:ea typeface="Arial"/>
                <a:cs typeface="Arial"/>
                <a:sym typeface="Arial"/>
              </a:rPr>
              <a:t>“</a:t>
            </a:r>
            <a:endParaRPr sz="1100"/>
          </a:p>
        </p:txBody>
      </p:sp>
      <p:sp>
        <p:nvSpPr>
          <p:cNvPr id="119" name="Google Shape;119;p14"/>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s" sz="6000" b="0" i="0" u="none" strike="noStrike" cap="none">
                <a:solidFill>
                  <a:srgbClr val="BFE47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514349" y="457200"/>
            <a:ext cx="64413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22" name="Google Shape;122;p15"/>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Google Shape;123;p15"/>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24" name="Google Shape;124;p1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5" name="Google Shape;125;p1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Google Shape;126;p15"/>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29" name="Google Shape;129;p16"/>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0" name="Google Shape;130;p1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1" name="Google Shape;131;p1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2" name="Google Shape;132;p16"/>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5" name="Google Shape;135;p17"/>
          <p:cNvSpPr txBox="1">
            <a:spLocks noGrp="1"/>
          </p:cNvSpPr>
          <p:nvPr>
            <p:ph type="body" idx="1"/>
          </p:nvPr>
        </p:nvSpPr>
        <p:spPr>
          <a:xfrm rot="5400000">
            <a:off x="1186264" y="-220950"/>
            <a:ext cx="3938700" cy="5295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6" name="Google Shape;136;p1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7" name="Google Shape;137;p1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8" name="Google Shape;138;p17"/>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41" name="Google Shape;41;p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Google Shape;42;p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3" name="Google Shape;43;p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4" name="Google Shape;44;p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508001" y="2025650"/>
            <a:ext cx="6447600" cy="13698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47" name="Google Shape;47;p4"/>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48" name="Google Shape;48;p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9" name="Google Shape;49;p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0" name="Google Shape;50;p4"/>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3" name="Google Shape;53;p5"/>
          <p:cNvSpPr txBox="1">
            <a:spLocks noGrp="1"/>
          </p:cNvSpPr>
          <p:nvPr>
            <p:ph type="body" idx="1"/>
          </p:nvPr>
        </p:nvSpPr>
        <p:spPr>
          <a:xfrm>
            <a:off x="508000"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4" name="Google Shape;54;p5"/>
          <p:cNvSpPr txBox="1">
            <a:spLocks noGrp="1"/>
          </p:cNvSpPr>
          <p:nvPr>
            <p:ph type="body" idx="2"/>
          </p:nvPr>
        </p:nvSpPr>
        <p:spPr>
          <a:xfrm>
            <a:off x="3817477"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5" name="Google Shape;55;p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6" name="Google Shape;56;p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7" name="Google Shape;57;p5"/>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0" name="Google Shape;60;p6"/>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1" name="Google Shape;61;p6"/>
          <p:cNvSpPr txBox="1">
            <a:spLocks noGrp="1"/>
          </p:cNvSpPr>
          <p:nvPr>
            <p:ph type="body" idx="2"/>
          </p:nvPr>
        </p:nvSpPr>
        <p:spPr>
          <a:xfrm>
            <a:off x="506809"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2" name="Google Shape;62;p6"/>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3" name="Google Shape;63;p6"/>
          <p:cNvSpPr txBox="1">
            <a:spLocks noGrp="1"/>
          </p:cNvSpPr>
          <p:nvPr>
            <p:ph type="body" idx="4"/>
          </p:nvPr>
        </p:nvSpPr>
        <p:spPr>
          <a:xfrm>
            <a:off x="3816288"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Google Shape;64;p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Google Shape;65;p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Google Shape;66;p6"/>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9" name="Google Shape;69;p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0" name="Google Shape;70;p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1" name="Google Shape;71;p7"/>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4" name="Google Shape;74;p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5" name="Google Shape;75;p8"/>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508000" y="1123953"/>
            <a:ext cx="2890800" cy="9588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78" name="Google Shape;78;p9"/>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79" name="Google Shape;79;p9"/>
          <p:cNvSpPr txBox="1">
            <a:spLocks noGrp="1"/>
          </p:cNvSpPr>
          <p:nvPr>
            <p:ph type="body" idx="2"/>
          </p:nvPr>
        </p:nvSpPr>
        <p:spPr>
          <a:xfrm>
            <a:off x="508000" y="2082802"/>
            <a:ext cx="2890800" cy="1938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80" name="Google Shape;80;p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1" name="Google Shape;81;p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Google Shape;82;p9"/>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5" name="Google Shape;85;p10"/>
          <p:cNvSpPr>
            <a:spLocks noGrp="1"/>
          </p:cNvSpPr>
          <p:nvPr>
            <p:ph type="pic" idx="2"/>
          </p:nvPr>
        </p:nvSpPr>
        <p:spPr>
          <a:xfrm>
            <a:off x="508000" y="457200"/>
            <a:ext cx="6447600" cy="2884200"/>
          </a:xfrm>
          <a:prstGeom prst="rect">
            <a:avLst/>
          </a:prstGeom>
          <a:noFill/>
          <a:ln>
            <a:noFill/>
          </a:ln>
        </p:spPr>
        <p:txBody>
          <a:bodyPr spcFirstLastPara="1" wrap="square" lIns="68575" tIns="34275" rIns="68575" bIns="34275" anchor="t" anchorCtr="0"/>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508000" y="4025503"/>
            <a:ext cx="6447600" cy="50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87" name="Google Shape;87;p1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Google Shape;88;p1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9" name="Google Shape;89;p10"/>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800" cy="2844900"/>
            </a:xfrm>
            <a:prstGeom prst="triangle">
              <a:avLst>
                <a:gd name="adj" fmla="val 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8" name="Google Shape;18;p1"/>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p:nvPr/>
        </p:nvSpPr>
        <p:spPr>
          <a:xfrm>
            <a:off x="1953363" y="109413"/>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dirty="0"/>
              <a:t>Introducción a la Criptografía</a:t>
            </a:r>
            <a:endParaRPr sz="3000" dirty="0"/>
          </a:p>
        </p:txBody>
      </p:sp>
      <p:sp>
        <p:nvSpPr>
          <p:cNvPr id="144" name="Google Shape;144;p18"/>
          <p:cNvSpPr txBox="1"/>
          <p:nvPr/>
        </p:nvSpPr>
        <p:spPr>
          <a:xfrm>
            <a:off x="1063475" y="2439550"/>
            <a:ext cx="6361200" cy="85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a:t>Integrantes</a:t>
            </a:r>
            <a:endParaRPr sz="2400"/>
          </a:p>
          <a:p>
            <a:pPr marL="0" lvl="0" indent="0" algn="ctr" rtl="0">
              <a:spcBef>
                <a:spcPts val="0"/>
              </a:spcBef>
              <a:spcAft>
                <a:spcPts val="0"/>
              </a:spcAft>
              <a:buNone/>
            </a:pPr>
            <a:endParaRPr sz="2400"/>
          </a:p>
          <a:p>
            <a:pPr marL="0" lvl="0" indent="0" algn="ctr" rtl="0">
              <a:spcBef>
                <a:spcPts val="0"/>
              </a:spcBef>
              <a:spcAft>
                <a:spcPts val="0"/>
              </a:spcAft>
              <a:buNone/>
            </a:pPr>
            <a:r>
              <a:rPr lang="es" sz="2400"/>
              <a:t>Kristein Johan Ordoñez</a:t>
            </a:r>
            <a:endParaRPr sz="2400"/>
          </a:p>
          <a:p>
            <a:pPr marL="0" lvl="0" indent="0" algn="ctr" rtl="0">
              <a:spcBef>
                <a:spcPts val="0"/>
              </a:spcBef>
              <a:spcAft>
                <a:spcPts val="0"/>
              </a:spcAft>
              <a:buNone/>
            </a:pPr>
            <a:r>
              <a:rPr lang="es" sz="2400"/>
              <a:t>Jhonatan Astudillo</a:t>
            </a:r>
            <a:endParaRPr sz="2400"/>
          </a:p>
        </p:txBody>
      </p:sp>
      <p:sp>
        <p:nvSpPr>
          <p:cNvPr id="145" name="Google Shape;145;p18"/>
          <p:cNvSpPr txBox="1"/>
          <p:nvPr/>
        </p:nvSpPr>
        <p:spPr>
          <a:xfrm>
            <a:off x="2109450" y="1465025"/>
            <a:ext cx="492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Algoritmos de cifrado y descifrado</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p:nvPr/>
        </p:nvSpPr>
        <p:spPr>
          <a:xfrm>
            <a:off x="682475" y="22230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Descifrado:</a:t>
            </a:r>
            <a:r>
              <a:rPr lang="es" sz="1800"/>
              <a:t> Para descifrar el criptograma, es necesario conocer el orden que se utilizo para la obtención del criptograma y con ello determinar la secuencia o reordenamiento inverso a fin de recuperar el mensaje en claro.</a:t>
            </a:r>
            <a:endParaRPr sz="1800"/>
          </a:p>
        </p:txBody>
      </p:sp>
      <p:sp>
        <p:nvSpPr>
          <p:cNvPr id="208" name="Google Shape;208;p27"/>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09" name="Google Shape;209;p27"/>
          <p:cNvSpPr txBox="1"/>
          <p:nvPr/>
        </p:nvSpPr>
        <p:spPr>
          <a:xfrm>
            <a:off x="653550" y="13620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por series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p:nvPr/>
        </p:nvSpPr>
        <p:spPr>
          <a:xfrm>
            <a:off x="682475" y="19182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Es un cifrado de flujo en el que el texto en claro se combina, mediante la operación XOR, con un flujo de datos aleatorios del mismo tamaño, para generar un texto cifrado.</a:t>
            </a:r>
            <a:endParaRPr sz="1800"/>
          </a:p>
        </p:txBody>
      </p:sp>
      <p:sp>
        <p:nvSpPr>
          <p:cNvPr id="215" name="Google Shape;215;p28"/>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16" name="Google Shape;216;p28"/>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Cifrado Vernam</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p:nvPr/>
        </p:nvSpPr>
        <p:spPr>
          <a:xfrm>
            <a:off x="653550" y="2565225"/>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Cifrado:</a:t>
            </a:r>
            <a:r>
              <a:rPr lang="es" sz="1800"/>
              <a:t> para obtener el cifrado del texto claro, para cada carácter se obtiene su equivalente numérico en ASCII y su representación correspondiente en binario.</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Se tiene una clave en binario del mismo tamaño del texto claro, finalmente se realiza la operación OR exclusiva.</a:t>
            </a:r>
            <a:endParaRPr sz="1800"/>
          </a:p>
        </p:txBody>
      </p:sp>
      <p:sp>
        <p:nvSpPr>
          <p:cNvPr id="222" name="Google Shape;222;p29"/>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23" name="Google Shape;223;p29"/>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Cifrado Vernam</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2489025"/>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Descifrado: </a:t>
            </a:r>
            <a:r>
              <a:rPr lang="es" sz="1800"/>
              <a:t> Para realizar el proceso de descifrado sólo requiere conocer la secuencia utilizada como clave y el criptograma correspondiente, la operación que revierte el cifrado es la misma que se usó para cifrar, esto es una OR Exclusiva y determinar que caracteres ASCII corresponden a la secuencia.</a:t>
            </a:r>
            <a:endParaRPr sz="1800"/>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Cifrado Vernam</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2170526"/>
            <a:ext cx="6812100" cy="1335600"/>
          </a:xfrm>
          <a:prstGeom prst="rect">
            <a:avLst/>
          </a:prstGeom>
          <a:noFill/>
          <a:ln>
            <a:noFill/>
          </a:ln>
        </p:spPr>
        <p:txBody>
          <a:bodyPr spcFirstLastPara="1" wrap="square" lIns="91425" tIns="91425" rIns="91425" bIns="91425" anchor="b" anchorCtr="0">
            <a:noAutofit/>
          </a:bodyPr>
          <a:lstStyle/>
          <a:p>
            <a:pPr lvl="0" algn="just"/>
            <a:r>
              <a:rPr lang="es-ES" sz="1800" b="1" dirty="0" smtClean="0">
                <a:solidFill>
                  <a:schemeClr val="tx1"/>
                </a:solidFill>
              </a:rPr>
              <a:t>Historia: </a:t>
            </a:r>
            <a:r>
              <a:rPr lang="es-ES" sz="1800" dirty="0" smtClean="0">
                <a:solidFill>
                  <a:schemeClr val="tx1"/>
                </a:solidFill>
              </a:rPr>
              <a:t>inventado </a:t>
            </a:r>
            <a:r>
              <a:rPr lang="es-ES" sz="1800" dirty="0">
                <a:solidFill>
                  <a:schemeClr val="tx1"/>
                </a:solidFill>
              </a:rPr>
              <a:t>por el </a:t>
            </a:r>
            <a:r>
              <a:rPr lang="es-ES" sz="1800" dirty="0" smtClean="0">
                <a:solidFill>
                  <a:schemeClr val="tx1"/>
                </a:solidFill>
              </a:rPr>
              <a:t>teniente </a:t>
            </a:r>
            <a:r>
              <a:rPr lang="es-ES" sz="1800" dirty="0" err="1" smtClean="0">
                <a:solidFill>
                  <a:schemeClr val="tx1"/>
                </a:solidFill>
              </a:rPr>
              <a:t>Firtz</a:t>
            </a:r>
            <a:r>
              <a:rPr lang="es-ES" sz="1800" dirty="0" smtClean="0">
                <a:solidFill>
                  <a:schemeClr val="tx1"/>
                </a:solidFill>
              </a:rPr>
              <a:t> Nebel. </a:t>
            </a:r>
            <a:r>
              <a:rPr lang="es-ES" sz="1800" dirty="0">
                <a:solidFill>
                  <a:schemeClr val="tx1"/>
                </a:solidFill>
              </a:rPr>
              <a:t>F</a:t>
            </a:r>
            <a:r>
              <a:rPr lang="es-ES" sz="1800" dirty="0" smtClean="0">
                <a:solidFill>
                  <a:schemeClr val="tx1"/>
                </a:solidFill>
              </a:rPr>
              <a:t>ue escogido </a:t>
            </a:r>
            <a:r>
              <a:rPr lang="es-ES" sz="1800" dirty="0">
                <a:solidFill>
                  <a:schemeClr val="tx1"/>
                </a:solidFill>
              </a:rPr>
              <a:t>por el Alto Mando alemán como </a:t>
            </a:r>
            <a:r>
              <a:rPr lang="es-ES" sz="1800" dirty="0" smtClean="0">
                <a:solidFill>
                  <a:schemeClr val="tx1"/>
                </a:solidFill>
              </a:rPr>
              <a:t>el </a:t>
            </a:r>
            <a:r>
              <a:rPr lang="es-ES" sz="1800" dirty="0">
                <a:solidFill>
                  <a:schemeClr val="tx1"/>
                </a:solidFill>
              </a:rPr>
              <a:t>más </a:t>
            </a:r>
            <a:r>
              <a:rPr lang="es-ES" sz="1800" dirty="0" smtClean="0">
                <a:solidFill>
                  <a:schemeClr val="tx1"/>
                </a:solidFill>
              </a:rPr>
              <a:t>seguro </a:t>
            </a:r>
            <a:r>
              <a:rPr lang="es-ES" sz="1800" dirty="0">
                <a:solidFill>
                  <a:schemeClr val="tx1"/>
                </a:solidFill>
              </a:rPr>
              <a:t>para cifrar sus comunicaciones antes de las grandes ofensivas de 1918, durante </a:t>
            </a:r>
            <a:r>
              <a:rPr lang="es-ES" sz="1800" dirty="0" smtClean="0">
                <a:solidFill>
                  <a:schemeClr val="tx1"/>
                </a:solidFill>
              </a:rPr>
              <a:t>la</a:t>
            </a:r>
            <a:r>
              <a:rPr lang="es-ES" sz="1800" dirty="0">
                <a:solidFill>
                  <a:schemeClr val="tx1"/>
                </a:solidFill>
              </a:rPr>
              <a:t> </a:t>
            </a:r>
            <a:r>
              <a:rPr lang="es-ES" sz="1800" dirty="0" smtClean="0">
                <a:solidFill>
                  <a:schemeClr val="tx1"/>
                </a:solidFill>
              </a:rPr>
              <a:t>Primera guerra mundial.</a:t>
            </a: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spTree>
    <p:extLst>
      <p:ext uri="{BB962C8B-B14F-4D97-AF65-F5344CB8AC3E}">
        <p14:creationId xmlns:p14="http://schemas.microsoft.com/office/powerpoint/2010/main" val="174033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1814735"/>
            <a:ext cx="6812100" cy="1335600"/>
          </a:xfrm>
          <a:prstGeom prst="rect">
            <a:avLst/>
          </a:prstGeom>
          <a:noFill/>
          <a:ln>
            <a:noFill/>
          </a:ln>
        </p:spPr>
        <p:txBody>
          <a:bodyPr spcFirstLastPara="1" wrap="square" lIns="91425" tIns="91425" rIns="91425" bIns="91425" anchor="b" anchorCtr="0">
            <a:noAutofit/>
          </a:bodyPr>
          <a:lstStyle/>
          <a:p>
            <a:pPr lvl="0" algn="just"/>
            <a:r>
              <a:rPr lang="es-ES" sz="1800" b="1" dirty="0" smtClean="0"/>
              <a:t>Cifrado: </a:t>
            </a:r>
            <a:r>
              <a:rPr lang="es-ES" sz="1800" dirty="0" smtClean="0"/>
              <a:t>el cifrado ADFGVX</a:t>
            </a:r>
            <a:r>
              <a:rPr lang="es-ES" sz="1800" dirty="0"/>
              <a:t> se dividía en dos fases, una primera fase de sustitución y una segunda de </a:t>
            </a:r>
            <a:r>
              <a:rPr lang="es-ES" sz="1800" dirty="0" smtClean="0"/>
              <a:t>transposición.</a:t>
            </a:r>
          </a:p>
          <a:p>
            <a:pPr lvl="0" algn="just"/>
            <a:r>
              <a:rPr lang="es-ES" sz="1800" dirty="0" smtClean="0">
                <a:solidFill>
                  <a:schemeClr val="tx1"/>
                </a:solidFill>
              </a:rPr>
              <a:t>Se empieza disponiendo de las 26 letras del alfabeto en ingles (A-Z) y los 10 dígitos (0-9) en una matriz de 6x6. las filas y las columnas van encabezadas  por las letras A D F G V X. </a:t>
            </a: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pic>
        <p:nvPicPr>
          <p:cNvPr id="2" name="Imagen 1"/>
          <p:cNvPicPr>
            <a:picLocks noChangeAspect="1"/>
          </p:cNvPicPr>
          <p:nvPr/>
        </p:nvPicPr>
        <p:blipFill rotWithShape="1">
          <a:blip r:embed="rId3"/>
          <a:srcRect l="14719" t="50537" r="73146" b="25081"/>
          <a:stretch/>
        </p:blipFill>
        <p:spPr>
          <a:xfrm>
            <a:off x="3319858" y="3150335"/>
            <a:ext cx="1632285" cy="1843877"/>
          </a:xfrm>
          <a:prstGeom prst="rect">
            <a:avLst/>
          </a:prstGeom>
        </p:spPr>
      </p:pic>
    </p:spTree>
    <p:extLst>
      <p:ext uri="{BB962C8B-B14F-4D97-AF65-F5344CB8AC3E}">
        <p14:creationId xmlns:p14="http://schemas.microsoft.com/office/powerpoint/2010/main" val="122213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1814735"/>
            <a:ext cx="6812100" cy="1335600"/>
          </a:xfrm>
          <a:prstGeom prst="rect">
            <a:avLst/>
          </a:prstGeom>
          <a:noFill/>
          <a:ln>
            <a:noFill/>
          </a:ln>
        </p:spPr>
        <p:txBody>
          <a:bodyPr spcFirstLastPara="1" wrap="square" lIns="91425" tIns="91425" rIns="91425" bIns="91425" anchor="b" anchorCtr="0">
            <a:noAutofit/>
          </a:bodyPr>
          <a:lstStyle/>
          <a:p>
            <a:pPr lvl="0" algn="just"/>
            <a:r>
              <a:rPr lang="es-ES" sz="1800" dirty="0" smtClean="0"/>
              <a:t>Una </a:t>
            </a:r>
            <a:r>
              <a:rPr lang="es-ES" sz="1800" dirty="0"/>
              <a:t>vez que tenemos la matriz, sustituimos cada letra de nuestro mensaje por </a:t>
            </a:r>
            <a:r>
              <a:rPr lang="es-ES" sz="1800" dirty="0" smtClean="0"/>
              <a:t>las</a:t>
            </a:r>
            <a:r>
              <a:rPr lang="es-ES" sz="1800" dirty="0"/>
              <a:t> </a:t>
            </a:r>
            <a:r>
              <a:rPr lang="es-ES" sz="1800" dirty="0" smtClean="0"/>
              <a:t>ordenadas y las abscisas</a:t>
            </a:r>
            <a:r>
              <a:rPr lang="es-ES" sz="1800" dirty="0"/>
              <a:t> de cada una de las letras que lo componen de forma que el número de caracteres se duplica. Emplearemos como texto claro: </a:t>
            </a:r>
            <a:r>
              <a:rPr lang="es-ES" sz="1800" i="1" dirty="0"/>
              <a:t>mensaje de prueba</a:t>
            </a:r>
            <a:r>
              <a:rPr lang="es-ES" sz="1800" dirty="0"/>
              <a:t>. Por lo tanto, nos quedará:</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pic>
        <p:nvPicPr>
          <p:cNvPr id="3" name="Imagen 2"/>
          <p:cNvPicPr>
            <a:picLocks noChangeAspect="1"/>
          </p:cNvPicPr>
          <p:nvPr/>
        </p:nvPicPr>
        <p:blipFill rotWithShape="1">
          <a:blip r:embed="rId3"/>
          <a:srcRect l="14494" t="57532" r="40449" b="34074"/>
          <a:stretch/>
        </p:blipFill>
        <p:spPr>
          <a:xfrm>
            <a:off x="758407" y="3283899"/>
            <a:ext cx="6602385" cy="781385"/>
          </a:xfrm>
          <a:prstGeom prst="rect">
            <a:avLst/>
          </a:prstGeom>
        </p:spPr>
      </p:pic>
    </p:spTree>
    <p:extLst>
      <p:ext uri="{BB962C8B-B14F-4D97-AF65-F5344CB8AC3E}">
        <p14:creationId xmlns:p14="http://schemas.microsoft.com/office/powerpoint/2010/main" val="1954666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1640074"/>
            <a:ext cx="6812100" cy="1335600"/>
          </a:xfrm>
          <a:prstGeom prst="rect">
            <a:avLst/>
          </a:prstGeom>
          <a:noFill/>
          <a:ln>
            <a:noFill/>
          </a:ln>
        </p:spPr>
        <p:txBody>
          <a:bodyPr spcFirstLastPara="1" wrap="square" lIns="91425" tIns="91425" rIns="91425" bIns="91425" anchor="b" anchorCtr="0">
            <a:noAutofit/>
          </a:bodyPr>
          <a:lstStyle/>
          <a:p>
            <a:pPr lvl="0" algn="just"/>
            <a:r>
              <a:rPr lang="es-ES" sz="1800" dirty="0" smtClean="0"/>
              <a:t>Para la fase de transposición, tenemos que hacer uso de una palabra clave. Las letras de la palabra clave se escriben en una cuadricula. El texto que ciframos se escribe por filas en la cuadricula.</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pic>
        <p:nvPicPr>
          <p:cNvPr id="2" name="Imagen 1"/>
          <p:cNvPicPr>
            <a:picLocks noChangeAspect="1"/>
          </p:cNvPicPr>
          <p:nvPr/>
        </p:nvPicPr>
        <p:blipFill rotWithShape="1">
          <a:blip r:embed="rId3"/>
          <a:srcRect l="14382" t="54534" r="76180" b="20485"/>
          <a:stretch/>
        </p:blipFill>
        <p:spPr>
          <a:xfrm>
            <a:off x="3326100" y="2897312"/>
            <a:ext cx="1441109" cy="2144509"/>
          </a:xfrm>
          <a:prstGeom prst="rect">
            <a:avLst/>
          </a:prstGeom>
        </p:spPr>
      </p:pic>
      <p:sp>
        <p:nvSpPr>
          <p:cNvPr id="4" name="CuadroTexto 3"/>
          <p:cNvSpPr txBox="1"/>
          <p:nvPr/>
        </p:nvSpPr>
        <p:spPr>
          <a:xfrm>
            <a:off x="627659" y="3784900"/>
            <a:ext cx="2608406" cy="369332"/>
          </a:xfrm>
          <a:prstGeom prst="rect">
            <a:avLst/>
          </a:prstGeom>
          <a:noFill/>
        </p:spPr>
        <p:txBody>
          <a:bodyPr wrap="none" rtlCol="0">
            <a:spAutoFit/>
          </a:bodyPr>
          <a:lstStyle/>
          <a:p>
            <a:r>
              <a:rPr lang="es-CO" sz="1800" b="1" i="1" dirty="0" smtClean="0"/>
              <a:t>Palabra clave: PALCO</a:t>
            </a:r>
            <a:endParaRPr lang="es-AR" sz="1800" b="1" i="1" dirty="0"/>
          </a:p>
        </p:txBody>
      </p:sp>
    </p:spTree>
    <p:extLst>
      <p:ext uri="{BB962C8B-B14F-4D97-AF65-F5344CB8AC3E}">
        <p14:creationId xmlns:p14="http://schemas.microsoft.com/office/powerpoint/2010/main" val="33770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27659" y="1196550"/>
            <a:ext cx="6812100" cy="1335600"/>
          </a:xfrm>
          <a:prstGeom prst="rect">
            <a:avLst/>
          </a:prstGeom>
          <a:noFill/>
          <a:ln>
            <a:noFill/>
          </a:ln>
        </p:spPr>
        <p:txBody>
          <a:bodyPr spcFirstLastPara="1" wrap="square" lIns="91425" tIns="91425" rIns="91425" bIns="91425" anchor="b" anchorCtr="0">
            <a:noAutofit/>
          </a:bodyPr>
          <a:lstStyle/>
          <a:p>
            <a:pPr lvl="0" algn="just"/>
            <a:r>
              <a:rPr lang="es-ES" sz="1800" dirty="0" smtClean="0"/>
              <a:t>Finalmente ordenamos la palabra clave en orden alfabético. </a:t>
            </a:r>
            <a:r>
              <a:rPr lang="es-ES" sz="1800" dirty="0"/>
              <a:t>(</a:t>
            </a:r>
            <a:r>
              <a:rPr lang="es-ES" sz="1800" dirty="0" smtClean="0"/>
              <a:t>ACLOP) y obtenemos el criptograma leyendo columna a columna de izquierda a derecha.</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0333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pic>
        <p:nvPicPr>
          <p:cNvPr id="5" name="Imagen 4"/>
          <p:cNvPicPr>
            <a:picLocks noChangeAspect="1"/>
          </p:cNvPicPr>
          <p:nvPr/>
        </p:nvPicPr>
        <p:blipFill rotWithShape="1">
          <a:blip r:embed="rId3"/>
          <a:srcRect l="14382" t="54134" r="76067" b="19886"/>
          <a:stretch/>
        </p:blipFill>
        <p:spPr>
          <a:xfrm>
            <a:off x="859033" y="2695350"/>
            <a:ext cx="1185524" cy="1813152"/>
          </a:xfrm>
          <a:prstGeom prst="rect">
            <a:avLst/>
          </a:prstGeom>
        </p:spPr>
      </p:pic>
      <p:pic>
        <p:nvPicPr>
          <p:cNvPr id="7" name="Imagen 6"/>
          <p:cNvPicPr>
            <a:picLocks noChangeAspect="1"/>
          </p:cNvPicPr>
          <p:nvPr/>
        </p:nvPicPr>
        <p:blipFill rotWithShape="1">
          <a:blip r:embed="rId4"/>
          <a:srcRect l="15393" t="67925" r="63258" b="27279"/>
          <a:stretch/>
        </p:blipFill>
        <p:spPr>
          <a:xfrm>
            <a:off x="2872729" y="3358983"/>
            <a:ext cx="3846569" cy="485885"/>
          </a:xfrm>
          <a:prstGeom prst="rect">
            <a:avLst/>
          </a:prstGeom>
        </p:spPr>
      </p:pic>
      <p:sp>
        <p:nvSpPr>
          <p:cNvPr id="8" name="CuadroTexto 7"/>
          <p:cNvSpPr txBox="1"/>
          <p:nvPr/>
        </p:nvSpPr>
        <p:spPr>
          <a:xfrm>
            <a:off x="4093737" y="2928135"/>
            <a:ext cx="1404552" cy="338554"/>
          </a:xfrm>
          <a:prstGeom prst="rect">
            <a:avLst/>
          </a:prstGeom>
          <a:noFill/>
        </p:spPr>
        <p:txBody>
          <a:bodyPr wrap="none" rtlCol="0">
            <a:spAutoFit/>
          </a:bodyPr>
          <a:lstStyle/>
          <a:p>
            <a:r>
              <a:rPr lang="es-CO" sz="1600" b="1" dirty="0"/>
              <a:t>C</a:t>
            </a:r>
            <a:r>
              <a:rPr lang="es-CO" sz="1600" b="1" dirty="0" smtClean="0"/>
              <a:t>riptograma</a:t>
            </a:r>
            <a:endParaRPr lang="es-AR" sz="1600" b="1" dirty="0"/>
          </a:p>
        </p:txBody>
      </p:sp>
    </p:spTree>
    <p:extLst>
      <p:ext uri="{BB962C8B-B14F-4D97-AF65-F5344CB8AC3E}">
        <p14:creationId xmlns:p14="http://schemas.microsoft.com/office/powerpoint/2010/main" val="2950325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3550" y="1889250"/>
            <a:ext cx="6812100" cy="1335600"/>
          </a:xfrm>
          <a:prstGeom prst="rect">
            <a:avLst/>
          </a:prstGeom>
          <a:noFill/>
          <a:ln>
            <a:noFill/>
          </a:ln>
        </p:spPr>
        <p:txBody>
          <a:bodyPr spcFirstLastPara="1" wrap="square" lIns="91425" tIns="91425" rIns="91425" bIns="91425" anchor="b" anchorCtr="0">
            <a:noAutofit/>
          </a:bodyPr>
          <a:lstStyle/>
          <a:p>
            <a:pPr lvl="0" algn="just"/>
            <a:r>
              <a:rPr lang="es-ES" sz="1800" b="1" dirty="0" smtClean="0"/>
              <a:t>Descifrado</a:t>
            </a:r>
            <a:r>
              <a:rPr lang="es-ES" sz="1800" dirty="0" smtClean="0"/>
              <a:t>: para descifrar el mensaje basta con seguir los mismos pasos en sentido inverso.</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3550" y="1726050"/>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Cifrado </a:t>
            </a:r>
            <a:r>
              <a:rPr lang="es" sz="2400" dirty="0" smtClean="0"/>
              <a:t>ADFGVX</a:t>
            </a:r>
            <a:endParaRPr sz="2400" dirty="0"/>
          </a:p>
        </p:txBody>
      </p:sp>
    </p:spTree>
    <p:extLst>
      <p:ext uri="{BB962C8B-B14F-4D97-AF65-F5344CB8AC3E}">
        <p14:creationId xmlns:p14="http://schemas.microsoft.com/office/powerpoint/2010/main" val="182873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51" name="Google Shape;151;p19"/>
          <p:cNvSpPr txBox="1"/>
          <p:nvPr/>
        </p:nvSpPr>
        <p:spPr>
          <a:xfrm>
            <a:off x="1063475" y="2058550"/>
            <a:ext cx="63612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t>Este tipo de cifrado busca reordenar los caracteres de tal manera que no sea legible el mensaje a simple vista.</a:t>
            </a:r>
            <a:endParaRPr sz="1800"/>
          </a:p>
        </p:txBody>
      </p:sp>
      <p:sp>
        <p:nvSpPr>
          <p:cNvPr id="152" name="Google Shape;152;p19"/>
          <p:cNvSpPr txBox="1"/>
          <p:nvPr/>
        </p:nvSpPr>
        <p:spPr>
          <a:xfrm>
            <a:off x="1034550" y="1438275"/>
            <a:ext cx="492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simple</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7816" y="1792228"/>
            <a:ext cx="6812100" cy="2158769"/>
          </a:xfrm>
          <a:prstGeom prst="rect">
            <a:avLst/>
          </a:prstGeom>
          <a:noFill/>
          <a:ln>
            <a:noFill/>
          </a:ln>
        </p:spPr>
        <p:txBody>
          <a:bodyPr spcFirstLastPara="1" wrap="square" lIns="91425" tIns="91425" rIns="91425" bIns="91425" anchor="b" anchorCtr="0">
            <a:noAutofit/>
          </a:bodyPr>
          <a:lstStyle/>
          <a:p>
            <a:pPr lvl="0" algn="just"/>
            <a:r>
              <a:rPr lang="es-ES" sz="1800" b="1" dirty="0" smtClean="0"/>
              <a:t>Historia:</a:t>
            </a:r>
            <a:r>
              <a:rPr lang="es-ES" sz="1800" dirty="0" smtClean="0"/>
              <a:t> Patentada </a:t>
            </a:r>
            <a:r>
              <a:rPr lang="es-ES" sz="1800" dirty="0"/>
              <a:t>en 1918 por la empresa alemana </a:t>
            </a:r>
            <a:r>
              <a:rPr lang="es-ES" sz="1800" dirty="0" err="1"/>
              <a:t>Scherbius</a:t>
            </a:r>
            <a:r>
              <a:rPr lang="es-ES" sz="1800" dirty="0"/>
              <a:t> &amp; </a:t>
            </a:r>
            <a:r>
              <a:rPr lang="es-ES" sz="1800" dirty="0" err="1"/>
              <a:t>Ritter</a:t>
            </a:r>
            <a:r>
              <a:rPr lang="es-ES" sz="1800" dirty="0"/>
              <a:t>, cofundada por Arthur </a:t>
            </a:r>
            <a:r>
              <a:rPr lang="es-ES" sz="1800" dirty="0" err="1"/>
              <a:t>Scherbius</a:t>
            </a:r>
            <a:r>
              <a:rPr lang="es-ES" sz="1800" dirty="0"/>
              <a:t>, quien había comprado la patente de un inventor neerlandés, y se puso a la venta en 1923 para un uso </a:t>
            </a:r>
            <a:r>
              <a:rPr lang="es-ES" sz="1800" dirty="0" smtClean="0"/>
              <a:t>comercial.</a:t>
            </a:r>
            <a:r>
              <a:rPr lang="es-ES" sz="1800" baseline="30000" dirty="0"/>
              <a:t> </a:t>
            </a:r>
            <a:r>
              <a:rPr lang="es-ES" sz="1800" dirty="0" smtClean="0"/>
              <a:t>En </a:t>
            </a:r>
            <a:r>
              <a:rPr lang="es-ES" sz="1800" dirty="0"/>
              <a:t>1926, la Armada alemana la adoptó para uso militar y poco después su uso se extendió a las demás fuerzas armadas alemanas</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7816" y="1376728"/>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smtClean="0"/>
              <a:t>Enigma</a:t>
            </a:r>
            <a:endParaRPr sz="2400" dirty="0"/>
          </a:p>
        </p:txBody>
      </p:sp>
    </p:spTree>
    <p:extLst>
      <p:ext uri="{BB962C8B-B14F-4D97-AF65-F5344CB8AC3E}">
        <p14:creationId xmlns:p14="http://schemas.microsoft.com/office/powerpoint/2010/main" val="174690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657816" y="1792228"/>
            <a:ext cx="6812100" cy="2158769"/>
          </a:xfrm>
          <a:prstGeom prst="rect">
            <a:avLst/>
          </a:prstGeom>
          <a:noFill/>
          <a:ln>
            <a:noFill/>
          </a:ln>
        </p:spPr>
        <p:txBody>
          <a:bodyPr spcFirstLastPara="1" wrap="square" lIns="91425" tIns="91425" rIns="91425" bIns="91425" anchor="b" anchorCtr="0">
            <a:noAutofit/>
          </a:bodyPr>
          <a:lstStyle/>
          <a:p>
            <a:pPr lvl="0" algn="just"/>
            <a:r>
              <a:rPr lang="es-ES" sz="1800" b="1" dirty="0" smtClean="0"/>
              <a:t>Historia:</a:t>
            </a:r>
            <a:r>
              <a:rPr lang="es-ES" sz="1800" dirty="0" smtClean="0"/>
              <a:t> Patentada </a:t>
            </a:r>
            <a:r>
              <a:rPr lang="es-ES" sz="1800" dirty="0"/>
              <a:t>en 1918 por la empresa alemana </a:t>
            </a:r>
            <a:r>
              <a:rPr lang="es-ES" sz="1800" dirty="0" err="1"/>
              <a:t>Scherbius</a:t>
            </a:r>
            <a:r>
              <a:rPr lang="es-ES" sz="1800" dirty="0"/>
              <a:t> &amp; </a:t>
            </a:r>
            <a:r>
              <a:rPr lang="es-ES" sz="1800" dirty="0" err="1"/>
              <a:t>Ritter</a:t>
            </a:r>
            <a:r>
              <a:rPr lang="es-ES" sz="1800" dirty="0"/>
              <a:t>, cofundada por Arthur </a:t>
            </a:r>
            <a:r>
              <a:rPr lang="es-ES" sz="1800" dirty="0" err="1"/>
              <a:t>Scherbius</a:t>
            </a:r>
            <a:r>
              <a:rPr lang="es-ES" sz="1800" dirty="0"/>
              <a:t>, quien había comprado la patente de un inventor neerlandés, y se puso a la venta en 1923 para un uso </a:t>
            </a:r>
            <a:r>
              <a:rPr lang="es-ES" sz="1800" dirty="0" smtClean="0"/>
              <a:t>comercial.</a:t>
            </a:r>
            <a:r>
              <a:rPr lang="es-ES" sz="1800" baseline="30000" dirty="0"/>
              <a:t> </a:t>
            </a:r>
            <a:r>
              <a:rPr lang="es-ES" sz="1800" dirty="0" smtClean="0"/>
              <a:t>En </a:t>
            </a:r>
            <a:r>
              <a:rPr lang="es-ES" sz="1800" dirty="0"/>
              <a:t>1926, la Armada alemana la adoptó para uso militar y poco después su uso se extendió a las demás fuerzas armadas alemanas</a:t>
            </a:r>
            <a:endParaRPr lang="es-ES" sz="1800" dirty="0" smtClean="0">
              <a:solidFill>
                <a:schemeClr val="tx1"/>
              </a:solidFill>
            </a:endParaRPr>
          </a:p>
        </p:txBody>
      </p:sp>
      <p:sp>
        <p:nvSpPr>
          <p:cNvPr id="229" name="Google Shape;229;p3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30" name="Google Shape;230;p30"/>
          <p:cNvSpPr txBox="1"/>
          <p:nvPr/>
        </p:nvSpPr>
        <p:spPr>
          <a:xfrm>
            <a:off x="657816" y="1376728"/>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dirty="0" smtClean="0"/>
              <a:t>Enigma</a:t>
            </a:r>
            <a:endParaRPr sz="2400" dirty="0"/>
          </a:p>
        </p:txBody>
      </p:sp>
    </p:spTree>
    <p:extLst>
      <p:ext uri="{BB962C8B-B14F-4D97-AF65-F5344CB8AC3E}">
        <p14:creationId xmlns:p14="http://schemas.microsoft.com/office/powerpoint/2010/main" val="293105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p:nvPr/>
        </p:nvSpPr>
        <p:spPr>
          <a:xfrm>
            <a:off x="606275" y="29850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Cifrado:</a:t>
            </a:r>
            <a:r>
              <a:rPr lang="es" sz="1800"/>
              <a:t> se forman dos grupos (A y B) para asignar los símbolos a cada grupo. Si el tamaño del texto claro es impar, el primer grupo tendrá un elemento más. al final se concatenan los dos grupos para obtener el criptograma.</a:t>
            </a:r>
            <a:endParaRPr sz="1800"/>
          </a:p>
          <a:p>
            <a:pPr marL="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 sz="1800"/>
              <a:t>El primer grupo tendrá los elemento impares del texto.</a:t>
            </a:r>
            <a:endParaRPr sz="1800"/>
          </a:p>
          <a:p>
            <a:pPr marL="4572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 sz="1800"/>
              <a:t>El segundo grupo tendrá los elemento pares del texto.</a:t>
            </a:r>
            <a:endParaRPr sz="1800"/>
          </a:p>
        </p:txBody>
      </p:sp>
      <p:sp>
        <p:nvSpPr>
          <p:cNvPr id="158" name="Google Shape;158;p20"/>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59" name="Google Shape;159;p20"/>
          <p:cNvSpPr txBox="1"/>
          <p:nvPr/>
        </p:nvSpPr>
        <p:spPr>
          <a:xfrm>
            <a:off x="577350" y="12858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simple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p:nvPr/>
        </p:nvSpPr>
        <p:spPr>
          <a:xfrm>
            <a:off x="606275" y="18420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Descifrado:</a:t>
            </a:r>
            <a:r>
              <a:rPr lang="es" sz="1800"/>
              <a:t> se divide el criptograma en dos grupos. teniendo los dos grupos, se leen los elementos de cada grupo de forma intercalada.</a:t>
            </a:r>
            <a:endParaRPr sz="1800"/>
          </a:p>
          <a:p>
            <a:pPr marL="0" lvl="0" indent="0" algn="just" rtl="0">
              <a:spcBef>
                <a:spcPts val="0"/>
              </a:spcBef>
              <a:spcAft>
                <a:spcPts val="0"/>
              </a:spcAft>
              <a:buNone/>
            </a:pPr>
            <a:endParaRPr sz="1800"/>
          </a:p>
        </p:txBody>
      </p:sp>
      <p:sp>
        <p:nvSpPr>
          <p:cNvPr id="165" name="Google Shape;165;p21"/>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66" name="Google Shape;166;p21"/>
          <p:cNvSpPr txBox="1"/>
          <p:nvPr/>
        </p:nvSpPr>
        <p:spPr>
          <a:xfrm>
            <a:off x="577350" y="12858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simple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p:nvPr/>
        </p:nvSpPr>
        <p:spPr>
          <a:xfrm>
            <a:off x="682475" y="15372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Para el cifrado y descifrado, esta técnica consiste en aplicar dos veces de manera consecutiva el cifrado de transposición simple.</a:t>
            </a:r>
            <a:endParaRPr sz="1800"/>
          </a:p>
        </p:txBody>
      </p:sp>
      <p:sp>
        <p:nvSpPr>
          <p:cNvPr id="172" name="Google Shape;172;p22"/>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73" name="Google Shape;173;p22"/>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doble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682475" y="15372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Como su nombre lo indica, escribe el mensaje de forma inversa, es decir de derecha a izquierda.</a:t>
            </a:r>
            <a:endParaRPr sz="1800"/>
          </a:p>
        </p:txBody>
      </p:sp>
      <p:sp>
        <p:nvSpPr>
          <p:cNvPr id="179" name="Google Shape;179;p23"/>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80" name="Google Shape;180;p23"/>
          <p:cNvSpPr txBox="1"/>
          <p:nvPr/>
        </p:nvSpPr>
        <p:spPr>
          <a:xfrm>
            <a:off x="653550" y="1438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inversa</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p:nvPr/>
        </p:nvSpPr>
        <p:spPr>
          <a:xfrm>
            <a:off x="682475" y="12324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Como su nombre lo indica, escribe el mensaje de forma inversa, es decir de derecha a izquierda.</a:t>
            </a:r>
            <a:endParaRPr sz="1800"/>
          </a:p>
        </p:txBody>
      </p:sp>
      <p:sp>
        <p:nvSpPr>
          <p:cNvPr id="186" name="Google Shape;186;p24"/>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87" name="Google Shape;187;p24"/>
          <p:cNvSpPr txBox="1"/>
          <p:nvPr/>
        </p:nvSpPr>
        <p:spPr>
          <a:xfrm>
            <a:off x="653550" y="12096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inversa</a:t>
            </a:r>
            <a:endParaRPr sz="2400"/>
          </a:p>
        </p:txBody>
      </p:sp>
      <p:sp>
        <p:nvSpPr>
          <p:cNvPr id="188" name="Google Shape;188;p24"/>
          <p:cNvSpPr txBox="1"/>
          <p:nvPr/>
        </p:nvSpPr>
        <p:spPr>
          <a:xfrm>
            <a:off x="682475" y="26040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Cifrado</a:t>
            </a:r>
            <a:r>
              <a:rPr lang="es" sz="1800"/>
              <a:t>: invierte la secuencia de los caracteres del texto claro.</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b="1"/>
              <a:t>Descifrado</a:t>
            </a:r>
            <a:r>
              <a:rPr lang="es" sz="1800"/>
              <a:t>: se lee de derecha a izquierda el criptograma y se le da coherencia a lo que se está descifrando.</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p:nvPr/>
        </p:nvSpPr>
        <p:spPr>
          <a:xfrm>
            <a:off x="682475" y="30612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a:t>Este tipo de cifrado reordena los caracteres del texto claro como una serie de submensajes, de manera que el criptograma tiene la forma siguiente.</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criptograma= M1+M2+M3+...Mn</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Donde cada uno de los submensajes sigue una función determinada.</a:t>
            </a:r>
            <a:endParaRPr sz="1800"/>
          </a:p>
        </p:txBody>
      </p:sp>
      <p:sp>
        <p:nvSpPr>
          <p:cNvPr id="194" name="Google Shape;194;p25"/>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195" name="Google Shape;195;p25"/>
          <p:cNvSpPr txBox="1"/>
          <p:nvPr/>
        </p:nvSpPr>
        <p:spPr>
          <a:xfrm>
            <a:off x="653550" y="12096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por series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p:nvPr/>
        </p:nvSpPr>
        <p:spPr>
          <a:xfrm>
            <a:off x="682475" y="3289850"/>
            <a:ext cx="6812100" cy="1335600"/>
          </a:xfrm>
          <a:prstGeom prst="rect">
            <a:avLst/>
          </a:prstGeom>
          <a:noFill/>
          <a:ln>
            <a:noFill/>
          </a:ln>
        </p:spPr>
        <p:txBody>
          <a:bodyPr spcFirstLastPara="1" wrap="square" lIns="91425" tIns="91425" rIns="91425" bIns="91425" anchor="b" anchorCtr="0">
            <a:noAutofit/>
          </a:bodyPr>
          <a:lstStyle/>
          <a:p>
            <a:pPr marL="0" lvl="0" indent="0" algn="just" rtl="0">
              <a:spcBef>
                <a:spcPts val="0"/>
              </a:spcBef>
              <a:spcAft>
                <a:spcPts val="0"/>
              </a:spcAft>
              <a:buNone/>
            </a:pPr>
            <a:r>
              <a:rPr lang="es" sz="1800" b="1"/>
              <a:t>Cifrado:</a:t>
            </a:r>
            <a:r>
              <a:rPr lang="es" sz="1800"/>
              <a:t> para el cifrado utilizamos tres funciones</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f(1)= serie de números primos de las posiciones del texto claro.</a:t>
            </a:r>
            <a:endParaRPr sz="1800"/>
          </a:p>
          <a:p>
            <a:pPr marL="0" lvl="0" indent="0" algn="just" rtl="0">
              <a:spcBef>
                <a:spcPts val="0"/>
              </a:spcBef>
              <a:spcAft>
                <a:spcPts val="0"/>
              </a:spcAft>
              <a:buNone/>
            </a:pPr>
            <a:r>
              <a:rPr lang="es" sz="1800"/>
              <a:t>f(2)= serie de números pares de las posiciones del texto claro.</a:t>
            </a:r>
            <a:endParaRPr sz="1800"/>
          </a:p>
          <a:p>
            <a:pPr marL="0" lvl="0" indent="0" algn="just" rtl="0">
              <a:spcBef>
                <a:spcPts val="0"/>
              </a:spcBef>
              <a:spcAft>
                <a:spcPts val="0"/>
              </a:spcAft>
              <a:buNone/>
            </a:pPr>
            <a:r>
              <a:rPr lang="es" sz="1800"/>
              <a:t>f(3)= serie de números impares de las posiciones del texto claro.</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s" sz="1800"/>
              <a:t>Como se puede ver, la función  de cada serie y el orden que sigue es de suma importancia para el reacomodamiento de los caracteres y por tanto del criptograma que se obtenga.</a:t>
            </a:r>
            <a:endParaRPr sz="1800"/>
          </a:p>
        </p:txBody>
      </p:sp>
      <p:sp>
        <p:nvSpPr>
          <p:cNvPr id="201" name="Google Shape;201;p26"/>
          <p:cNvSpPr txBox="1"/>
          <p:nvPr/>
        </p:nvSpPr>
        <p:spPr>
          <a:xfrm>
            <a:off x="1720050" y="177450"/>
            <a:ext cx="55455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t>Introducción a la Criptografía</a:t>
            </a:r>
            <a:endParaRPr sz="3000"/>
          </a:p>
        </p:txBody>
      </p:sp>
      <p:sp>
        <p:nvSpPr>
          <p:cNvPr id="202" name="Google Shape;202;p26"/>
          <p:cNvSpPr txBox="1"/>
          <p:nvPr/>
        </p:nvSpPr>
        <p:spPr>
          <a:xfrm>
            <a:off x="653550" y="1057275"/>
            <a:ext cx="53451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a:t>Transposición por series</a:t>
            </a:r>
            <a:endParaRPr sz="2400"/>
          </a:p>
        </p:txBody>
      </p:sp>
    </p:spTree>
  </p:cSld>
  <p:clrMapOvr>
    <a:masterClrMapping/>
  </p:clrMapOvr>
</p:sld>
</file>

<file path=ppt/theme/theme1.xml><?xml version="1.0" encoding="utf-8"?>
<a:theme xmlns:a="http://schemas.openxmlformats.org/drawingml/2006/main"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820</Words>
  <Application>Microsoft Office PowerPoint</Application>
  <PresentationFormat>Presentación en pantalla (16:9)</PresentationFormat>
  <Paragraphs>88</Paragraphs>
  <Slides>21</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Noto Sans Symbols</vt:lpstr>
      <vt:lpstr>Trebuchet MS</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JohanPC</cp:lastModifiedBy>
  <cp:revision>9</cp:revision>
  <dcterms:modified xsi:type="dcterms:W3CDTF">2019-03-19T12:48:00Z</dcterms:modified>
</cp:coreProperties>
</file>