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79" r:id="rId25"/>
    <p:sldId id="280"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79536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38a0c0c89_0_6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38a0c0c89_0_6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445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438a0c0c89_0_6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438a0c0c89_0_6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6158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438a0c0c89_0_6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438a0c0c89_0_6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6778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438a0c0c89_0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438a0c0c89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320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38a0c0c89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38a0c0c89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9473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38a0c0c89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38a0c0c89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4254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38a0c0c89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38a0c0c89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8169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38a0c0c89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38a0c0c89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8083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38a0c0c89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38a0c0c89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5816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38a0c0c89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38a0c0c89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2646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38a0c0c89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38a0c0c89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1807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08647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38a0c0c89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38a0c0c89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23747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38a0c0c89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38a0c0c89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21888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38a0c0c89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38a0c0c89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3480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38a0c0c89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38a0c0c89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39360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38a0c0c89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38a0c0c89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43149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38a0c0c89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38a0c0c89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519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438a0c0c89_0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438a0c0c89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1288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438a0c0c89_0_5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438a0c0c89_0_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8623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438a0c0c89_0_5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438a0c0c89_0_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617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438a0c0c89_0_5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438a0c0c89_0_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5202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438a0c0c89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438a0c0c89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1145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438a0c0c89_0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438a0c0c89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7681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438a0c0c89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438a0c0c89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7439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TITLE">
    <p:spTree>
      <p:nvGrpSpPr>
        <p:cNvPr id="1" name="Shape 22"/>
        <p:cNvGrpSpPr/>
        <p:nvPr/>
      </p:nvGrpSpPr>
      <p:grpSpPr>
        <a:xfrm>
          <a:off x="0" y="0"/>
          <a:ext cx="0" cy="0"/>
          <a:chOff x="0" y="0"/>
          <a:chExt cx="0" cy="0"/>
        </a:xfrm>
      </p:grpSpPr>
      <p:grpSp>
        <p:nvGrpSpPr>
          <p:cNvPr id="23" name="Google Shape;23;p2"/>
          <p:cNvGrpSpPr/>
          <p:nvPr/>
        </p:nvGrpSpPr>
        <p:grpSpPr>
          <a:xfrm>
            <a:off x="-78" y="-6350"/>
            <a:ext cx="9144178" cy="5149935"/>
            <a:chOff x="-104" y="-8467"/>
            <a:chExt cx="12192237" cy="6866580"/>
          </a:xfrm>
        </p:grpSpPr>
        <p:cxnSp>
          <p:nvCxnSpPr>
            <p:cNvPr id="24" name="Google Shape;24;p2"/>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2"/>
            <p:cNvCxnSpPr/>
            <p:nvPr/>
          </p:nvCxnSpPr>
          <p:spPr>
            <a:xfrm flipH="1">
              <a:off x="7425125" y="3681413"/>
              <a:ext cx="4763700" cy="3176700"/>
            </a:xfrm>
            <a:prstGeom prst="straightConnector1">
              <a:avLst/>
            </a:prstGeom>
            <a:noFill/>
            <a:ln w="9525" cap="flat" cmpd="sng">
              <a:solidFill>
                <a:srgbClr val="D8D8D8"/>
              </a:solidFill>
              <a:prstDash val="solid"/>
              <a:round/>
              <a:headEnd type="none" w="sm" len="sm"/>
              <a:tailEnd type="none" w="sm" len="sm"/>
            </a:ln>
          </p:spPr>
        </p:cxnSp>
        <p:sp>
          <p:nvSpPr>
            <p:cNvPr id="26" name="Google Shape;26;p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
            <p:cNvSpPr/>
            <p:nvPr/>
          </p:nvSpPr>
          <p:spPr>
            <a:xfrm>
              <a:off x="9603442" y="-8467"/>
              <a:ext cx="258617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800" cy="3810000"/>
            </a:xfrm>
            <a:prstGeom prst="triangle">
              <a:avLst>
                <a:gd name="adj" fmla="val 100000"/>
              </a:avLst>
            </a:prstGeom>
            <a:solidFill>
              <a:schemeClr val="accent2">
                <a:alpha val="71764"/>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9" name="Google Shape;29;p2"/>
            <p:cNvSpPr/>
            <p:nvPr/>
          </p:nvSpPr>
          <p:spPr>
            <a:xfrm>
              <a:off x="9334500" y="-8467"/>
              <a:ext cx="2850868"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2"/>
            <p:cNvSpPr/>
            <p:nvPr/>
          </p:nvSpPr>
          <p:spPr>
            <a:xfrm>
              <a:off x="10898730" y="-8467"/>
              <a:ext cx="1290094" cy="6858000"/>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2"/>
            <p:cNvSpPr/>
            <p:nvPr/>
          </p:nvSpPr>
          <p:spPr>
            <a:xfrm>
              <a:off x="10938999" y="-8467"/>
              <a:ext cx="1249825" cy="6858000"/>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
            <p:cNvSpPr/>
            <p:nvPr/>
          </p:nvSpPr>
          <p:spPr>
            <a:xfrm>
              <a:off x="10371666" y="3589867"/>
              <a:ext cx="1817100" cy="3268200"/>
            </a:xfrm>
            <a:prstGeom prst="triangle">
              <a:avLst>
                <a:gd name="adj" fmla="val 100000"/>
              </a:avLst>
            </a:prstGeom>
            <a:solidFill>
              <a:schemeClr val="accent1">
                <a:alpha val="8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a:off x="-104" y="54"/>
              <a:ext cx="842700" cy="5666100"/>
            </a:xfrm>
            <a:prstGeom prst="triangle">
              <a:avLst>
                <a:gd name="adj" fmla="val 100000"/>
              </a:avLst>
            </a:prstGeom>
            <a:solidFill>
              <a:schemeClr val="accent1">
                <a:alpha val="84705"/>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130300" y="1803400"/>
            <a:ext cx="5825100" cy="1234800"/>
          </a:xfrm>
          <a:prstGeom prst="rect">
            <a:avLst/>
          </a:prstGeom>
          <a:noFill/>
          <a:ln>
            <a:noFill/>
          </a:ln>
        </p:spPr>
        <p:txBody>
          <a:bodyPr spcFirstLastPara="1" wrap="square" lIns="68575" tIns="34275" rIns="68575" bIns="34275" anchor="b" anchorCtr="0"/>
          <a:lstStyle>
            <a:lvl1pPr marR="0" lvl="0" algn="r" rtl="0">
              <a:spcBef>
                <a:spcPts val="0"/>
              </a:spcBef>
              <a:spcAft>
                <a:spcPts val="0"/>
              </a:spcAft>
              <a:buClr>
                <a:schemeClr val="accent1"/>
              </a:buClr>
              <a:buSzPts val="4100"/>
              <a:buFont typeface="Trebuchet MS"/>
              <a:buNone/>
              <a:defRPr sz="41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35" name="Google Shape;35;p2"/>
          <p:cNvSpPr txBox="1">
            <a:spLocks noGrp="1"/>
          </p:cNvSpPr>
          <p:nvPr>
            <p:ph type="subTitle" idx="1"/>
          </p:nvPr>
        </p:nvSpPr>
        <p:spPr>
          <a:xfrm>
            <a:off x="1130300" y="3038125"/>
            <a:ext cx="5825100" cy="822600"/>
          </a:xfrm>
          <a:prstGeom prst="rect">
            <a:avLst/>
          </a:prstGeom>
          <a:noFill/>
          <a:ln>
            <a:noFill/>
          </a:ln>
        </p:spPr>
        <p:txBody>
          <a:bodyPr spcFirstLastPara="1" wrap="square" lIns="68575" tIns="34275" rIns="68575" bIns="34275" anchor="t" anchorCtr="0"/>
          <a:lstStyle>
            <a:lvl1pPr marR="0" lvl="0" algn="r" rtl="0">
              <a:spcBef>
                <a:spcPts val="800"/>
              </a:spcBef>
              <a:spcAft>
                <a:spcPts val="0"/>
              </a:spcAft>
              <a:buClr>
                <a:schemeClr val="accent1"/>
              </a:buClr>
              <a:buSzPts val="1100"/>
              <a:buFont typeface="Noto Sans Symbols"/>
              <a:buNone/>
              <a:defRPr sz="1400" b="0" i="0" u="none" strike="noStrike" cap="none">
                <a:solidFill>
                  <a:srgbClr val="7F7F7F"/>
                </a:solidFill>
                <a:latin typeface="Trebuchet MS"/>
                <a:ea typeface="Trebuchet MS"/>
                <a:cs typeface="Trebuchet MS"/>
                <a:sym typeface="Trebuchet MS"/>
              </a:defRPr>
            </a:lvl1pPr>
            <a:lvl2pPr marR="0" lvl="1" algn="ctr" rtl="0">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2pPr>
            <a:lvl3pPr marR="0" lvl="2" algn="ctr"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3pPr>
            <a:lvl4pPr marR="0" lvl="3" algn="ctr" rtl="0">
              <a:spcBef>
                <a:spcPts val="800"/>
              </a:spcBef>
              <a:spcAft>
                <a:spcPts val="0"/>
              </a:spcAft>
              <a:buClr>
                <a:schemeClr val="accent1"/>
              </a:buClr>
              <a:buSzPts val="700"/>
              <a:buFont typeface="Noto Sans Symbols"/>
              <a:buNone/>
              <a:defRPr sz="900" b="0" i="0" u="none" strike="noStrike" cap="none">
                <a:solidFill>
                  <a:srgbClr val="888888"/>
                </a:solidFill>
                <a:latin typeface="Trebuchet MS"/>
                <a:ea typeface="Trebuchet MS"/>
                <a:cs typeface="Trebuchet MS"/>
                <a:sym typeface="Trebuchet MS"/>
              </a:defRPr>
            </a:lvl4pPr>
            <a:lvl5pPr marR="0" lvl="4" algn="ctr" rtl="0">
              <a:spcBef>
                <a:spcPts val="800"/>
              </a:spcBef>
              <a:spcAft>
                <a:spcPts val="0"/>
              </a:spcAft>
              <a:buClr>
                <a:schemeClr val="accent1"/>
              </a:buClr>
              <a:buSzPts val="700"/>
              <a:buFont typeface="Noto Sans Symbols"/>
              <a:buNone/>
              <a:defRPr sz="900" b="0" i="0" u="none" strike="noStrike" cap="none">
                <a:solidFill>
                  <a:srgbClr val="888888"/>
                </a:solidFill>
                <a:latin typeface="Trebuchet MS"/>
                <a:ea typeface="Trebuchet MS"/>
                <a:cs typeface="Trebuchet MS"/>
                <a:sym typeface="Trebuchet MS"/>
              </a:defRPr>
            </a:lvl5pPr>
            <a:lvl6pPr marR="0" lvl="5" algn="ctr" rtl="0">
              <a:spcBef>
                <a:spcPts val="800"/>
              </a:spcBef>
              <a:spcAft>
                <a:spcPts val="0"/>
              </a:spcAft>
              <a:buClr>
                <a:schemeClr val="accent1"/>
              </a:buClr>
              <a:buSzPts val="700"/>
              <a:buFont typeface="Noto Sans Symbols"/>
              <a:buNone/>
              <a:defRPr sz="900" b="0" i="0" u="none" strike="noStrike" cap="none">
                <a:solidFill>
                  <a:srgbClr val="888888"/>
                </a:solidFill>
                <a:latin typeface="Trebuchet MS"/>
                <a:ea typeface="Trebuchet MS"/>
                <a:cs typeface="Trebuchet MS"/>
                <a:sym typeface="Trebuchet MS"/>
              </a:defRPr>
            </a:lvl6pPr>
            <a:lvl7pPr marR="0" lvl="6" algn="ctr" rtl="0">
              <a:spcBef>
                <a:spcPts val="800"/>
              </a:spcBef>
              <a:spcAft>
                <a:spcPts val="0"/>
              </a:spcAft>
              <a:buClr>
                <a:schemeClr val="accent1"/>
              </a:buClr>
              <a:buSzPts val="700"/>
              <a:buFont typeface="Noto Sans Symbols"/>
              <a:buNone/>
              <a:defRPr sz="900" b="0" i="0" u="none" strike="noStrike" cap="none">
                <a:solidFill>
                  <a:srgbClr val="888888"/>
                </a:solidFill>
                <a:latin typeface="Trebuchet MS"/>
                <a:ea typeface="Trebuchet MS"/>
                <a:cs typeface="Trebuchet MS"/>
                <a:sym typeface="Trebuchet MS"/>
              </a:defRPr>
            </a:lvl7pPr>
            <a:lvl8pPr marR="0" lvl="7" algn="ctr" rtl="0">
              <a:spcBef>
                <a:spcPts val="800"/>
              </a:spcBef>
              <a:spcAft>
                <a:spcPts val="0"/>
              </a:spcAft>
              <a:buClr>
                <a:schemeClr val="accent1"/>
              </a:buClr>
              <a:buSzPts val="700"/>
              <a:buFont typeface="Noto Sans Symbols"/>
              <a:buNone/>
              <a:defRPr sz="900" b="0" i="0" u="none" strike="noStrike" cap="none">
                <a:solidFill>
                  <a:srgbClr val="888888"/>
                </a:solidFill>
                <a:latin typeface="Trebuchet MS"/>
                <a:ea typeface="Trebuchet MS"/>
                <a:cs typeface="Trebuchet MS"/>
                <a:sym typeface="Trebuchet MS"/>
              </a:defRPr>
            </a:lvl8pPr>
            <a:lvl9pPr marR="0" lvl="8" algn="ctr" rtl="0">
              <a:spcBef>
                <a:spcPts val="800"/>
              </a:spcBef>
              <a:spcAft>
                <a:spcPts val="0"/>
              </a:spcAft>
              <a:buClr>
                <a:schemeClr val="accent1"/>
              </a:buClr>
              <a:buSzPts val="700"/>
              <a:buFont typeface="Noto Sans Symbols"/>
              <a:buNone/>
              <a:defRPr sz="900" b="0" i="0" u="none" strike="noStrike" cap="none">
                <a:solidFill>
                  <a:srgbClr val="888888"/>
                </a:solidFill>
                <a:latin typeface="Trebuchet MS"/>
                <a:ea typeface="Trebuchet MS"/>
                <a:cs typeface="Trebuchet MS"/>
                <a:sym typeface="Trebuchet MS"/>
              </a:defRPr>
            </a:lvl9pPr>
          </a:lstStyle>
          <a:p>
            <a:endParaRPr/>
          </a:p>
        </p:txBody>
      </p:sp>
      <p:sp>
        <p:nvSpPr>
          <p:cNvPr id="36" name="Google Shape;36;p2"/>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37" name="Google Shape;37;p2"/>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38" name="Google Shape;38;p2"/>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descripción">
  <p:cSld name="Título y descripción">
    <p:spTree>
      <p:nvGrpSpPr>
        <p:cNvPr id="1" name="Shape 90"/>
        <p:cNvGrpSpPr/>
        <p:nvPr/>
      </p:nvGrpSpPr>
      <p:grpSpPr>
        <a:xfrm>
          <a:off x="0" y="0"/>
          <a:ext cx="0" cy="0"/>
          <a:chOff x="0" y="0"/>
          <a:chExt cx="0" cy="0"/>
        </a:xfrm>
      </p:grpSpPr>
      <p:sp>
        <p:nvSpPr>
          <p:cNvPr id="91" name="Google Shape;91;p11"/>
          <p:cNvSpPr txBox="1">
            <a:spLocks noGrp="1"/>
          </p:cNvSpPr>
          <p:nvPr>
            <p:ph type="title"/>
          </p:nvPr>
        </p:nvSpPr>
        <p:spPr>
          <a:xfrm>
            <a:off x="508001" y="457200"/>
            <a:ext cx="6447600" cy="25527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92" name="Google Shape;92;p11"/>
          <p:cNvSpPr txBox="1">
            <a:spLocks noGrp="1"/>
          </p:cNvSpPr>
          <p:nvPr>
            <p:ph type="body" idx="1"/>
          </p:nvPr>
        </p:nvSpPr>
        <p:spPr>
          <a:xfrm>
            <a:off x="508001" y="3352800"/>
            <a:ext cx="6447600" cy="1178100"/>
          </a:xfrm>
          <a:prstGeom prst="rect">
            <a:avLst/>
          </a:prstGeom>
          <a:noFill/>
          <a:ln>
            <a:noFill/>
          </a:ln>
        </p:spPr>
        <p:txBody>
          <a:bodyPr spcFirstLastPara="1" wrap="square" lIns="68575" tIns="34275" rIns="68575" bIns="34275" anchor="ctr" anchorCtr="0"/>
          <a:lstStyle>
            <a:lvl1pPr marL="457200" marR="0" lvl="0" indent="-228600" algn="l" rtl="0">
              <a:spcBef>
                <a:spcPts val="800"/>
              </a:spcBef>
              <a:spcAft>
                <a:spcPts val="0"/>
              </a:spcAft>
              <a:buClr>
                <a:schemeClr val="accent1"/>
              </a:buClr>
              <a:buSzPts val="1100"/>
              <a:buFont typeface="Noto Sans Symbols"/>
              <a:buNone/>
              <a:defRPr sz="14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100"/>
              <a:buFont typeface="Noto Sans Symbols"/>
              <a:buNone/>
              <a:defRPr sz="1400" b="0" i="0" u="none" strike="noStrike" cap="none">
                <a:solidFill>
                  <a:srgbClr val="888888"/>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93" name="Google Shape;93;p11"/>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94" name="Google Shape;94;p11"/>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95" name="Google Shape;95;p11"/>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ita con descripción">
  <p:cSld name="Cita con descripción">
    <p:spTree>
      <p:nvGrpSpPr>
        <p:cNvPr id="1" name="Shape 96"/>
        <p:cNvGrpSpPr/>
        <p:nvPr/>
      </p:nvGrpSpPr>
      <p:grpSpPr>
        <a:xfrm>
          <a:off x="0" y="0"/>
          <a:ext cx="0" cy="0"/>
          <a:chOff x="0" y="0"/>
          <a:chExt cx="0" cy="0"/>
        </a:xfrm>
      </p:grpSpPr>
      <p:sp>
        <p:nvSpPr>
          <p:cNvPr id="97" name="Google Shape;97;p12"/>
          <p:cNvSpPr txBox="1">
            <a:spLocks noGrp="1"/>
          </p:cNvSpPr>
          <p:nvPr>
            <p:ph type="title"/>
          </p:nvPr>
        </p:nvSpPr>
        <p:spPr>
          <a:xfrm>
            <a:off x="698500" y="457200"/>
            <a:ext cx="6070500" cy="22668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98" name="Google Shape;98;p12"/>
          <p:cNvSpPr txBox="1">
            <a:spLocks noGrp="1"/>
          </p:cNvSpPr>
          <p:nvPr>
            <p:ph type="body" idx="1"/>
          </p:nvPr>
        </p:nvSpPr>
        <p:spPr>
          <a:xfrm>
            <a:off x="1024604" y="2724150"/>
            <a:ext cx="5418300" cy="285900"/>
          </a:xfrm>
          <a:prstGeom prst="rect">
            <a:avLst/>
          </a:prstGeom>
          <a:noFill/>
          <a:ln>
            <a:noFill/>
          </a:ln>
        </p:spPr>
        <p:txBody>
          <a:bodyPr spcFirstLastPara="1" wrap="square" lIns="68575" tIns="34275" rIns="68575" bIns="34275" anchor="ctr" anchorCtr="0"/>
          <a:lstStyle>
            <a:lvl1pPr marL="457200" marR="0" lvl="0" indent="-228600" algn="l" rtl="0">
              <a:spcBef>
                <a:spcPts val="800"/>
              </a:spcBef>
              <a:spcAft>
                <a:spcPts val="0"/>
              </a:spcAft>
              <a:buClr>
                <a:schemeClr val="accent1"/>
              </a:buClr>
              <a:buSzPts val="1000"/>
              <a:buFont typeface="Noto Sans Symbols"/>
              <a:buNone/>
              <a:defRPr sz="1200" b="0" i="0" u="none" strike="noStrike" cap="none">
                <a:solidFill>
                  <a:srgbClr val="7F7F7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800"/>
              <a:buFont typeface="Noto Sans Symbols"/>
              <a:buNone/>
              <a:defRPr sz="1100" b="0" i="0" u="none" strike="noStrike" cap="none">
                <a:solidFill>
                  <a:srgbClr val="3F3F3F"/>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99" name="Google Shape;99;p12"/>
          <p:cNvSpPr txBox="1">
            <a:spLocks noGrp="1"/>
          </p:cNvSpPr>
          <p:nvPr>
            <p:ph type="body" idx="2"/>
          </p:nvPr>
        </p:nvSpPr>
        <p:spPr>
          <a:xfrm>
            <a:off x="508001" y="3352800"/>
            <a:ext cx="6447600" cy="1178100"/>
          </a:xfrm>
          <a:prstGeom prst="rect">
            <a:avLst/>
          </a:prstGeom>
          <a:noFill/>
          <a:ln>
            <a:noFill/>
          </a:ln>
        </p:spPr>
        <p:txBody>
          <a:bodyPr spcFirstLastPara="1" wrap="square" lIns="68575" tIns="34275" rIns="68575" bIns="34275" anchor="ctr" anchorCtr="0"/>
          <a:lstStyle>
            <a:lvl1pPr marL="457200" marR="0" lvl="0" indent="-228600" algn="l" rtl="0">
              <a:spcBef>
                <a:spcPts val="800"/>
              </a:spcBef>
              <a:spcAft>
                <a:spcPts val="0"/>
              </a:spcAft>
              <a:buClr>
                <a:schemeClr val="accent1"/>
              </a:buClr>
              <a:buSzPts val="1100"/>
              <a:buFont typeface="Noto Sans Symbols"/>
              <a:buNone/>
              <a:defRPr sz="14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100"/>
              <a:buFont typeface="Noto Sans Symbols"/>
              <a:buNone/>
              <a:defRPr sz="1400" b="0" i="0" u="none" strike="noStrike" cap="none">
                <a:solidFill>
                  <a:srgbClr val="888888"/>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00" name="Google Shape;100;p12"/>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01" name="Google Shape;101;p12"/>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02" name="Google Shape;102;p12"/>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
        <p:nvSpPr>
          <p:cNvPr id="103" name="Google Shape;103;p12"/>
          <p:cNvSpPr txBox="1"/>
          <p:nvPr/>
        </p:nvSpPr>
        <p:spPr>
          <a:xfrm>
            <a:off x="406403" y="592783"/>
            <a:ext cx="457200" cy="4386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s" sz="6000" b="0" i="0" u="none" strike="noStrike" cap="none">
                <a:solidFill>
                  <a:srgbClr val="BFE471"/>
                </a:solidFill>
                <a:latin typeface="Arial"/>
                <a:ea typeface="Arial"/>
                <a:cs typeface="Arial"/>
                <a:sym typeface="Arial"/>
              </a:rPr>
              <a:t>“</a:t>
            </a:r>
            <a:endParaRPr sz="1100"/>
          </a:p>
        </p:txBody>
      </p:sp>
      <p:sp>
        <p:nvSpPr>
          <p:cNvPr id="104" name="Google Shape;104;p12"/>
          <p:cNvSpPr txBox="1"/>
          <p:nvPr/>
        </p:nvSpPr>
        <p:spPr>
          <a:xfrm>
            <a:off x="6669758" y="2164917"/>
            <a:ext cx="457200" cy="4386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s" sz="6000" b="0" i="0" u="none" strike="noStrike" cap="none">
                <a:solidFill>
                  <a:srgbClr val="BFE471"/>
                </a:solidFill>
                <a:latin typeface="Arial"/>
                <a:ea typeface="Arial"/>
                <a:cs typeface="Arial"/>
                <a:sym typeface="Arial"/>
              </a:rPr>
              <a:t>”</a:t>
            </a:r>
            <a:endParaRPr sz="1400" b="0" i="0" u="none" strike="noStrike" cap="non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508001" y="1448991"/>
            <a:ext cx="6447600" cy="1946700"/>
          </a:xfrm>
          <a:prstGeom prst="rect">
            <a:avLst/>
          </a:prstGeom>
          <a:noFill/>
          <a:ln>
            <a:noFill/>
          </a:ln>
        </p:spPr>
        <p:txBody>
          <a:bodyPr spcFirstLastPara="1" wrap="square" lIns="68575" tIns="34275" rIns="68575" bIns="34275" anchor="b"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07" name="Google Shape;107;p13"/>
          <p:cNvSpPr txBox="1">
            <a:spLocks noGrp="1"/>
          </p:cNvSpPr>
          <p:nvPr>
            <p:ph type="body" idx="1"/>
          </p:nvPr>
        </p:nvSpPr>
        <p:spPr>
          <a:xfrm>
            <a:off x="508001" y="3395586"/>
            <a:ext cx="6447600" cy="1135500"/>
          </a:xfrm>
          <a:prstGeom prst="rect">
            <a:avLst/>
          </a:prstGeom>
          <a:noFill/>
          <a:ln>
            <a:noFill/>
          </a:ln>
        </p:spPr>
        <p:txBody>
          <a:bodyPr spcFirstLastPara="1" wrap="square" lIns="68575" tIns="34275" rIns="68575" bIns="34275" anchor="t" anchorCtr="0"/>
          <a:lstStyle>
            <a:lvl1pPr marL="457200" marR="0" lvl="0" indent="-228600" algn="l" rtl="0">
              <a:spcBef>
                <a:spcPts val="800"/>
              </a:spcBef>
              <a:spcAft>
                <a:spcPts val="0"/>
              </a:spcAft>
              <a:buClr>
                <a:schemeClr val="accent1"/>
              </a:buClr>
              <a:buSzPts val="1100"/>
              <a:buFont typeface="Noto Sans Symbols"/>
              <a:buNone/>
              <a:defRPr sz="14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100"/>
              <a:buFont typeface="Noto Sans Symbols"/>
              <a:buNone/>
              <a:defRPr sz="1400" b="0" i="0" u="none" strike="noStrike" cap="none">
                <a:solidFill>
                  <a:srgbClr val="888888"/>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08" name="Google Shape;108;p13"/>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09" name="Google Shape;109;p13"/>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10" name="Google Shape;110;p13"/>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itar la tarjeta de nombre">
  <p:cSld name="Citar la tarjeta de nombre">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698500" y="457200"/>
            <a:ext cx="6070500" cy="22668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13" name="Google Shape;113;p14"/>
          <p:cNvSpPr txBox="1">
            <a:spLocks noGrp="1"/>
          </p:cNvSpPr>
          <p:nvPr>
            <p:ph type="body" idx="1"/>
          </p:nvPr>
        </p:nvSpPr>
        <p:spPr>
          <a:xfrm>
            <a:off x="507999" y="3009900"/>
            <a:ext cx="6447600" cy="385800"/>
          </a:xfrm>
          <a:prstGeom prst="rect">
            <a:avLst/>
          </a:prstGeom>
          <a:noFill/>
          <a:ln>
            <a:noFill/>
          </a:ln>
        </p:spPr>
        <p:txBody>
          <a:bodyPr spcFirstLastPara="1" wrap="square" lIns="68575" tIns="34275" rIns="68575" bIns="34275" anchor="b" anchorCtr="0"/>
          <a:lstStyle>
            <a:lvl1pPr marL="457200" marR="0" lvl="0" indent="-228600" algn="l" rtl="0">
              <a:spcBef>
                <a:spcPts val="800"/>
              </a:spcBef>
              <a:spcAft>
                <a:spcPts val="0"/>
              </a:spcAft>
              <a:buClr>
                <a:schemeClr val="accent1"/>
              </a:buClr>
              <a:buSzPts val="140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800"/>
              <a:buFont typeface="Noto Sans Symbols"/>
              <a:buNone/>
              <a:defRPr sz="1100" b="0" i="0" u="none" strike="noStrike" cap="none">
                <a:solidFill>
                  <a:srgbClr val="3F3F3F"/>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14" name="Google Shape;114;p14"/>
          <p:cNvSpPr txBox="1">
            <a:spLocks noGrp="1"/>
          </p:cNvSpPr>
          <p:nvPr>
            <p:ph type="body" idx="2"/>
          </p:nvPr>
        </p:nvSpPr>
        <p:spPr>
          <a:xfrm>
            <a:off x="508001" y="3395586"/>
            <a:ext cx="6447600" cy="1135500"/>
          </a:xfrm>
          <a:prstGeom prst="rect">
            <a:avLst/>
          </a:prstGeom>
          <a:noFill/>
          <a:ln>
            <a:noFill/>
          </a:ln>
        </p:spPr>
        <p:txBody>
          <a:bodyPr spcFirstLastPara="1" wrap="square" lIns="68575" tIns="34275" rIns="68575" bIns="34275" anchor="t" anchorCtr="0"/>
          <a:lstStyle>
            <a:lvl1pPr marL="457200" marR="0" lvl="0" indent="-228600" algn="l" rtl="0">
              <a:spcBef>
                <a:spcPts val="800"/>
              </a:spcBef>
              <a:spcAft>
                <a:spcPts val="0"/>
              </a:spcAft>
              <a:buClr>
                <a:schemeClr val="accent1"/>
              </a:buClr>
              <a:buSzPts val="1100"/>
              <a:buFont typeface="Noto Sans Symbols"/>
              <a:buNone/>
              <a:defRPr sz="1400" b="0" i="0" u="none" strike="noStrike" cap="none">
                <a:solidFill>
                  <a:srgbClr val="7F7F7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100"/>
              <a:buFont typeface="Noto Sans Symbols"/>
              <a:buNone/>
              <a:defRPr sz="1400" b="0" i="0" u="none" strike="noStrike" cap="none">
                <a:solidFill>
                  <a:srgbClr val="888888"/>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15" name="Google Shape;115;p14"/>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16" name="Google Shape;116;p14"/>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17" name="Google Shape;117;p14"/>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
        <p:nvSpPr>
          <p:cNvPr id="118" name="Google Shape;118;p14"/>
          <p:cNvSpPr txBox="1"/>
          <p:nvPr/>
        </p:nvSpPr>
        <p:spPr>
          <a:xfrm>
            <a:off x="406403" y="592783"/>
            <a:ext cx="457200" cy="4386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s" sz="6000" b="0" i="0" u="none" strike="noStrike" cap="none">
                <a:solidFill>
                  <a:srgbClr val="BFE471"/>
                </a:solidFill>
                <a:latin typeface="Arial"/>
                <a:ea typeface="Arial"/>
                <a:cs typeface="Arial"/>
                <a:sym typeface="Arial"/>
              </a:rPr>
              <a:t>“</a:t>
            </a:r>
            <a:endParaRPr sz="1100"/>
          </a:p>
        </p:txBody>
      </p:sp>
      <p:sp>
        <p:nvSpPr>
          <p:cNvPr id="119" name="Google Shape;119;p14"/>
          <p:cNvSpPr txBox="1"/>
          <p:nvPr/>
        </p:nvSpPr>
        <p:spPr>
          <a:xfrm>
            <a:off x="6669758" y="2164917"/>
            <a:ext cx="457200" cy="4386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s" sz="6000" b="0" i="0" u="none" strike="noStrike" cap="none">
                <a:solidFill>
                  <a:srgbClr val="BFE471"/>
                </a:solidFill>
                <a:latin typeface="Arial"/>
                <a:ea typeface="Arial"/>
                <a:cs typeface="Arial"/>
                <a:sym typeface="Arial"/>
              </a:rPr>
              <a:t>”</a:t>
            </a:r>
            <a:endParaRPr sz="11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dadero o falso">
  <p:cSld name="Verdadero o falso">
    <p:spTree>
      <p:nvGrpSpPr>
        <p:cNvPr id="1" name="Shape 120"/>
        <p:cNvGrpSpPr/>
        <p:nvPr/>
      </p:nvGrpSpPr>
      <p:grpSpPr>
        <a:xfrm>
          <a:off x="0" y="0"/>
          <a:ext cx="0" cy="0"/>
          <a:chOff x="0" y="0"/>
          <a:chExt cx="0" cy="0"/>
        </a:xfrm>
      </p:grpSpPr>
      <p:sp>
        <p:nvSpPr>
          <p:cNvPr id="121" name="Google Shape;121;p15"/>
          <p:cNvSpPr txBox="1">
            <a:spLocks noGrp="1"/>
          </p:cNvSpPr>
          <p:nvPr>
            <p:ph type="title"/>
          </p:nvPr>
        </p:nvSpPr>
        <p:spPr>
          <a:xfrm>
            <a:off x="514349" y="457200"/>
            <a:ext cx="6441300" cy="22668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22" name="Google Shape;122;p15"/>
          <p:cNvSpPr txBox="1">
            <a:spLocks noGrp="1"/>
          </p:cNvSpPr>
          <p:nvPr>
            <p:ph type="body" idx="1"/>
          </p:nvPr>
        </p:nvSpPr>
        <p:spPr>
          <a:xfrm>
            <a:off x="507999" y="3009900"/>
            <a:ext cx="6447600" cy="385800"/>
          </a:xfrm>
          <a:prstGeom prst="rect">
            <a:avLst/>
          </a:prstGeom>
          <a:noFill/>
          <a:ln>
            <a:noFill/>
          </a:ln>
        </p:spPr>
        <p:txBody>
          <a:bodyPr spcFirstLastPara="1" wrap="square" lIns="68575" tIns="34275" rIns="68575" bIns="34275" anchor="b" anchorCtr="0"/>
          <a:lstStyle>
            <a:lvl1pPr marL="457200" marR="0" lvl="0" indent="-228600" algn="l" rtl="0">
              <a:spcBef>
                <a:spcPts val="800"/>
              </a:spcBef>
              <a:spcAft>
                <a:spcPts val="0"/>
              </a:spcAft>
              <a:buClr>
                <a:schemeClr val="accent1"/>
              </a:buClr>
              <a:buSzPts val="1400"/>
              <a:buFont typeface="Noto Sans Symbols"/>
              <a:buNone/>
              <a:defRPr sz="1800" b="0" i="0" u="none" strike="noStrike" cap="none">
                <a:solidFill>
                  <a:schemeClr val="accent1"/>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800"/>
              <a:buFont typeface="Noto Sans Symbols"/>
              <a:buNone/>
              <a:defRPr sz="1100" b="0" i="0" u="none" strike="noStrike" cap="none">
                <a:solidFill>
                  <a:srgbClr val="3F3F3F"/>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23" name="Google Shape;123;p15"/>
          <p:cNvSpPr txBox="1">
            <a:spLocks noGrp="1"/>
          </p:cNvSpPr>
          <p:nvPr>
            <p:ph type="body" idx="2"/>
          </p:nvPr>
        </p:nvSpPr>
        <p:spPr>
          <a:xfrm>
            <a:off x="508001" y="3395586"/>
            <a:ext cx="6447600" cy="1135500"/>
          </a:xfrm>
          <a:prstGeom prst="rect">
            <a:avLst/>
          </a:prstGeom>
          <a:noFill/>
          <a:ln>
            <a:noFill/>
          </a:ln>
        </p:spPr>
        <p:txBody>
          <a:bodyPr spcFirstLastPara="1" wrap="square" lIns="68575" tIns="34275" rIns="68575" bIns="34275" anchor="t" anchorCtr="0"/>
          <a:lstStyle>
            <a:lvl1pPr marL="457200" marR="0" lvl="0" indent="-228600" algn="l" rtl="0">
              <a:spcBef>
                <a:spcPts val="800"/>
              </a:spcBef>
              <a:spcAft>
                <a:spcPts val="0"/>
              </a:spcAft>
              <a:buClr>
                <a:schemeClr val="accent1"/>
              </a:buClr>
              <a:buSzPts val="1100"/>
              <a:buFont typeface="Noto Sans Symbols"/>
              <a:buNone/>
              <a:defRPr sz="1400" b="0" i="0" u="none" strike="noStrike" cap="none">
                <a:solidFill>
                  <a:srgbClr val="7F7F7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100"/>
              <a:buFont typeface="Noto Sans Symbols"/>
              <a:buNone/>
              <a:defRPr sz="1400" b="0" i="0" u="none" strike="noStrike" cap="none">
                <a:solidFill>
                  <a:srgbClr val="888888"/>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24" name="Google Shape;124;p15"/>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25" name="Google Shape;125;p15"/>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26" name="Google Shape;126;p15"/>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29" name="Google Shape;129;p16"/>
          <p:cNvSpPr txBox="1">
            <a:spLocks noGrp="1"/>
          </p:cNvSpPr>
          <p:nvPr>
            <p:ph type="body" idx="1"/>
          </p:nvPr>
        </p:nvSpPr>
        <p:spPr>
          <a:xfrm rot="5400000">
            <a:off x="2276402" y="-148058"/>
            <a:ext cx="2910600" cy="64476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30" name="Google Shape;130;p16"/>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31" name="Google Shape;131;p16"/>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32" name="Google Shape;132;p16"/>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rot="5400000">
            <a:off x="4495662" y="1937249"/>
            <a:ext cx="3938700" cy="9786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35" name="Google Shape;135;p17"/>
          <p:cNvSpPr txBox="1">
            <a:spLocks noGrp="1"/>
          </p:cNvSpPr>
          <p:nvPr>
            <p:ph type="body" idx="1"/>
          </p:nvPr>
        </p:nvSpPr>
        <p:spPr>
          <a:xfrm rot="5400000">
            <a:off x="1186264" y="-220950"/>
            <a:ext cx="3938700" cy="52950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36" name="Google Shape;136;p17"/>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37" name="Google Shape;137;p17"/>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38" name="Google Shape;138;p17"/>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9"/>
        <p:cNvGrpSpPr/>
        <p:nvPr/>
      </p:nvGrpSpPr>
      <p:grpSpPr>
        <a:xfrm>
          <a:off x="0" y="0"/>
          <a:ext cx="0" cy="0"/>
          <a:chOff x="0" y="0"/>
          <a:chExt cx="0" cy="0"/>
        </a:xfrm>
      </p:grpSpPr>
      <p:sp>
        <p:nvSpPr>
          <p:cNvPr id="40" name="Google Shape;40;p3"/>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41" name="Google Shape;41;p3"/>
          <p:cNvSpPr txBox="1">
            <a:spLocks noGrp="1"/>
          </p:cNvSpPr>
          <p:nvPr>
            <p:ph type="body" idx="1"/>
          </p:nvPr>
        </p:nvSpPr>
        <p:spPr>
          <a:xfrm>
            <a:off x="508000" y="1620442"/>
            <a:ext cx="6447600" cy="29106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42" name="Google Shape;42;p3"/>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43" name="Google Shape;43;p3"/>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44" name="Google Shape;44;p3"/>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508001" y="2025650"/>
            <a:ext cx="6447600" cy="1369800"/>
          </a:xfrm>
          <a:prstGeom prst="rect">
            <a:avLst/>
          </a:prstGeom>
          <a:noFill/>
          <a:ln>
            <a:noFill/>
          </a:ln>
        </p:spPr>
        <p:txBody>
          <a:bodyPr spcFirstLastPara="1" wrap="square" lIns="68575" tIns="34275" rIns="68575" bIns="34275" anchor="b" anchorCtr="0"/>
          <a:lstStyle>
            <a:lvl1pPr marR="0" lvl="0" algn="l" rtl="0">
              <a:spcBef>
                <a:spcPts val="0"/>
              </a:spcBef>
              <a:spcAft>
                <a:spcPts val="0"/>
              </a:spcAft>
              <a:buClr>
                <a:schemeClr val="accent1"/>
              </a:buClr>
              <a:buSzPts val="3000"/>
              <a:buFont typeface="Trebuchet MS"/>
              <a:buNone/>
              <a:defRPr sz="30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47" name="Google Shape;47;p4"/>
          <p:cNvSpPr txBox="1">
            <a:spLocks noGrp="1"/>
          </p:cNvSpPr>
          <p:nvPr>
            <p:ph type="body" idx="1"/>
          </p:nvPr>
        </p:nvSpPr>
        <p:spPr>
          <a:xfrm>
            <a:off x="508001" y="3395586"/>
            <a:ext cx="6447600" cy="645300"/>
          </a:xfrm>
          <a:prstGeom prst="rect">
            <a:avLst/>
          </a:prstGeom>
          <a:noFill/>
          <a:ln>
            <a:noFill/>
          </a:ln>
        </p:spPr>
        <p:txBody>
          <a:bodyPr spcFirstLastPara="1" wrap="square" lIns="68575" tIns="34275" rIns="68575" bIns="34275" anchor="t" anchorCtr="0"/>
          <a:lstStyle>
            <a:lvl1pPr marL="457200" marR="0" lvl="0" indent="-228600" algn="l" rtl="0">
              <a:spcBef>
                <a:spcPts val="800"/>
              </a:spcBef>
              <a:spcAft>
                <a:spcPts val="0"/>
              </a:spcAft>
              <a:buClr>
                <a:schemeClr val="accent1"/>
              </a:buClr>
              <a:buSzPts val="1200"/>
              <a:buFont typeface="Noto Sans Symbols"/>
              <a:buNone/>
              <a:defRPr sz="1500" b="0" i="0" u="none" strike="noStrike" cap="none">
                <a:solidFill>
                  <a:srgbClr val="7F7F7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100"/>
              <a:buFont typeface="Noto Sans Symbols"/>
              <a:buNone/>
              <a:defRPr sz="1400" b="0" i="0" u="none" strike="noStrike" cap="none">
                <a:solidFill>
                  <a:srgbClr val="888888"/>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48" name="Google Shape;48;p4"/>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49" name="Google Shape;49;p4"/>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50" name="Google Shape;50;p4"/>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51"/>
        <p:cNvGrpSpPr/>
        <p:nvPr/>
      </p:nvGrpSpPr>
      <p:grpSpPr>
        <a:xfrm>
          <a:off x="0" y="0"/>
          <a:ext cx="0" cy="0"/>
          <a:chOff x="0" y="0"/>
          <a:chExt cx="0" cy="0"/>
        </a:xfrm>
      </p:grpSpPr>
      <p:sp>
        <p:nvSpPr>
          <p:cNvPr id="52" name="Google Shape;52;p5"/>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53" name="Google Shape;53;p5"/>
          <p:cNvSpPr txBox="1">
            <a:spLocks noGrp="1"/>
          </p:cNvSpPr>
          <p:nvPr>
            <p:ph type="body" idx="1"/>
          </p:nvPr>
        </p:nvSpPr>
        <p:spPr>
          <a:xfrm>
            <a:off x="508000" y="1620442"/>
            <a:ext cx="3138000" cy="29106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54" name="Google Shape;54;p5"/>
          <p:cNvSpPr txBox="1">
            <a:spLocks noGrp="1"/>
          </p:cNvSpPr>
          <p:nvPr>
            <p:ph type="body" idx="2"/>
          </p:nvPr>
        </p:nvSpPr>
        <p:spPr>
          <a:xfrm>
            <a:off x="3817477" y="1620442"/>
            <a:ext cx="3138000" cy="29106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55" name="Google Shape;55;p5"/>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56" name="Google Shape;56;p5"/>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57" name="Google Shape;57;p5"/>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8"/>
        <p:cNvGrpSpPr/>
        <p:nvPr/>
      </p:nvGrpSpPr>
      <p:grpSpPr>
        <a:xfrm>
          <a:off x="0" y="0"/>
          <a:ext cx="0" cy="0"/>
          <a:chOff x="0" y="0"/>
          <a:chExt cx="0" cy="0"/>
        </a:xfrm>
      </p:grpSpPr>
      <p:sp>
        <p:nvSpPr>
          <p:cNvPr id="59" name="Google Shape;59;p6"/>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60" name="Google Shape;60;p6"/>
          <p:cNvSpPr txBox="1">
            <a:spLocks noGrp="1"/>
          </p:cNvSpPr>
          <p:nvPr>
            <p:ph type="body" idx="1"/>
          </p:nvPr>
        </p:nvSpPr>
        <p:spPr>
          <a:xfrm>
            <a:off x="506809" y="1620737"/>
            <a:ext cx="3139200" cy="432300"/>
          </a:xfrm>
          <a:prstGeom prst="rect">
            <a:avLst/>
          </a:prstGeom>
          <a:noFill/>
          <a:ln>
            <a:noFill/>
          </a:ln>
        </p:spPr>
        <p:txBody>
          <a:bodyPr spcFirstLastPara="1" wrap="square" lIns="68575" tIns="34275" rIns="68575" bIns="34275" anchor="b" anchorCtr="0"/>
          <a:lstStyle>
            <a:lvl1pPr marL="457200" marR="0" lvl="0" indent="-228600" algn="l" rtl="0">
              <a:spcBef>
                <a:spcPts val="800"/>
              </a:spcBef>
              <a:spcAft>
                <a:spcPts val="0"/>
              </a:spcAft>
              <a:buClr>
                <a:schemeClr val="accent1"/>
              </a:buClr>
              <a:buSzPts val="140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200"/>
              <a:buFont typeface="Noto Sans Symbols"/>
              <a:buNone/>
              <a:defRPr sz="1500" b="1" i="0" u="none" strike="noStrike" cap="none">
                <a:solidFill>
                  <a:srgbClr val="3F3F3F"/>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100"/>
              <a:buFont typeface="Noto Sans Symbols"/>
              <a:buNone/>
              <a:defRPr sz="1400" b="1" i="0" u="none" strike="noStrike" cap="none">
                <a:solidFill>
                  <a:srgbClr val="3F3F3F"/>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9pPr>
          </a:lstStyle>
          <a:p>
            <a:endParaRPr/>
          </a:p>
        </p:txBody>
      </p:sp>
      <p:sp>
        <p:nvSpPr>
          <p:cNvPr id="61" name="Google Shape;61;p6"/>
          <p:cNvSpPr txBox="1">
            <a:spLocks noGrp="1"/>
          </p:cNvSpPr>
          <p:nvPr>
            <p:ph type="body" idx="2"/>
          </p:nvPr>
        </p:nvSpPr>
        <p:spPr>
          <a:xfrm>
            <a:off x="506809" y="2052934"/>
            <a:ext cx="3139200" cy="24780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62" name="Google Shape;62;p6"/>
          <p:cNvSpPr txBox="1">
            <a:spLocks noGrp="1"/>
          </p:cNvSpPr>
          <p:nvPr>
            <p:ph type="body" idx="3"/>
          </p:nvPr>
        </p:nvSpPr>
        <p:spPr>
          <a:xfrm>
            <a:off x="3816287" y="1620737"/>
            <a:ext cx="3139200" cy="432300"/>
          </a:xfrm>
          <a:prstGeom prst="rect">
            <a:avLst/>
          </a:prstGeom>
          <a:noFill/>
          <a:ln>
            <a:noFill/>
          </a:ln>
        </p:spPr>
        <p:txBody>
          <a:bodyPr spcFirstLastPara="1" wrap="square" lIns="68575" tIns="34275" rIns="68575" bIns="34275" anchor="b" anchorCtr="0"/>
          <a:lstStyle>
            <a:lvl1pPr marL="457200" marR="0" lvl="0" indent="-228600" algn="l" rtl="0">
              <a:spcBef>
                <a:spcPts val="800"/>
              </a:spcBef>
              <a:spcAft>
                <a:spcPts val="0"/>
              </a:spcAft>
              <a:buClr>
                <a:schemeClr val="accent1"/>
              </a:buClr>
              <a:buSzPts val="140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200"/>
              <a:buFont typeface="Noto Sans Symbols"/>
              <a:buNone/>
              <a:defRPr sz="1500" b="1" i="0" u="none" strike="noStrike" cap="none">
                <a:solidFill>
                  <a:srgbClr val="3F3F3F"/>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100"/>
              <a:buFont typeface="Noto Sans Symbols"/>
              <a:buNone/>
              <a:defRPr sz="1400" b="1" i="0" u="none" strike="noStrike" cap="none">
                <a:solidFill>
                  <a:srgbClr val="3F3F3F"/>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9pPr>
          </a:lstStyle>
          <a:p>
            <a:endParaRPr/>
          </a:p>
        </p:txBody>
      </p:sp>
      <p:sp>
        <p:nvSpPr>
          <p:cNvPr id="63" name="Google Shape;63;p6"/>
          <p:cNvSpPr txBox="1">
            <a:spLocks noGrp="1"/>
          </p:cNvSpPr>
          <p:nvPr>
            <p:ph type="body" idx="4"/>
          </p:nvPr>
        </p:nvSpPr>
        <p:spPr>
          <a:xfrm>
            <a:off x="3816288" y="2052934"/>
            <a:ext cx="3139200" cy="24780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64" name="Google Shape;64;p6"/>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65" name="Google Shape;65;p6"/>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66" name="Google Shape;66;p6"/>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7"/>
        <p:cNvGrpSpPr/>
        <p:nvPr/>
      </p:nvGrpSpPr>
      <p:grpSpPr>
        <a:xfrm>
          <a:off x="0" y="0"/>
          <a:ext cx="0" cy="0"/>
          <a:chOff x="0" y="0"/>
          <a:chExt cx="0" cy="0"/>
        </a:xfrm>
      </p:grpSpPr>
      <p:sp>
        <p:nvSpPr>
          <p:cNvPr id="68" name="Google Shape;68;p7"/>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69" name="Google Shape;69;p7"/>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70" name="Google Shape;70;p7"/>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71" name="Google Shape;71;p7"/>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72"/>
        <p:cNvGrpSpPr/>
        <p:nvPr/>
      </p:nvGrpSpPr>
      <p:grpSpPr>
        <a:xfrm>
          <a:off x="0" y="0"/>
          <a:ext cx="0" cy="0"/>
          <a:chOff x="0" y="0"/>
          <a:chExt cx="0" cy="0"/>
        </a:xfrm>
      </p:grpSpPr>
      <p:sp>
        <p:nvSpPr>
          <p:cNvPr id="73" name="Google Shape;73;p8"/>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74" name="Google Shape;74;p8"/>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75" name="Google Shape;75;p8"/>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76"/>
        <p:cNvGrpSpPr/>
        <p:nvPr/>
      </p:nvGrpSpPr>
      <p:grpSpPr>
        <a:xfrm>
          <a:off x="0" y="0"/>
          <a:ext cx="0" cy="0"/>
          <a:chOff x="0" y="0"/>
          <a:chExt cx="0" cy="0"/>
        </a:xfrm>
      </p:grpSpPr>
      <p:sp>
        <p:nvSpPr>
          <p:cNvPr id="77" name="Google Shape;77;p9"/>
          <p:cNvSpPr txBox="1">
            <a:spLocks noGrp="1"/>
          </p:cNvSpPr>
          <p:nvPr>
            <p:ph type="title"/>
          </p:nvPr>
        </p:nvSpPr>
        <p:spPr>
          <a:xfrm>
            <a:off x="508000" y="1123953"/>
            <a:ext cx="2890800" cy="958800"/>
          </a:xfrm>
          <a:prstGeom prst="rect">
            <a:avLst/>
          </a:prstGeom>
          <a:noFill/>
          <a:ln>
            <a:noFill/>
          </a:ln>
        </p:spPr>
        <p:txBody>
          <a:bodyPr spcFirstLastPara="1" wrap="square" lIns="68575" tIns="34275" rIns="68575" bIns="34275" anchor="b" anchorCtr="0"/>
          <a:lstStyle>
            <a:lvl1pPr marR="0" lvl="0" algn="l" rtl="0">
              <a:spcBef>
                <a:spcPts val="0"/>
              </a:spcBef>
              <a:spcAft>
                <a:spcPts val="0"/>
              </a:spcAft>
              <a:buClr>
                <a:schemeClr val="accent1"/>
              </a:buClr>
              <a:buSzPts val="1500"/>
              <a:buFont typeface="Trebuchet MS"/>
              <a:buNone/>
              <a:defRPr sz="15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78" name="Google Shape;78;p9"/>
          <p:cNvSpPr txBox="1">
            <a:spLocks noGrp="1"/>
          </p:cNvSpPr>
          <p:nvPr>
            <p:ph type="body" idx="1"/>
          </p:nvPr>
        </p:nvSpPr>
        <p:spPr>
          <a:xfrm>
            <a:off x="3570346" y="386193"/>
            <a:ext cx="3385200" cy="41448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79" name="Google Shape;79;p9"/>
          <p:cNvSpPr txBox="1">
            <a:spLocks noGrp="1"/>
          </p:cNvSpPr>
          <p:nvPr>
            <p:ph type="body" idx="2"/>
          </p:nvPr>
        </p:nvSpPr>
        <p:spPr>
          <a:xfrm>
            <a:off x="508000" y="2082802"/>
            <a:ext cx="2890800" cy="1938300"/>
          </a:xfrm>
          <a:prstGeom prst="rect">
            <a:avLst/>
          </a:prstGeom>
          <a:noFill/>
          <a:ln>
            <a:noFill/>
          </a:ln>
        </p:spPr>
        <p:txBody>
          <a:bodyPr spcFirstLastPara="1" wrap="square" lIns="68575" tIns="34275" rIns="68575" bIns="34275" anchor="t" anchorCtr="0"/>
          <a:lstStyle>
            <a:lvl1pPr marL="457200" marR="0" lvl="0" indent="-228600" algn="l" rtl="0">
              <a:spcBef>
                <a:spcPts val="800"/>
              </a:spcBef>
              <a:spcAft>
                <a:spcPts val="0"/>
              </a:spcAft>
              <a:buClr>
                <a:schemeClr val="accent1"/>
              </a:buClr>
              <a:buSzPts val="800"/>
              <a:buFont typeface="Noto Sans Symbols"/>
              <a:buNone/>
              <a:defRPr sz="11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800"/>
              <a:buFont typeface="Noto Sans Symbols"/>
              <a:buNone/>
              <a:defRPr sz="1100" b="0" i="0" u="none" strike="noStrike" cap="none">
                <a:solidFill>
                  <a:srgbClr val="3F3F3F"/>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9pPr>
          </a:lstStyle>
          <a:p>
            <a:endParaRPr/>
          </a:p>
        </p:txBody>
      </p:sp>
      <p:sp>
        <p:nvSpPr>
          <p:cNvPr id="80" name="Google Shape;80;p9"/>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81" name="Google Shape;81;p9"/>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82" name="Google Shape;82;p9"/>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83"/>
        <p:cNvGrpSpPr/>
        <p:nvPr/>
      </p:nvGrpSpPr>
      <p:grpSpPr>
        <a:xfrm>
          <a:off x="0" y="0"/>
          <a:ext cx="0" cy="0"/>
          <a:chOff x="0" y="0"/>
          <a:chExt cx="0" cy="0"/>
        </a:xfrm>
      </p:grpSpPr>
      <p:sp>
        <p:nvSpPr>
          <p:cNvPr id="84" name="Google Shape;84;p10"/>
          <p:cNvSpPr txBox="1">
            <a:spLocks noGrp="1"/>
          </p:cNvSpPr>
          <p:nvPr>
            <p:ph type="title"/>
          </p:nvPr>
        </p:nvSpPr>
        <p:spPr>
          <a:xfrm>
            <a:off x="508000" y="3600450"/>
            <a:ext cx="6447600" cy="425100"/>
          </a:xfrm>
          <a:prstGeom prst="rect">
            <a:avLst/>
          </a:prstGeom>
          <a:noFill/>
          <a:ln>
            <a:noFill/>
          </a:ln>
        </p:spPr>
        <p:txBody>
          <a:bodyPr spcFirstLastPara="1" wrap="square" lIns="68575" tIns="34275" rIns="68575" bIns="34275" anchor="b" anchorCtr="0"/>
          <a:lstStyle>
            <a:lvl1pPr marR="0" lvl="0" algn="l" rtl="0">
              <a:spcBef>
                <a:spcPts val="0"/>
              </a:spcBef>
              <a:spcAft>
                <a:spcPts val="0"/>
              </a:spcAft>
              <a:buClr>
                <a:schemeClr val="accent1"/>
              </a:buClr>
              <a:buSzPts val="1800"/>
              <a:buFont typeface="Trebuchet MS"/>
              <a:buNone/>
              <a:defRPr sz="18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85" name="Google Shape;85;p10"/>
          <p:cNvSpPr>
            <a:spLocks noGrp="1"/>
          </p:cNvSpPr>
          <p:nvPr>
            <p:ph type="pic" idx="2"/>
          </p:nvPr>
        </p:nvSpPr>
        <p:spPr>
          <a:xfrm>
            <a:off x="508000" y="457200"/>
            <a:ext cx="6447600" cy="2884200"/>
          </a:xfrm>
          <a:prstGeom prst="rect">
            <a:avLst/>
          </a:prstGeom>
          <a:noFill/>
          <a:ln>
            <a:noFill/>
          </a:ln>
        </p:spPr>
        <p:txBody>
          <a:bodyPr spcFirstLastPara="1" wrap="square" lIns="68575" tIns="34275" rIns="68575" bIns="34275" anchor="t" anchorCtr="0"/>
          <a:lstStyle>
            <a:lvl1pPr marR="0" lvl="0" algn="ctr"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1pPr>
            <a:lvl2pPr marR="0" lvl="1"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2pPr>
            <a:lvl3pPr marR="0" lvl="2"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3pPr>
            <a:lvl4pPr marR="0" lvl="3"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4pPr>
            <a:lvl5pPr marR="0" lvl="4"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5pPr>
            <a:lvl6pPr marR="0" lvl="5"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6pPr>
            <a:lvl7pPr marR="0" lvl="6"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7pPr>
            <a:lvl8pPr marR="0" lvl="7"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8pPr>
            <a:lvl9pPr marR="0" lvl="8"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9pPr>
          </a:lstStyle>
          <a:p>
            <a:endParaRPr/>
          </a:p>
        </p:txBody>
      </p:sp>
      <p:sp>
        <p:nvSpPr>
          <p:cNvPr id="86" name="Google Shape;86;p10"/>
          <p:cNvSpPr txBox="1">
            <a:spLocks noGrp="1"/>
          </p:cNvSpPr>
          <p:nvPr>
            <p:ph type="body" idx="1"/>
          </p:nvPr>
        </p:nvSpPr>
        <p:spPr>
          <a:xfrm>
            <a:off x="508000" y="4025503"/>
            <a:ext cx="6447600" cy="505500"/>
          </a:xfrm>
          <a:prstGeom prst="rect">
            <a:avLst/>
          </a:prstGeom>
          <a:noFill/>
          <a:ln>
            <a:noFill/>
          </a:ln>
        </p:spPr>
        <p:txBody>
          <a:bodyPr spcFirstLastPara="1" wrap="square" lIns="68575" tIns="34275" rIns="68575" bIns="34275" anchor="t" anchorCtr="0"/>
          <a:lstStyle>
            <a:lvl1pPr marL="457200" marR="0" lvl="0"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500"/>
              <a:buFont typeface="Noto Sans Symbols"/>
              <a:buNone/>
              <a:defRPr sz="700" b="0" i="0" u="none" strike="noStrike" cap="none">
                <a:solidFill>
                  <a:srgbClr val="3F3F3F"/>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500"/>
              <a:buFont typeface="Noto Sans Symbols"/>
              <a:buNone/>
              <a:defRPr sz="700" b="0" i="0" u="none" strike="noStrike" cap="none">
                <a:solidFill>
                  <a:srgbClr val="3F3F3F"/>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500"/>
              <a:buFont typeface="Noto Sans Symbols"/>
              <a:buNone/>
              <a:defRPr sz="700" b="0" i="0" u="none" strike="noStrike" cap="none">
                <a:solidFill>
                  <a:srgbClr val="3F3F3F"/>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500"/>
              <a:buFont typeface="Noto Sans Symbols"/>
              <a:buNone/>
              <a:defRPr sz="700" b="0" i="0" u="none" strike="noStrike" cap="none">
                <a:solidFill>
                  <a:srgbClr val="3F3F3F"/>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500"/>
              <a:buFont typeface="Noto Sans Symbols"/>
              <a:buNone/>
              <a:defRPr sz="700" b="0" i="0" u="none" strike="noStrike" cap="none">
                <a:solidFill>
                  <a:srgbClr val="3F3F3F"/>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500"/>
              <a:buFont typeface="Noto Sans Symbols"/>
              <a:buNone/>
              <a:defRPr sz="700" b="0" i="0" u="none" strike="noStrike" cap="none">
                <a:solidFill>
                  <a:srgbClr val="3F3F3F"/>
                </a:solidFill>
                <a:latin typeface="Trebuchet MS"/>
                <a:ea typeface="Trebuchet MS"/>
                <a:cs typeface="Trebuchet MS"/>
                <a:sym typeface="Trebuchet MS"/>
              </a:defRPr>
            </a:lvl9pPr>
          </a:lstStyle>
          <a:p>
            <a:endParaRPr/>
          </a:p>
        </p:txBody>
      </p:sp>
      <p:sp>
        <p:nvSpPr>
          <p:cNvPr id="87" name="Google Shape;87;p10"/>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88" name="Google Shape;88;p10"/>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89" name="Google Shape;89;p10"/>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6350"/>
            <a:ext cx="9144100" cy="5149935"/>
            <a:chOff x="0" y="-8467"/>
            <a:chExt cx="12192133" cy="6866580"/>
          </a:xfrm>
        </p:grpSpPr>
        <p:cxnSp>
          <p:nvCxnSpPr>
            <p:cNvPr id="7" name="Google Shape;7;p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
            <p:cNvCxnSpPr/>
            <p:nvPr/>
          </p:nvCxnSpPr>
          <p:spPr>
            <a:xfrm flipH="1">
              <a:off x="7425125" y="3681413"/>
              <a:ext cx="4763700" cy="3176700"/>
            </a:xfrm>
            <a:prstGeom prst="straightConnector1">
              <a:avLst/>
            </a:prstGeom>
            <a:noFill/>
            <a:ln w="9525" cap="flat" cmpd="sng">
              <a:solidFill>
                <a:srgbClr val="D8D8D8"/>
              </a:solidFill>
              <a:prstDash val="solid"/>
              <a:round/>
              <a:headEnd type="none" w="sm" len="sm"/>
              <a:tailEnd type="none" w="sm" len="sm"/>
            </a:ln>
          </p:spPr>
        </p:cxnSp>
        <p:sp>
          <p:nvSpPr>
            <p:cNvPr id="9" name="Google Shape;9;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617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800" cy="3810000"/>
            </a:xfrm>
            <a:prstGeom prst="triangle">
              <a:avLst>
                <a:gd name="adj" fmla="val 100000"/>
              </a:avLst>
            </a:prstGeom>
            <a:solidFill>
              <a:schemeClr val="accent2">
                <a:alpha val="71764"/>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 name="Google Shape;12;p1"/>
            <p:cNvSpPr/>
            <p:nvPr/>
          </p:nvSpPr>
          <p:spPr>
            <a:xfrm>
              <a:off x="9334500" y="-8467"/>
              <a:ext cx="2850868"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
            <p:cNvSpPr/>
            <p:nvPr/>
          </p:nvSpPr>
          <p:spPr>
            <a:xfrm>
              <a:off x="10898730" y="-8467"/>
              <a:ext cx="1290094" cy="6858000"/>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
            <p:cNvSpPr/>
            <p:nvPr/>
          </p:nvSpPr>
          <p:spPr>
            <a:xfrm>
              <a:off x="10938999" y="-8467"/>
              <a:ext cx="1249825" cy="6858000"/>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00" cy="3268200"/>
            </a:xfrm>
            <a:prstGeom prst="triangle">
              <a:avLst>
                <a:gd name="adj" fmla="val 100000"/>
              </a:avLst>
            </a:prstGeom>
            <a:solidFill>
              <a:schemeClr val="accent1">
                <a:alpha val="8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6" name="Google Shape;16;p1"/>
            <p:cNvSpPr/>
            <p:nvPr/>
          </p:nvSpPr>
          <p:spPr>
            <a:xfrm>
              <a:off x="0" y="4013200"/>
              <a:ext cx="448800" cy="2844900"/>
            </a:xfrm>
            <a:prstGeom prst="triangle">
              <a:avLst>
                <a:gd name="adj" fmla="val 0"/>
              </a:avLst>
            </a:prstGeom>
            <a:solidFill>
              <a:schemeClr val="accent1">
                <a:alpha val="84705"/>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8" name="Google Shape;18;p1"/>
          <p:cNvSpPr txBox="1">
            <a:spLocks noGrp="1"/>
          </p:cNvSpPr>
          <p:nvPr>
            <p:ph type="body" idx="1"/>
          </p:nvPr>
        </p:nvSpPr>
        <p:spPr>
          <a:xfrm>
            <a:off x="508000" y="1620442"/>
            <a:ext cx="6447600" cy="29106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p:nvPr/>
        </p:nvSpPr>
        <p:spPr>
          <a:xfrm>
            <a:off x="1953363" y="109413"/>
            <a:ext cx="5545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dirty="0"/>
              <a:t>Introducción a la Criptografía</a:t>
            </a:r>
            <a:endParaRPr sz="3000" dirty="0"/>
          </a:p>
        </p:txBody>
      </p:sp>
      <p:sp>
        <p:nvSpPr>
          <p:cNvPr id="144" name="Google Shape;144;p18"/>
          <p:cNvSpPr txBox="1"/>
          <p:nvPr/>
        </p:nvSpPr>
        <p:spPr>
          <a:xfrm>
            <a:off x="1063475" y="2439550"/>
            <a:ext cx="6361200" cy="85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2400" dirty="0"/>
              <a:t>Integrantes</a:t>
            </a:r>
            <a:endParaRPr sz="2400" dirty="0"/>
          </a:p>
          <a:p>
            <a:pPr marL="0" lvl="0" indent="0" algn="ctr" rtl="0">
              <a:spcBef>
                <a:spcPts val="0"/>
              </a:spcBef>
              <a:spcAft>
                <a:spcPts val="0"/>
              </a:spcAft>
              <a:buNone/>
            </a:pPr>
            <a:endParaRPr sz="2400" dirty="0"/>
          </a:p>
          <a:p>
            <a:pPr marL="0" lvl="0" indent="0" algn="ctr" rtl="0">
              <a:spcBef>
                <a:spcPts val="0"/>
              </a:spcBef>
              <a:spcAft>
                <a:spcPts val="0"/>
              </a:spcAft>
              <a:buNone/>
            </a:pPr>
            <a:r>
              <a:rPr lang="es" sz="2400" dirty="0"/>
              <a:t>Kristein Johan Ordoñez</a:t>
            </a:r>
            <a:endParaRPr sz="2400" dirty="0"/>
          </a:p>
          <a:p>
            <a:pPr marL="0" lvl="0" indent="0" algn="ctr" rtl="0">
              <a:spcBef>
                <a:spcPts val="0"/>
              </a:spcBef>
              <a:spcAft>
                <a:spcPts val="0"/>
              </a:spcAft>
              <a:buNone/>
            </a:pPr>
            <a:r>
              <a:rPr lang="es" sz="2400" dirty="0"/>
              <a:t>Jhonatan </a:t>
            </a:r>
            <a:r>
              <a:rPr lang="es" sz="2400" dirty="0" smtClean="0"/>
              <a:t>Astudillo</a:t>
            </a:r>
          </a:p>
          <a:p>
            <a:pPr marL="0" lvl="0" indent="0" algn="ctr" rtl="0">
              <a:spcBef>
                <a:spcPts val="0"/>
              </a:spcBef>
              <a:spcAft>
                <a:spcPts val="0"/>
              </a:spcAft>
              <a:buNone/>
            </a:pPr>
            <a:endParaRPr lang="es" sz="2400" dirty="0"/>
          </a:p>
          <a:p>
            <a:pPr marL="0" lvl="0" indent="0" algn="ctr" rtl="0">
              <a:spcBef>
                <a:spcPts val="0"/>
              </a:spcBef>
              <a:spcAft>
                <a:spcPts val="0"/>
              </a:spcAft>
              <a:buNone/>
            </a:pPr>
            <a:endParaRPr lang="es" sz="2000" dirty="0" smtClean="0"/>
          </a:p>
          <a:p>
            <a:pPr marL="0" lvl="0" indent="0" algn="ctr" rtl="0">
              <a:spcBef>
                <a:spcPts val="0"/>
              </a:spcBef>
              <a:spcAft>
                <a:spcPts val="0"/>
              </a:spcAft>
              <a:buNone/>
            </a:pPr>
            <a:r>
              <a:rPr lang="es" sz="2000" dirty="0" smtClean="0"/>
              <a:t>Universidad del Cauca</a:t>
            </a:r>
            <a:endParaRPr sz="2000" dirty="0"/>
          </a:p>
        </p:txBody>
      </p:sp>
      <p:sp>
        <p:nvSpPr>
          <p:cNvPr id="145" name="Google Shape;145;p18"/>
          <p:cNvSpPr txBox="1"/>
          <p:nvPr/>
        </p:nvSpPr>
        <p:spPr>
          <a:xfrm>
            <a:off x="2109450" y="1465025"/>
            <a:ext cx="4925100" cy="8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a:t>Algoritmos de cifrado y descifrado</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7"/>
          <p:cNvSpPr txBox="1"/>
          <p:nvPr/>
        </p:nvSpPr>
        <p:spPr>
          <a:xfrm>
            <a:off x="682475" y="2223050"/>
            <a:ext cx="6812100" cy="1335600"/>
          </a:xfrm>
          <a:prstGeom prst="rect">
            <a:avLst/>
          </a:prstGeom>
          <a:noFill/>
          <a:ln>
            <a:noFill/>
          </a:ln>
        </p:spPr>
        <p:txBody>
          <a:bodyPr spcFirstLastPara="1" wrap="square" lIns="91425" tIns="91425" rIns="91425" bIns="91425" anchor="b" anchorCtr="0">
            <a:noAutofit/>
          </a:bodyPr>
          <a:lstStyle/>
          <a:p>
            <a:pPr marL="0" lvl="0" indent="0" algn="just" rtl="0">
              <a:spcBef>
                <a:spcPts val="0"/>
              </a:spcBef>
              <a:spcAft>
                <a:spcPts val="0"/>
              </a:spcAft>
              <a:buNone/>
            </a:pPr>
            <a:r>
              <a:rPr lang="es" sz="1800" b="1"/>
              <a:t>Descifrado:</a:t>
            </a:r>
            <a:r>
              <a:rPr lang="es" sz="1800"/>
              <a:t> Para descifrar el criptograma, es necesario conocer el orden que se utilizo para la obtención del criptograma y con ello determinar la secuencia o reordenamiento inverso a fin de recuperar el mensaje en claro.</a:t>
            </a:r>
            <a:endParaRPr sz="1800"/>
          </a:p>
        </p:txBody>
      </p:sp>
      <p:sp>
        <p:nvSpPr>
          <p:cNvPr id="208" name="Google Shape;208;p27"/>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t>Introducción a la Criptografía</a:t>
            </a:r>
            <a:endParaRPr sz="3000"/>
          </a:p>
        </p:txBody>
      </p:sp>
      <p:sp>
        <p:nvSpPr>
          <p:cNvPr id="209" name="Google Shape;209;p27"/>
          <p:cNvSpPr txBox="1"/>
          <p:nvPr/>
        </p:nvSpPr>
        <p:spPr>
          <a:xfrm>
            <a:off x="653550" y="1362075"/>
            <a:ext cx="5345100" cy="8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a:t>Transposición por series</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8"/>
          <p:cNvSpPr txBox="1"/>
          <p:nvPr/>
        </p:nvSpPr>
        <p:spPr>
          <a:xfrm>
            <a:off x="682475" y="1918250"/>
            <a:ext cx="6812100" cy="1335600"/>
          </a:xfrm>
          <a:prstGeom prst="rect">
            <a:avLst/>
          </a:prstGeom>
          <a:noFill/>
          <a:ln>
            <a:noFill/>
          </a:ln>
        </p:spPr>
        <p:txBody>
          <a:bodyPr spcFirstLastPara="1" wrap="square" lIns="91425" tIns="91425" rIns="91425" bIns="91425" anchor="b" anchorCtr="0">
            <a:noAutofit/>
          </a:bodyPr>
          <a:lstStyle/>
          <a:p>
            <a:pPr marL="0" lvl="0" indent="0" algn="just" rtl="0">
              <a:spcBef>
                <a:spcPts val="0"/>
              </a:spcBef>
              <a:spcAft>
                <a:spcPts val="0"/>
              </a:spcAft>
              <a:buNone/>
            </a:pPr>
            <a:r>
              <a:rPr lang="es" sz="1800"/>
              <a:t>Es un cifrado de flujo en el que el texto en claro se combina, mediante la operación XOR, con un flujo de datos aleatorios del mismo tamaño, para generar un texto cifrado.</a:t>
            </a:r>
            <a:endParaRPr sz="1800"/>
          </a:p>
        </p:txBody>
      </p:sp>
      <p:sp>
        <p:nvSpPr>
          <p:cNvPr id="215" name="Google Shape;215;p28"/>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t>Introducción a la Criptografía</a:t>
            </a:r>
            <a:endParaRPr sz="3000"/>
          </a:p>
        </p:txBody>
      </p:sp>
      <p:sp>
        <p:nvSpPr>
          <p:cNvPr id="216" name="Google Shape;216;p28"/>
          <p:cNvSpPr txBox="1"/>
          <p:nvPr/>
        </p:nvSpPr>
        <p:spPr>
          <a:xfrm>
            <a:off x="653550" y="1438275"/>
            <a:ext cx="5345100" cy="8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a:t>Cifrado Vernam</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9"/>
          <p:cNvSpPr txBox="1"/>
          <p:nvPr/>
        </p:nvSpPr>
        <p:spPr>
          <a:xfrm>
            <a:off x="653550" y="2565225"/>
            <a:ext cx="6812100" cy="1335600"/>
          </a:xfrm>
          <a:prstGeom prst="rect">
            <a:avLst/>
          </a:prstGeom>
          <a:noFill/>
          <a:ln>
            <a:noFill/>
          </a:ln>
        </p:spPr>
        <p:txBody>
          <a:bodyPr spcFirstLastPara="1" wrap="square" lIns="91425" tIns="91425" rIns="91425" bIns="91425" anchor="b" anchorCtr="0">
            <a:noAutofit/>
          </a:bodyPr>
          <a:lstStyle/>
          <a:p>
            <a:pPr marL="0" lvl="0" indent="0" algn="just" rtl="0">
              <a:spcBef>
                <a:spcPts val="0"/>
              </a:spcBef>
              <a:spcAft>
                <a:spcPts val="0"/>
              </a:spcAft>
              <a:buNone/>
            </a:pPr>
            <a:r>
              <a:rPr lang="es" sz="1800" b="1"/>
              <a:t>Cifrado:</a:t>
            </a:r>
            <a:r>
              <a:rPr lang="es" sz="1800"/>
              <a:t> para obtener el cifrado del texto claro, para cada carácter se obtiene su equivalente numérico en ASCII y su representación correspondiente en binario.</a:t>
            </a:r>
            <a:endParaRPr sz="1800"/>
          </a:p>
          <a:p>
            <a:pPr marL="0" lvl="0" indent="0" algn="just" rtl="0">
              <a:spcBef>
                <a:spcPts val="0"/>
              </a:spcBef>
              <a:spcAft>
                <a:spcPts val="0"/>
              </a:spcAft>
              <a:buNone/>
            </a:pPr>
            <a:endParaRPr sz="1800"/>
          </a:p>
          <a:p>
            <a:pPr marL="0" lvl="0" indent="0" algn="just" rtl="0">
              <a:spcBef>
                <a:spcPts val="0"/>
              </a:spcBef>
              <a:spcAft>
                <a:spcPts val="0"/>
              </a:spcAft>
              <a:buNone/>
            </a:pPr>
            <a:r>
              <a:rPr lang="es" sz="1800"/>
              <a:t>Se tiene una clave en binario del mismo tamaño del texto claro, finalmente se realiza la operación OR exclusiva.</a:t>
            </a:r>
            <a:endParaRPr sz="1800"/>
          </a:p>
        </p:txBody>
      </p:sp>
      <p:sp>
        <p:nvSpPr>
          <p:cNvPr id="222" name="Google Shape;222;p29"/>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t>Introducción a la Criptografía</a:t>
            </a:r>
            <a:endParaRPr sz="3000"/>
          </a:p>
        </p:txBody>
      </p:sp>
      <p:sp>
        <p:nvSpPr>
          <p:cNvPr id="223" name="Google Shape;223;p29"/>
          <p:cNvSpPr txBox="1"/>
          <p:nvPr/>
        </p:nvSpPr>
        <p:spPr>
          <a:xfrm>
            <a:off x="653550" y="1438275"/>
            <a:ext cx="5345100" cy="8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a:t>Cifrado Vernam</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0"/>
          <p:cNvSpPr txBox="1"/>
          <p:nvPr/>
        </p:nvSpPr>
        <p:spPr>
          <a:xfrm>
            <a:off x="653550" y="2489025"/>
            <a:ext cx="6812100" cy="1335600"/>
          </a:xfrm>
          <a:prstGeom prst="rect">
            <a:avLst/>
          </a:prstGeom>
          <a:noFill/>
          <a:ln>
            <a:noFill/>
          </a:ln>
        </p:spPr>
        <p:txBody>
          <a:bodyPr spcFirstLastPara="1" wrap="square" lIns="91425" tIns="91425" rIns="91425" bIns="91425" anchor="b" anchorCtr="0">
            <a:noAutofit/>
          </a:bodyPr>
          <a:lstStyle/>
          <a:p>
            <a:pPr marL="0" lvl="0" indent="0" algn="just" rtl="0">
              <a:spcBef>
                <a:spcPts val="0"/>
              </a:spcBef>
              <a:spcAft>
                <a:spcPts val="0"/>
              </a:spcAft>
              <a:buNone/>
            </a:pPr>
            <a:r>
              <a:rPr lang="es" sz="1800" b="1"/>
              <a:t>Descifrado: </a:t>
            </a:r>
            <a:r>
              <a:rPr lang="es" sz="1800"/>
              <a:t> Para realizar el proceso de descifrado sólo requiere conocer la secuencia utilizada como clave y el criptograma correspondiente, la operación que revierte el cifrado es la misma que se usó para cifrar, esto es una OR Exclusiva y determinar que caracteres ASCII corresponden a la secuencia.</a:t>
            </a:r>
            <a:endParaRPr sz="1800"/>
          </a:p>
        </p:txBody>
      </p:sp>
      <p:sp>
        <p:nvSpPr>
          <p:cNvPr id="229" name="Google Shape;229;p30"/>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t>Introducción a la Criptografía</a:t>
            </a:r>
            <a:endParaRPr sz="3000"/>
          </a:p>
        </p:txBody>
      </p:sp>
      <p:sp>
        <p:nvSpPr>
          <p:cNvPr id="230" name="Google Shape;230;p30"/>
          <p:cNvSpPr txBox="1"/>
          <p:nvPr/>
        </p:nvSpPr>
        <p:spPr>
          <a:xfrm>
            <a:off x="653550" y="1438275"/>
            <a:ext cx="5345100" cy="8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a:t>Cifrado Vernam</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0"/>
          <p:cNvSpPr txBox="1"/>
          <p:nvPr/>
        </p:nvSpPr>
        <p:spPr>
          <a:xfrm>
            <a:off x="653550" y="2170526"/>
            <a:ext cx="6812100" cy="1335600"/>
          </a:xfrm>
          <a:prstGeom prst="rect">
            <a:avLst/>
          </a:prstGeom>
          <a:noFill/>
          <a:ln>
            <a:noFill/>
          </a:ln>
        </p:spPr>
        <p:txBody>
          <a:bodyPr spcFirstLastPara="1" wrap="square" lIns="91425" tIns="91425" rIns="91425" bIns="91425" anchor="b" anchorCtr="0">
            <a:noAutofit/>
          </a:bodyPr>
          <a:lstStyle/>
          <a:p>
            <a:pPr lvl="0" algn="just"/>
            <a:r>
              <a:rPr lang="es-ES" sz="1800" b="1" dirty="0" smtClean="0">
                <a:solidFill>
                  <a:schemeClr val="tx1"/>
                </a:solidFill>
              </a:rPr>
              <a:t>Historia: </a:t>
            </a:r>
            <a:r>
              <a:rPr lang="es-ES" sz="1800" dirty="0" smtClean="0">
                <a:solidFill>
                  <a:schemeClr val="tx1"/>
                </a:solidFill>
              </a:rPr>
              <a:t>inventado </a:t>
            </a:r>
            <a:r>
              <a:rPr lang="es-ES" sz="1800" dirty="0">
                <a:solidFill>
                  <a:schemeClr val="tx1"/>
                </a:solidFill>
              </a:rPr>
              <a:t>por el </a:t>
            </a:r>
            <a:r>
              <a:rPr lang="es-ES" sz="1800" dirty="0" smtClean="0">
                <a:solidFill>
                  <a:schemeClr val="tx1"/>
                </a:solidFill>
              </a:rPr>
              <a:t>teniente </a:t>
            </a:r>
            <a:r>
              <a:rPr lang="es-ES" sz="1800" dirty="0" err="1" smtClean="0">
                <a:solidFill>
                  <a:schemeClr val="tx1"/>
                </a:solidFill>
              </a:rPr>
              <a:t>Firtz</a:t>
            </a:r>
            <a:r>
              <a:rPr lang="es-ES" sz="1800" dirty="0" smtClean="0">
                <a:solidFill>
                  <a:schemeClr val="tx1"/>
                </a:solidFill>
              </a:rPr>
              <a:t> Nebel. </a:t>
            </a:r>
            <a:r>
              <a:rPr lang="es-ES" sz="1800" dirty="0">
                <a:solidFill>
                  <a:schemeClr val="tx1"/>
                </a:solidFill>
              </a:rPr>
              <a:t>F</a:t>
            </a:r>
            <a:r>
              <a:rPr lang="es-ES" sz="1800" dirty="0" smtClean="0">
                <a:solidFill>
                  <a:schemeClr val="tx1"/>
                </a:solidFill>
              </a:rPr>
              <a:t>ue escogido </a:t>
            </a:r>
            <a:r>
              <a:rPr lang="es-ES" sz="1800" dirty="0">
                <a:solidFill>
                  <a:schemeClr val="tx1"/>
                </a:solidFill>
              </a:rPr>
              <a:t>por el Alto Mando alemán como </a:t>
            </a:r>
            <a:r>
              <a:rPr lang="es-ES" sz="1800" dirty="0" smtClean="0">
                <a:solidFill>
                  <a:schemeClr val="tx1"/>
                </a:solidFill>
              </a:rPr>
              <a:t>el </a:t>
            </a:r>
            <a:r>
              <a:rPr lang="es-ES" sz="1800" dirty="0">
                <a:solidFill>
                  <a:schemeClr val="tx1"/>
                </a:solidFill>
              </a:rPr>
              <a:t>más </a:t>
            </a:r>
            <a:r>
              <a:rPr lang="es-ES" sz="1800" dirty="0" smtClean="0">
                <a:solidFill>
                  <a:schemeClr val="tx1"/>
                </a:solidFill>
              </a:rPr>
              <a:t>seguro </a:t>
            </a:r>
            <a:r>
              <a:rPr lang="es-ES" sz="1800" dirty="0">
                <a:solidFill>
                  <a:schemeClr val="tx1"/>
                </a:solidFill>
              </a:rPr>
              <a:t>para cifrar sus comunicaciones antes de las grandes ofensivas de 1918, durante </a:t>
            </a:r>
            <a:r>
              <a:rPr lang="es-ES" sz="1800" dirty="0" smtClean="0">
                <a:solidFill>
                  <a:schemeClr val="tx1"/>
                </a:solidFill>
              </a:rPr>
              <a:t>la</a:t>
            </a:r>
            <a:r>
              <a:rPr lang="es-ES" sz="1800" dirty="0">
                <a:solidFill>
                  <a:schemeClr val="tx1"/>
                </a:solidFill>
              </a:rPr>
              <a:t> </a:t>
            </a:r>
            <a:r>
              <a:rPr lang="es-ES" sz="1800" dirty="0" smtClean="0">
                <a:solidFill>
                  <a:schemeClr val="tx1"/>
                </a:solidFill>
              </a:rPr>
              <a:t>Primera guerra mundial.</a:t>
            </a:r>
          </a:p>
        </p:txBody>
      </p:sp>
      <p:sp>
        <p:nvSpPr>
          <p:cNvPr id="229" name="Google Shape;229;p30"/>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t>Introducción a la Criptografía</a:t>
            </a:r>
            <a:endParaRPr sz="3000"/>
          </a:p>
        </p:txBody>
      </p:sp>
      <p:sp>
        <p:nvSpPr>
          <p:cNvPr id="230" name="Google Shape;230;p30"/>
          <p:cNvSpPr txBox="1"/>
          <p:nvPr/>
        </p:nvSpPr>
        <p:spPr>
          <a:xfrm>
            <a:off x="653550" y="1438275"/>
            <a:ext cx="5345100" cy="8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dirty="0"/>
              <a:t>Cifrado </a:t>
            </a:r>
            <a:r>
              <a:rPr lang="es" sz="2400" dirty="0" smtClean="0"/>
              <a:t>ADFGVX</a:t>
            </a:r>
            <a:endParaRPr sz="2400" dirty="0"/>
          </a:p>
        </p:txBody>
      </p:sp>
    </p:spTree>
    <p:extLst>
      <p:ext uri="{BB962C8B-B14F-4D97-AF65-F5344CB8AC3E}">
        <p14:creationId xmlns:p14="http://schemas.microsoft.com/office/powerpoint/2010/main" val="1740339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0"/>
          <p:cNvSpPr txBox="1"/>
          <p:nvPr/>
        </p:nvSpPr>
        <p:spPr>
          <a:xfrm>
            <a:off x="653550" y="1814735"/>
            <a:ext cx="6812100" cy="1335600"/>
          </a:xfrm>
          <a:prstGeom prst="rect">
            <a:avLst/>
          </a:prstGeom>
          <a:noFill/>
          <a:ln>
            <a:noFill/>
          </a:ln>
        </p:spPr>
        <p:txBody>
          <a:bodyPr spcFirstLastPara="1" wrap="square" lIns="91425" tIns="91425" rIns="91425" bIns="91425" anchor="b" anchorCtr="0">
            <a:noAutofit/>
          </a:bodyPr>
          <a:lstStyle/>
          <a:p>
            <a:pPr lvl="0" algn="just"/>
            <a:r>
              <a:rPr lang="es-ES" sz="1800" b="1" dirty="0" smtClean="0"/>
              <a:t>Cifrado: </a:t>
            </a:r>
            <a:r>
              <a:rPr lang="es-ES" sz="1800" dirty="0" smtClean="0"/>
              <a:t>el cifrado ADFGVX</a:t>
            </a:r>
            <a:r>
              <a:rPr lang="es-ES" sz="1800" dirty="0"/>
              <a:t> se dividía en dos fases, una primera fase de sustitución y una segunda de </a:t>
            </a:r>
            <a:r>
              <a:rPr lang="es-ES" sz="1800" dirty="0" smtClean="0"/>
              <a:t>transposición.</a:t>
            </a:r>
          </a:p>
          <a:p>
            <a:pPr lvl="0" algn="just"/>
            <a:r>
              <a:rPr lang="es-ES" sz="1800" dirty="0" smtClean="0">
                <a:solidFill>
                  <a:schemeClr val="tx1"/>
                </a:solidFill>
              </a:rPr>
              <a:t>Se empieza disponiendo de las 26 letras del alfabeto en ingles (A-Z) y los 10 dígitos (0-9) en una matriz de 6x6. las filas y las columnas van encabezadas  por las letras A D F G V X. </a:t>
            </a:r>
          </a:p>
        </p:txBody>
      </p:sp>
      <p:sp>
        <p:nvSpPr>
          <p:cNvPr id="229" name="Google Shape;229;p30"/>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t>Introducción a la Criptografía</a:t>
            </a:r>
            <a:endParaRPr sz="3000"/>
          </a:p>
        </p:txBody>
      </p:sp>
      <p:sp>
        <p:nvSpPr>
          <p:cNvPr id="230" name="Google Shape;230;p30"/>
          <p:cNvSpPr txBox="1"/>
          <p:nvPr/>
        </p:nvSpPr>
        <p:spPr>
          <a:xfrm>
            <a:off x="653550" y="1033350"/>
            <a:ext cx="5345100" cy="8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dirty="0"/>
              <a:t>Cifrado </a:t>
            </a:r>
            <a:r>
              <a:rPr lang="es" sz="2400" dirty="0" smtClean="0"/>
              <a:t>ADFGVX</a:t>
            </a:r>
            <a:endParaRPr sz="2400" dirty="0"/>
          </a:p>
        </p:txBody>
      </p:sp>
      <p:pic>
        <p:nvPicPr>
          <p:cNvPr id="2" name="Imagen 1"/>
          <p:cNvPicPr>
            <a:picLocks noChangeAspect="1"/>
          </p:cNvPicPr>
          <p:nvPr/>
        </p:nvPicPr>
        <p:blipFill rotWithShape="1">
          <a:blip r:embed="rId3"/>
          <a:srcRect l="14719" t="50537" r="73146" b="25081"/>
          <a:stretch/>
        </p:blipFill>
        <p:spPr>
          <a:xfrm>
            <a:off x="3319858" y="3150335"/>
            <a:ext cx="1632285" cy="1843877"/>
          </a:xfrm>
          <a:prstGeom prst="rect">
            <a:avLst/>
          </a:prstGeom>
        </p:spPr>
      </p:pic>
    </p:spTree>
    <p:extLst>
      <p:ext uri="{BB962C8B-B14F-4D97-AF65-F5344CB8AC3E}">
        <p14:creationId xmlns:p14="http://schemas.microsoft.com/office/powerpoint/2010/main" val="1222137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0"/>
          <p:cNvSpPr txBox="1"/>
          <p:nvPr/>
        </p:nvSpPr>
        <p:spPr>
          <a:xfrm>
            <a:off x="653550" y="1814735"/>
            <a:ext cx="6812100" cy="1335600"/>
          </a:xfrm>
          <a:prstGeom prst="rect">
            <a:avLst/>
          </a:prstGeom>
          <a:noFill/>
          <a:ln>
            <a:noFill/>
          </a:ln>
        </p:spPr>
        <p:txBody>
          <a:bodyPr spcFirstLastPara="1" wrap="square" lIns="91425" tIns="91425" rIns="91425" bIns="91425" anchor="b" anchorCtr="0">
            <a:noAutofit/>
          </a:bodyPr>
          <a:lstStyle/>
          <a:p>
            <a:pPr lvl="0" algn="just"/>
            <a:r>
              <a:rPr lang="es-ES" sz="1800" dirty="0" smtClean="0"/>
              <a:t>Una </a:t>
            </a:r>
            <a:r>
              <a:rPr lang="es-ES" sz="1800" dirty="0"/>
              <a:t>vez que tenemos la matriz, sustituimos cada letra de nuestro mensaje por </a:t>
            </a:r>
            <a:r>
              <a:rPr lang="es-ES" sz="1800" dirty="0" smtClean="0"/>
              <a:t>las</a:t>
            </a:r>
            <a:r>
              <a:rPr lang="es-ES" sz="1800" dirty="0"/>
              <a:t> </a:t>
            </a:r>
            <a:r>
              <a:rPr lang="es-ES" sz="1800" dirty="0" smtClean="0"/>
              <a:t>ordenadas y las abscisas</a:t>
            </a:r>
            <a:r>
              <a:rPr lang="es-ES" sz="1800" dirty="0"/>
              <a:t> de cada una de las letras que lo componen de forma que el número de caracteres se duplica. Emplearemos como texto claro: </a:t>
            </a:r>
            <a:r>
              <a:rPr lang="es-ES" sz="1800" i="1" dirty="0"/>
              <a:t>mensaje de prueba</a:t>
            </a:r>
            <a:r>
              <a:rPr lang="es-ES" sz="1800" dirty="0"/>
              <a:t>. Por lo tanto, nos quedará:</a:t>
            </a:r>
            <a:endParaRPr lang="es-ES" sz="1800" dirty="0" smtClean="0">
              <a:solidFill>
                <a:schemeClr val="tx1"/>
              </a:solidFill>
            </a:endParaRPr>
          </a:p>
        </p:txBody>
      </p:sp>
      <p:sp>
        <p:nvSpPr>
          <p:cNvPr id="229" name="Google Shape;229;p30"/>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t>Introducción a la Criptografía</a:t>
            </a:r>
            <a:endParaRPr sz="3000"/>
          </a:p>
        </p:txBody>
      </p:sp>
      <p:sp>
        <p:nvSpPr>
          <p:cNvPr id="230" name="Google Shape;230;p30"/>
          <p:cNvSpPr txBox="1"/>
          <p:nvPr/>
        </p:nvSpPr>
        <p:spPr>
          <a:xfrm>
            <a:off x="653550" y="1033350"/>
            <a:ext cx="5345100" cy="8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dirty="0"/>
              <a:t>Cifrado </a:t>
            </a:r>
            <a:r>
              <a:rPr lang="es" sz="2400" dirty="0" smtClean="0"/>
              <a:t>ADFGVX</a:t>
            </a:r>
            <a:endParaRPr sz="2400" dirty="0"/>
          </a:p>
        </p:txBody>
      </p:sp>
      <p:pic>
        <p:nvPicPr>
          <p:cNvPr id="3" name="Imagen 2"/>
          <p:cNvPicPr>
            <a:picLocks noChangeAspect="1"/>
          </p:cNvPicPr>
          <p:nvPr/>
        </p:nvPicPr>
        <p:blipFill rotWithShape="1">
          <a:blip r:embed="rId3"/>
          <a:srcRect l="14494" t="57532" r="40449" b="34074"/>
          <a:stretch/>
        </p:blipFill>
        <p:spPr>
          <a:xfrm>
            <a:off x="758407" y="3283899"/>
            <a:ext cx="6602385" cy="781385"/>
          </a:xfrm>
          <a:prstGeom prst="rect">
            <a:avLst/>
          </a:prstGeom>
        </p:spPr>
      </p:pic>
    </p:spTree>
    <p:extLst>
      <p:ext uri="{BB962C8B-B14F-4D97-AF65-F5344CB8AC3E}">
        <p14:creationId xmlns:p14="http://schemas.microsoft.com/office/powerpoint/2010/main" val="1954666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0"/>
          <p:cNvSpPr txBox="1"/>
          <p:nvPr/>
        </p:nvSpPr>
        <p:spPr>
          <a:xfrm>
            <a:off x="653550" y="1640074"/>
            <a:ext cx="6812100" cy="1335600"/>
          </a:xfrm>
          <a:prstGeom prst="rect">
            <a:avLst/>
          </a:prstGeom>
          <a:noFill/>
          <a:ln>
            <a:noFill/>
          </a:ln>
        </p:spPr>
        <p:txBody>
          <a:bodyPr spcFirstLastPara="1" wrap="square" lIns="91425" tIns="91425" rIns="91425" bIns="91425" anchor="b" anchorCtr="0">
            <a:noAutofit/>
          </a:bodyPr>
          <a:lstStyle/>
          <a:p>
            <a:pPr lvl="0" algn="just"/>
            <a:r>
              <a:rPr lang="es-ES" sz="1800" dirty="0" smtClean="0"/>
              <a:t>Para la fase de transposición, tenemos que hacer uso de una palabra clave. Las letras de la palabra clave se escriben en una cuadricula. El texto que ciframos se escribe por filas en la cuadricula.</a:t>
            </a:r>
            <a:endParaRPr lang="es-ES" sz="1800" dirty="0" smtClean="0">
              <a:solidFill>
                <a:schemeClr val="tx1"/>
              </a:solidFill>
            </a:endParaRPr>
          </a:p>
        </p:txBody>
      </p:sp>
      <p:sp>
        <p:nvSpPr>
          <p:cNvPr id="229" name="Google Shape;229;p30"/>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t>Introducción a la Criptografía</a:t>
            </a:r>
            <a:endParaRPr sz="3000"/>
          </a:p>
        </p:txBody>
      </p:sp>
      <p:sp>
        <p:nvSpPr>
          <p:cNvPr id="230" name="Google Shape;230;p30"/>
          <p:cNvSpPr txBox="1"/>
          <p:nvPr/>
        </p:nvSpPr>
        <p:spPr>
          <a:xfrm>
            <a:off x="653550" y="1033350"/>
            <a:ext cx="5345100" cy="8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dirty="0"/>
              <a:t>Cifrado </a:t>
            </a:r>
            <a:r>
              <a:rPr lang="es" sz="2400" dirty="0" smtClean="0"/>
              <a:t>ADFGVX</a:t>
            </a:r>
            <a:endParaRPr sz="2400" dirty="0"/>
          </a:p>
        </p:txBody>
      </p:sp>
      <p:pic>
        <p:nvPicPr>
          <p:cNvPr id="2" name="Imagen 1"/>
          <p:cNvPicPr>
            <a:picLocks noChangeAspect="1"/>
          </p:cNvPicPr>
          <p:nvPr/>
        </p:nvPicPr>
        <p:blipFill rotWithShape="1">
          <a:blip r:embed="rId3"/>
          <a:srcRect l="14382" t="54534" r="76180" b="20485"/>
          <a:stretch/>
        </p:blipFill>
        <p:spPr>
          <a:xfrm>
            <a:off x="3326100" y="2897312"/>
            <a:ext cx="1441109" cy="2144509"/>
          </a:xfrm>
          <a:prstGeom prst="rect">
            <a:avLst/>
          </a:prstGeom>
        </p:spPr>
      </p:pic>
      <p:sp>
        <p:nvSpPr>
          <p:cNvPr id="4" name="CuadroTexto 3"/>
          <p:cNvSpPr txBox="1"/>
          <p:nvPr/>
        </p:nvSpPr>
        <p:spPr>
          <a:xfrm>
            <a:off x="627659" y="3784900"/>
            <a:ext cx="2608406" cy="369332"/>
          </a:xfrm>
          <a:prstGeom prst="rect">
            <a:avLst/>
          </a:prstGeom>
          <a:noFill/>
        </p:spPr>
        <p:txBody>
          <a:bodyPr wrap="none" rtlCol="0">
            <a:spAutoFit/>
          </a:bodyPr>
          <a:lstStyle/>
          <a:p>
            <a:r>
              <a:rPr lang="es-CO" sz="1800" b="1" i="1" dirty="0" smtClean="0"/>
              <a:t>Palabra clave: PALCO</a:t>
            </a:r>
            <a:endParaRPr lang="es-AR" sz="1800" b="1" i="1" dirty="0"/>
          </a:p>
        </p:txBody>
      </p:sp>
    </p:spTree>
    <p:extLst>
      <p:ext uri="{BB962C8B-B14F-4D97-AF65-F5344CB8AC3E}">
        <p14:creationId xmlns:p14="http://schemas.microsoft.com/office/powerpoint/2010/main" val="337701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0"/>
          <p:cNvSpPr txBox="1"/>
          <p:nvPr/>
        </p:nvSpPr>
        <p:spPr>
          <a:xfrm>
            <a:off x="627659" y="1196550"/>
            <a:ext cx="6812100" cy="1335600"/>
          </a:xfrm>
          <a:prstGeom prst="rect">
            <a:avLst/>
          </a:prstGeom>
          <a:noFill/>
          <a:ln>
            <a:noFill/>
          </a:ln>
        </p:spPr>
        <p:txBody>
          <a:bodyPr spcFirstLastPara="1" wrap="square" lIns="91425" tIns="91425" rIns="91425" bIns="91425" anchor="b" anchorCtr="0">
            <a:noAutofit/>
          </a:bodyPr>
          <a:lstStyle/>
          <a:p>
            <a:pPr lvl="0" algn="just"/>
            <a:r>
              <a:rPr lang="es-ES" sz="1800" dirty="0" smtClean="0"/>
              <a:t>Finalmente ordenamos la palabra clave en orden alfabético. </a:t>
            </a:r>
            <a:r>
              <a:rPr lang="es-ES" sz="1800" dirty="0"/>
              <a:t>(</a:t>
            </a:r>
            <a:r>
              <a:rPr lang="es-ES" sz="1800" dirty="0" smtClean="0"/>
              <a:t>ACLOP) y obtenemos el criptograma leyendo columna a columna de izquierda a derecha.</a:t>
            </a:r>
            <a:endParaRPr lang="es-ES" sz="1800" dirty="0" smtClean="0">
              <a:solidFill>
                <a:schemeClr val="tx1"/>
              </a:solidFill>
            </a:endParaRPr>
          </a:p>
        </p:txBody>
      </p:sp>
      <p:sp>
        <p:nvSpPr>
          <p:cNvPr id="229" name="Google Shape;229;p30"/>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t>Introducción a la Criptografía</a:t>
            </a:r>
            <a:endParaRPr sz="3000"/>
          </a:p>
        </p:txBody>
      </p:sp>
      <p:sp>
        <p:nvSpPr>
          <p:cNvPr id="230" name="Google Shape;230;p30"/>
          <p:cNvSpPr txBox="1"/>
          <p:nvPr/>
        </p:nvSpPr>
        <p:spPr>
          <a:xfrm>
            <a:off x="653550" y="1033350"/>
            <a:ext cx="5345100" cy="8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dirty="0"/>
              <a:t>Cifrado </a:t>
            </a:r>
            <a:r>
              <a:rPr lang="es" sz="2400" dirty="0" smtClean="0"/>
              <a:t>ADFGVX</a:t>
            </a:r>
            <a:endParaRPr sz="2400" dirty="0"/>
          </a:p>
        </p:txBody>
      </p:sp>
      <p:pic>
        <p:nvPicPr>
          <p:cNvPr id="5" name="Imagen 4"/>
          <p:cNvPicPr>
            <a:picLocks noChangeAspect="1"/>
          </p:cNvPicPr>
          <p:nvPr/>
        </p:nvPicPr>
        <p:blipFill rotWithShape="1">
          <a:blip r:embed="rId3"/>
          <a:srcRect l="14382" t="54134" r="76067" b="19886"/>
          <a:stretch/>
        </p:blipFill>
        <p:spPr>
          <a:xfrm>
            <a:off x="859033" y="2695350"/>
            <a:ext cx="1185524" cy="1813152"/>
          </a:xfrm>
          <a:prstGeom prst="rect">
            <a:avLst/>
          </a:prstGeom>
        </p:spPr>
      </p:pic>
      <p:pic>
        <p:nvPicPr>
          <p:cNvPr id="7" name="Imagen 6"/>
          <p:cNvPicPr>
            <a:picLocks noChangeAspect="1"/>
          </p:cNvPicPr>
          <p:nvPr/>
        </p:nvPicPr>
        <p:blipFill rotWithShape="1">
          <a:blip r:embed="rId4"/>
          <a:srcRect l="15393" t="67925" r="63258" b="27279"/>
          <a:stretch/>
        </p:blipFill>
        <p:spPr>
          <a:xfrm>
            <a:off x="2872729" y="3358983"/>
            <a:ext cx="3846569" cy="485885"/>
          </a:xfrm>
          <a:prstGeom prst="rect">
            <a:avLst/>
          </a:prstGeom>
        </p:spPr>
      </p:pic>
      <p:sp>
        <p:nvSpPr>
          <p:cNvPr id="8" name="CuadroTexto 7"/>
          <p:cNvSpPr txBox="1"/>
          <p:nvPr/>
        </p:nvSpPr>
        <p:spPr>
          <a:xfrm>
            <a:off x="4093737" y="2928135"/>
            <a:ext cx="1404552" cy="338554"/>
          </a:xfrm>
          <a:prstGeom prst="rect">
            <a:avLst/>
          </a:prstGeom>
          <a:noFill/>
        </p:spPr>
        <p:txBody>
          <a:bodyPr wrap="none" rtlCol="0">
            <a:spAutoFit/>
          </a:bodyPr>
          <a:lstStyle/>
          <a:p>
            <a:r>
              <a:rPr lang="es-CO" sz="1600" b="1" dirty="0"/>
              <a:t>C</a:t>
            </a:r>
            <a:r>
              <a:rPr lang="es-CO" sz="1600" b="1" dirty="0" smtClean="0"/>
              <a:t>riptograma</a:t>
            </a:r>
            <a:endParaRPr lang="es-AR" sz="1600" b="1" dirty="0"/>
          </a:p>
        </p:txBody>
      </p:sp>
    </p:spTree>
    <p:extLst>
      <p:ext uri="{BB962C8B-B14F-4D97-AF65-F5344CB8AC3E}">
        <p14:creationId xmlns:p14="http://schemas.microsoft.com/office/powerpoint/2010/main" val="2950325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0"/>
          <p:cNvSpPr txBox="1"/>
          <p:nvPr/>
        </p:nvSpPr>
        <p:spPr>
          <a:xfrm>
            <a:off x="653550" y="1889250"/>
            <a:ext cx="6812100" cy="1335600"/>
          </a:xfrm>
          <a:prstGeom prst="rect">
            <a:avLst/>
          </a:prstGeom>
          <a:noFill/>
          <a:ln>
            <a:noFill/>
          </a:ln>
        </p:spPr>
        <p:txBody>
          <a:bodyPr spcFirstLastPara="1" wrap="square" lIns="91425" tIns="91425" rIns="91425" bIns="91425" anchor="b" anchorCtr="0">
            <a:noAutofit/>
          </a:bodyPr>
          <a:lstStyle/>
          <a:p>
            <a:pPr lvl="0" algn="just"/>
            <a:r>
              <a:rPr lang="es-ES" sz="1800" b="1" dirty="0" smtClean="0"/>
              <a:t>Descifrado</a:t>
            </a:r>
            <a:r>
              <a:rPr lang="es-ES" sz="1800" dirty="0" smtClean="0"/>
              <a:t>: para descifrar el mensaje basta con seguir los mismos pasos en sentido inverso.</a:t>
            </a:r>
            <a:endParaRPr lang="es-ES" sz="1800" dirty="0" smtClean="0">
              <a:solidFill>
                <a:schemeClr val="tx1"/>
              </a:solidFill>
            </a:endParaRPr>
          </a:p>
        </p:txBody>
      </p:sp>
      <p:sp>
        <p:nvSpPr>
          <p:cNvPr id="229" name="Google Shape;229;p30"/>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t>Introducción a la Criptografía</a:t>
            </a:r>
            <a:endParaRPr sz="3000"/>
          </a:p>
        </p:txBody>
      </p:sp>
      <p:sp>
        <p:nvSpPr>
          <p:cNvPr id="230" name="Google Shape;230;p30"/>
          <p:cNvSpPr txBox="1"/>
          <p:nvPr/>
        </p:nvSpPr>
        <p:spPr>
          <a:xfrm>
            <a:off x="653550" y="1726050"/>
            <a:ext cx="5345100" cy="8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dirty="0"/>
              <a:t>Cifrado </a:t>
            </a:r>
            <a:r>
              <a:rPr lang="es" sz="2400" dirty="0" smtClean="0"/>
              <a:t>ADFGVX</a:t>
            </a:r>
            <a:endParaRPr sz="2400" dirty="0"/>
          </a:p>
        </p:txBody>
      </p:sp>
    </p:spTree>
    <p:extLst>
      <p:ext uri="{BB962C8B-B14F-4D97-AF65-F5344CB8AC3E}">
        <p14:creationId xmlns:p14="http://schemas.microsoft.com/office/powerpoint/2010/main" val="1828734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t>Introducción a la Criptografía</a:t>
            </a:r>
            <a:endParaRPr sz="3000"/>
          </a:p>
        </p:txBody>
      </p:sp>
      <p:sp>
        <p:nvSpPr>
          <p:cNvPr id="151" name="Google Shape;151;p19"/>
          <p:cNvSpPr txBox="1"/>
          <p:nvPr/>
        </p:nvSpPr>
        <p:spPr>
          <a:xfrm>
            <a:off x="1063475" y="2058550"/>
            <a:ext cx="63612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800"/>
              <a:t>Este tipo de cifrado busca reordenar los caracteres de tal manera que no sea legible el mensaje a simple vista.</a:t>
            </a:r>
            <a:endParaRPr sz="1800"/>
          </a:p>
        </p:txBody>
      </p:sp>
      <p:sp>
        <p:nvSpPr>
          <p:cNvPr id="152" name="Google Shape;152;p19"/>
          <p:cNvSpPr txBox="1"/>
          <p:nvPr/>
        </p:nvSpPr>
        <p:spPr>
          <a:xfrm>
            <a:off x="1034550" y="1438275"/>
            <a:ext cx="4925100" cy="8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a:t>Transposición simple</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0"/>
          <p:cNvSpPr txBox="1"/>
          <p:nvPr/>
        </p:nvSpPr>
        <p:spPr>
          <a:xfrm>
            <a:off x="657816" y="1792228"/>
            <a:ext cx="6812100" cy="2158769"/>
          </a:xfrm>
          <a:prstGeom prst="rect">
            <a:avLst/>
          </a:prstGeom>
          <a:noFill/>
          <a:ln>
            <a:noFill/>
          </a:ln>
        </p:spPr>
        <p:txBody>
          <a:bodyPr spcFirstLastPara="1" wrap="square" lIns="91425" tIns="91425" rIns="91425" bIns="91425" anchor="b" anchorCtr="0">
            <a:noAutofit/>
          </a:bodyPr>
          <a:lstStyle/>
          <a:p>
            <a:pPr lvl="0" algn="just"/>
            <a:r>
              <a:rPr lang="es-ES" sz="1800" b="1" dirty="0" smtClean="0"/>
              <a:t>Historia:</a:t>
            </a:r>
            <a:r>
              <a:rPr lang="es-ES" sz="1800" dirty="0" smtClean="0"/>
              <a:t> Patentada </a:t>
            </a:r>
            <a:r>
              <a:rPr lang="es-ES" sz="1800" dirty="0"/>
              <a:t>en 1918 por la empresa alemana </a:t>
            </a:r>
            <a:r>
              <a:rPr lang="es-ES" sz="1800" dirty="0" err="1"/>
              <a:t>Scherbius</a:t>
            </a:r>
            <a:r>
              <a:rPr lang="es-ES" sz="1800" dirty="0"/>
              <a:t> &amp; </a:t>
            </a:r>
            <a:r>
              <a:rPr lang="es-ES" sz="1800" dirty="0" err="1"/>
              <a:t>Ritter</a:t>
            </a:r>
            <a:r>
              <a:rPr lang="es-ES" sz="1800" dirty="0"/>
              <a:t>, cofundada por Arthur </a:t>
            </a:r>
            <a:r>
              <a:rPr lang="es-ES" sz="1800" dirty="0" err="1"/>
              <a:t>Scherbius</a:t>
            </a:r>
            <a:r>
              <a:rPr lang="es-ES" sz="1800" dirty="0"/>
              <a:t>, quien había comprado la patente de un inventor neerlandés, y se puso a la venta en 1923 para un uso </a:t>
            </a:r>
            <a:r>
              <a:rPr lang="es-ES" sz="1800" dirty="0" smtClean="0"/>
              <a:t>comercial.</a:t>
            </a:r>
            <a:r>
              <a:rPr lang="es-ES" sz="1800" baseline="30000" dirty="0"/>
              <a:t> </a:t>
            </a:r>
            <a:r>
              <a:rPr lang="es-ES" sz="1800" dirty="0" smtClean="0"/>
              <a:t>En </a:t>
            </a:r>
            <a:r>
              <a:rPr lang="es-ES" sz="1800" dirty="0"/>
              <a:t>1926, la Armada alemana la adoptó para uso militar y poco después su uso se extendió a las demás fuerzas armadas alemanas</a:t>
            </a:r>
            <a:endParaRPr lang="es-ES" sz="1800" dirty="0" smtClean="0">
              <a:solidFill>
                <a:schemeClr val="tx1"/>
              </a:solidFill>
            </a:endParaRPr>
          </a:p>
        </p:txBody>
      </p:sp>
      <p:sp>
        <p:nvSpPr>
          <p:cNvPr id="229" name="Google Shape;229;p30"/>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t>Introducción a la Criptografía</a:t>
            </a:r>
            <a:endParaRPr sz="3000"/>
          </a:p>
        </p:txBody>
      </p:sp>
      <p:sp>
        <p:nvSpPr>
          <p:cNvPr id="230" name="Google Shape;230;p30"/>
          <p:cNvSpPr txBox="1"/>
          <p:nvPr/>
        </p:nvSpPr>
        <p:spPr>
          <a:xfrm>
            <a:off x="657816" y="1376728"/>
            <a:ext cx="5345100" cy="8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dirty="0" smtClean="0"/>
              <a:t>Enigma</a:t>
            </a:r>
            <a:endParaRPr sz="2400" dirty="0"/>
          </a:p>
        </p:txBody>
      </p:sp>
    </p:spTree>
    <p:extLst>
      <p:ext uri="{BB962C8B-B14F-4D97-AF65-F5344CB8AC3E}">
        <p14:creationId xmlns:p14="http://schemas.microsoft.com/office/powerpoint/2010/main" val="1746900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0"/>
          <p:cNvSpPr txBox="1"/>
          <p:nvPr/>
        </p:nvSpPr>
        <p:spPr>
          <a:xfrm>
            <a:off x="619713" y="2634709"/>
            <a:ext cx="6812100" cy="2379080"/>
          </a:xfrm>
          <a:prstGeom prst="rect">
            <a:avLst/>
          </a:prstGeom>
          <a:noFill/>
          <a:ln>
            <a:noFill/>
          </a:ln>
        </p:spPr>
        <p:txBody>
          <a:bodyPr spcFirstLastPara="1" wrap="square" lIns="91425" tIns="91425" rIns="91425" bIns="91425" anchor="b" anchorCtr="0">
            <a:noAutofit/>
          </a:bodyPr>
          <a:lstStyle/>
          <a:p>
            <a:pPr lvl="0" algn="just"/>
            <a:r>
              <a:rPr lang="es-ES" sz="1800" b="1" dirty="0" smtClean="0"/>
              <a:t>Letra a letra:</a:t>
            </a:r>
          </a:p>
          <a:p>
            <a:pPr lvl="0" algn="just"/>
            <a:endParaRPr lang="es-ES" sz="1800" b="1" dirty="0" smtClean="0"/>
          </a:p>
          <a:p>
            <a:pPr marL="342900" indent="-342900" algn="just">
              <a:buAutoNum type="arabicPeriod"/>
            </a:pPr>
            <a:r>
              <a:rPr lang="es-AR" sz="1800" dirty="0" smtClean="0"/>
              <a:t>Se </a:t>
            </a:r>
            <a:r>
              <a:rPr lang="es-AR" sz="1800" dirty="0"/>
              <a:t>avanzan los rotores</a:t>
            </a:r>
            <a:r>
              <a:rPr lang="es-AR" sz="1800" dirty="0" smtClean="0"/>
              <a:t>.</a:t>
            </a:r>
          </a:p>
          <a:p>
            <a:pPr algn="just"/>
            <a:endParaRPr lang="es-AR" sz="1800" dirty="0"/>
          </a:p>
          <a:p>
            <a:pPr algn="just"/>
            <a:r>
              <a:rPr lang="es-ES" sz="1800" dirty="0" smtClean="0">
                <a:solidFill>
                  <a:schemeClr val="tx1"/>
                </a:solidFill>
              </a:rPr>
              <a:t>2. </a:t>
            </a:r>
            <a:r>
              <a:rPr lang="es-ES" sz="1800" dirty="0"/>
              <a:t>Se busca la letra en substituciones y se aplica si procede</a:t>
            </a:r>
            <a:r>
              <a:rPr lang="es-ES" sz="1800" dirty="0" smtClean="0"/>
              <a:t>.</a:t>
            </a:r>
          </a:p>
          <a:p>
            <a:pPr algn="just"/>
            <a:endParaRPr lang="es-ES" sz="1800" dirty="0"/>
          </a:p>
          <a:p>
            <a:pPr algn="just"/>
            <a:r>
              <a:rPr lang="es-ES" sz="1800" dirty="0" smtClean="0">
                <a:solidFill>
                  <a:schemeClr val="tx1"/>
                </a:solidFill>
              </a:rPr>
              <a:t>3. </a:t>
            </a:r>
            <a:r>
              <a:rPr lang="es-ES" sz="1800" dirty="0"/>
              <a:t>Empezando por el rotor de la DERECHA, se cifra con las claves que les toquen, acorde con el tipo de rotor, la </a:t>
            </a:r>
            <a:r>
              <a:rPr lang="es-ES" sz="1800" dirty="0" smtClean="0"/>
              <a:t>posición </a:t>
            </a:r>
            <a:r>
              <a:rPr lang="es-ES" sz="1800" dirty="0"/>
              <a:t>de este, y la </a:t>
            </a:r>
            <a:r>
              <a:rPr lang="es-ES" sz="1800" dirty="0" smtClean="0"/>
              <a:t>configuración </a:t>
            </a:r>
            <a:r>
              <a:rPr lang="es-ES" sz="1800" dirty="0"/>
              <a:t>del anillo. Es decir, si los rotores son (I,II,III) se cifrara con III, luego la salida de este con II, y la salida de este con I.</a:t>
            </a:r>
          </a:p>
          <a:p>
            <a:pPr lvl="0" algn="just"/>
            <a:endParaRPr lang="es-ES" sz="1800" dirty="0" smtClean="0">
              <a:solidFill>
                <a:schemeClr val="tx1"/>
              </a:solidFill>
            </a:endParaRPr>
          </a:p>
        </p:txBody>
      </p:sp>
      <p:sp>
        <p:nvSpPr>
          <p:cNvPr id="229" name="Google Shape;229;p30"/>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t>Introducción a la Criptografía</a:t>
            </a:r>
            <a:endParaRPr sz="3000"/>
          </a:p>
        </p:txBody>
      </p:sp>
      <p:sp>
        <p:nvSpPr>
          <p:cNvPr id="230" name="Google Shape;230;p30"/>
          <p:cNvSpPr txBox="1"/>
          <p:nvPr/>
        </p:nvSpPr>
        <p:spPr>
          <a:xfrm>
            <a:off x="619713" y="1033350"/>
            <a:ext cx="5345100" cy="57989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dirty="0" smtClean="0"/>
              <a:t>Cifrado enigma</a:t>
            </a:r>
            <a:endParaRPr sz="2400" dirty="0"/>
          </a:p>
        </p:txBody>
      </p:sp>
    </p:spTree>
    <p:extLst>
      <p:ext uri="{BB962C8B-B14F-4D97-AF65-F5344CB8AC3E}">
        <p14:creationId xmlns:p14="http://schemas.microsoft.com/office/powerpoint/2010/main" val="2931058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0"/>
          <p:cNvSpPr txBox="1"/>
          <p:nvPr/>
        </p:nvSpPr>
        <p:spPr>
          <a:xfrm>
            <a:off x="593423" y="1966889"/>
            <a:ext cx="6812100" cy="2379080"/>
          </a:xfrm>
          <a:prstGeom prst="rect">
            <a:avLst/>
          </a:prstGeom>
          <a:noFill/>
          <a:ln>
            <a:noFill/>
          </a:ln>
        </p:spPr>
        <p:txBody>
          <a:bodyPr spcFirstLastPara="1" wrap="square" lIns="91425" tIns="91425" rIns="91425" bIns="91425" anchor="b" anchorCtr="0">
            <a:noAutofit/>
          </a:bodyPr>
          <a:lstStyle/>
          <a:p>
            <a:pPr algn="just"/>
            <a:r>
              <a:rPr lang="es-ES" sz="1800" dirty="0" smtClean="0"/>
              <a:t>4. La </a:t>
            </a:r>
            <a:r>
              <a:rPr lang="es-ES" sz="1800" dirty="0"/>
              <a:t>salida del rotor de la izquierda del todo, se le aplica el reflector </a:t>
            </a:r>
            <a:r>
              <a:rPr lang="es-ES" sz="1800" dirty="0" smtClean="0"/>
              <a:t>(sustitución </a:t>
            </a:r>
            <a:r>
              <a:rPr lang="es-ES" sz="1800" dirty="0"/>
              <a:t>base</a:t>
            </a:r>
            <a:r>
              <a:rPr lang="es-ES" sz="1800" dirty="0" smtClean="0"/>
              <a:t>)</a:t>
            </a:r>
          </a:p>
          <a:p>
            <a:pPr lvl="0" algn="just"/>
            <a:endParaRPr lang="es-ES" sz="1800" b="1" dirty="0" smtClean="0"/>
          </a:p>
          <a:p>
            <a:pPr algn="just"/>
            <a:r>
              <a:rPr lang="es-ES" sz="1800" dirty="0" smtClean="0"/>
              <a:t>5. Después </a:t>
            </a:r>
            <a:r>
              <a:rPr lang="es-ES" sz="1800" dirty="0"/>
              <a:t>del reflector, se aplicaran de nuevo los tres rotores de izquierda a derecha. Si los rotores son (I,II,III), se cifrara con I, luego II y al final III</a:t>
            </a:r>
            <a:r>
              <a:rPr lang="es-ES" sz="1800" dirty="0" smtClean="0"/>
              <a:t>.</a:t>
            </a:r>
          </a:p>
          <a:p>
            <a:pPr algn="just"/>
            <a:endParaRPr lang="es-ES" sz="1800" dirty="0" smtClean="0"/>
          </a:p>
          <a:p>
            <a:pPr algn="just"/>
            <a:r>
              <a:rPr lang="es-ES" sz="1800" dirty="0" smtClean="0"/>
              <a:t>6. </a:t>
            </a:r>
            <a:r>
              <a:rPr lang="es-ES" sz="1800" dirty="0"/>
              <a:t>Se busca la letra un substituciones y se aplica si procede.</a:t>
            </a:r>
          </a:p>
          <a:p>
            <a:pPr algn="just"/>
            <a:endParaRPr lang="es-ES" sz="1800" dirty="0"/>
          </a:p>
        </p:txBody>
      </p:sp>
      <p:sp>
        <p:nvSpPr>
          <p:cNvPr id="229" name="Google Shape;229;p30"/>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t>Introducción a la Criptografía</a:t>
            </a:r>
            <a:endParaRPr sz="3000"/>
          </a:p>
        </p:txBody>
      </p:sp>
      <p:sp>
        <p:nvSpPr>
          <p:cNvPr id="230" name="Google Shape;230;p30"/>
          <p:cNvSpPr txBox="1"/>
          <p:nvPr/>
        </p:nvSpPr>
        <p:spPr>
          <a:xfrm>
            <a:off x="619713" y="1033350"/>
            <a:ext cx="5345100" cy="57989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dirty="0" smtClean="0"/>
              <a:t>Cifrado enigma</a:t>
            </a:r>
            <a:endParaRPr sz="2400" dirty="0"/>
          </a:p>
        </p:txBody>
      </p:sp>
    </p:spTree>
    <p:extLst>
      <p:ext uri="{BB962C8B-B14F-4D97-AF65-F5344CB8AC3E}">
        <p14:creationId xmlns:p14="http://schemas.microsoft.com/office/powerpoint/2010/main" val="2611255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9" name="Google Shape;229;p30"/>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t>Introducción a la Criptografía</a:t>
            </a:r>
            <a:endParaRPr sz="3000"/>
          </a:p>
        </p:txBody>
      </p:sp>
      <p:sp>
        <p:nvSpPr>
          <p:cNvPr id="230" name="Google Shape;230;p30"/>
          <p:cNvSpPr txBox="1"/>
          <p:nvPr/>
        </p:nvSpPr>
        <p:spPr>
          <a:xfrm>
            <a:off x="619713" y="1033350"/>
            <a:ext cx="5345100" cy="57989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dirty="0" smtClean="0"/>
              <a:t>Cifrado enigma</a:t>
            </a:r>
            <a:endParaRPr sz="2400" dirty="0"/>
          </a:p>
        </p:txBody>
      </p:sp>
      <p:pic>
        <p:nvPicPr>
          <p:cNvPr id="2" name="Imagen 1"/>
          <p:cNvPicPr>
            <a:picLocks noChangeAspect="1"/>
          </p:cNvPicPr>
          <p:nvPr/>
        </p:nvPicPr>
        <p:blipFill rotWithShape="1">
          <a:blip r:embed="rId3"/>
          <a:srcRect l="46854" t="19561" r="22135" b="18087"/>
          <a:stretch/>
        </p:blipFill>
        <p:spPr>
          <a:xfrm>
            <a:off x="2455524" y="1613246"/>
            <a:ext cx="3102795" cy="3507508"/>
          </a:xfrm>
          <a:prstGeom prst="rect">
            <a:avLst/>
          </a:prstGeom>
        </p:spPr>
      </p:pic>
    </p:spTree>
    <p:extLst>
      <p:ext uri="{BB962C8B-B14F-4D97-AF65-F5344CB8AC3E}">
        <p14:creationId xmlns:p14="http://schemas.microsoft.com/office/powerpoint/2010/main" val="3082715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0"/>
          <p:cNvSpPr txBox="1"/>
          <p:nvPr/>
        </p:nvSpPr>
        <p:spPr>
          <a:xfrm>
            <a:off x="619713" y="2326485"/>
            <a:ext cx="6812100" cy="2379080"/>
          </a:xfrm>
          <a:prstGeom prst="rect">
            <a:avLst/>
          </a:prstGeom>
          <a:noFill/>
          <a:ln>
            <a:noFill/>
          </a:ln>
        </p:spPr>
        <p:txBody>
          <a:bodyPr spcFirstLastPara="1" wrap="square" lIns="91425" tIns="91425" rIns="91425" bIns="91425" anchor="b" anchorCtr="0">
            <a:noAutofit/>
          </a:bodyPr>
          <a:lstStyle/>
          <a:p>
            <a:pPr algn="just"/>
            <a:r>
              <a:rPr lang="es-ES" sz="1800" dirty="0"/>
              <a:t>Se hace lo mismo que con el cifrado, siempre que la </a:t>
            </a:r>
            <a:r>
              <a:rPr lang="es-ES" sz="1800" dirty="0" smtClean="0"/>
              <a:t>configuración </a:t>
            </a:r>
            <a:r>
              <a:rPr lang="es-ES" sz="1800" dirty="0"/>
              <a:t>sea la que estaba al principio del cifrado</a:t>
            </a:r>
            <a:r>
              <a:rPr lang="es-ES" sz="1800" dirty="0" smtClean="0"/>
              <a:t>.</a:t>
            </a:r>
          </a:p>
          <a:p>
            <a:pPr algn="just"/>
            <a:endParaRPr lang="es-ES" sz="1800" dirty="0" smtClean="0"/>
          </a:p>
          <a:p>
            <a:pPr algn="just"/>
            <a:r>
              <a:rPr lang="es-ES" sz="1800" dirty="0"/>
              <a:t>Por ejemplo, si </a:t>
            </a:r>
            <a:r>
              <a:rPr lang="es-ES" sz="1800" dirty="0" smtClean="0"/>
              <a:t>la configuración </a:t>
            </a:r>
            <a:r>
              <a:rPr lang="es-ES" sz="1800" dirty="0"/>
              <a:t>antes de cifrar </a:t>
            </a:r>
            <a:r>
              <a:rPr lang="es-ES" sz="1800" dirty="0" smtClean="0"/>
              <a:t>era:</a:t>
            </a:r>
          </a:p>
          <a:p>
            <a:pPr algn="just"/>
            <a:endParaRPr lang="es-ES" sz="1800" dirty="0" smtClean="0"/>
          </a:p>
          <a:p>
            <a:r>
              <a:rPr lang="es-AR" sz="1800" dirty="0" smtClean="0"/>
              <a:t>1. Rotores</a:t>
            </a:r>
            <a:r>
              <a:rPr lang="es-AR" sz="1800" dirty="0"/>
              <a:t>: (I,II,III)</a:t>
            </a:r>
          </a:p>
          <a:p>
            <a:r>
              <a:rPr lang="es-AR" sz="1800" dirty="0" smtClean="0"/>
              <a:t>2. Posición </a:t>
            </a:r>
            <a:r>
              <a:rPr lang="es-AR" sz="1800" dirty="0"/>
              <a:t>inicial: (A,A,A)</a:t>
            </a:r>
          </a:p>
          <a:p>
            <a:r>
              <a:rPr lang="es-AR" sz="1800" dirty="0" smtClean="0"/>
              <a:t>3. Configuración </a:t>
            </a:r>
            <a:r>
              <a:rPr lang="es-AR" sz="1800" dirty="0"/>
              <a:t>de anillo: (G,C,H)</a:t>
            </a:r>
          </a:p>
          <a:p>
            <a:r>
              <a:rPr lang="es-AR" sz="1800" dirty="0" smtClean="0"/>
              <a:t>4. Reflector</a:t>
            </a:r>
            <a:r>
              <a:rPr lang="es-AR" sz="1800" dirty="0"/>
              <a:t>: B</a:t>
            </a:r>
          </a:p>
          <a:p>
            <a:r>
              <a:rPr lang="es-AR" sz="1800" dirty="0" smtClean="0"/>
              <a:t>5. Substituciones</a:t>
            </a:r>
            <a:r>
              <a:rPr lang="es-AR" sz="1800" dirty="0"/>
              <a:t>: ()</a:t>
            </a:r>
          </a:p>
          <a:p>
            <a:pPr algn="just"/>
            <a:endParaRPr lang="es-ES" sz="1800" dirty="0"/>
          </a:p>
        </p:txBody>
      </p:sp>
      <p:sp>
        <p:nvSpPr>
          <p:cNvPr id="229" name="Google Shape;229;p30"/>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t>Introducción a la Criptografía</a:t>
            </a:r>
            <a:endParaRPr sz="3000"/>
          </a:p>
        </p:txBody>
      </p:sp>
      <p:sp>
        <p:nvSpPr>
          <p:cNvPr id="230" name="Google Shape;230;p30"/>
          <p:cNvSpPr txBox="1"/>
          <p:nvPr/>
        </p:nvSpPr>
        <p:spPr>
          <a:xfrm>
            <a:off x="619713" y="1033350"/>
            <a:ext cx="5345100" cy="57989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CO" sz="2400" dirty="0" smtClean="0"/>
              <a:t>Descifrado</a:t>
            </a:r>
            <a:endParaRPr sz="2400" dirty="0"/>
          </a:p>
        </p:txBody>
      </p:sp>
    </p:spTree>
    <p:extLst>
      <p:ext uri="{BB962C8B-B14F-4D97-AF65-F5344CB8AC3E}">
        <p14:creationId xmlns:p14="http://schemas.microsoft.com/office/powerpoint/2010/main" val="958318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9" name="Google Shape;229;p30"/>
          <p:cNvSpPr txBox="1"/>
          <p:nvPr/>
        </p:nvSpPr>
        <p:spPr>
          <a:xfrm>
            <a:off x="1720049" y="156902"/>
            <a:ext cx="5545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t>Introducción a la Criptografía</a:t>
            </a:r>
            <a:endParaRPr sz="3000"/>
          </a:p>
        </p:txBody>
      </p:sp>
      <p:sp>
        <p:nvSpPr>
          <p:cNvPr id="230" name="Google Shape;230;p30"/>
          <p:cNvSpPr txBox="1"/>
          <p:nvPr/>
        </p:nvSpPr>
        <p:spPr>
          <a:xfrm>
            <a:off x="2275713" y="2338168"/>
            <a:ext cx="4105397" cy="57989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CO" sz="3600" dirty="0" smtClean="0"/>
              <a:t>Muchas Gracias</a:t>
            </a:r>
            <a:endParaRPr sz="3200" dirty="0"/>
          </a:p>
        </p:txBody>
      </p:sp>
    </p:spTree>
    <p:extLst>
      <p:ext uri="{BB962C8B-B14F-4D97-AF65-F5344CB8AC3E}">
        <p14:creationId xmlns:p14="http://schemas.microsoft.com/office/powerpoint/2010/main" val="4123928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0"/>
          <p:cNvSpPr txBox="1"/>
          <p:nvPr/>
        </p:nvSpPr>
        <p:spPr>
          <a:xfrm>
            <a:off x="606275" y="2985050"/>
            <a:ext cx="6812100" cy="1335600"/>
          </a:xfrm>
          <a:prstGeom prst="rect">
            <a:avLst/>
          </a:prstGeom>
          <a:noFill/>
          <a:ln>
            <a:noFill/>
          </a:ln>
        </p:spPr>
        <p:txBody>
          <a:bodyPr spcFirstLastPara="1" wrap="square" lIns="91425" tIns="91425" rIns="91425" bIns="91425" anchor="b" anchorCtr="0">
            <a:noAutofit/>
          </a:bodyPr>
          <a:lstStyle/>
          <a:p>
            <a:pPr marL="0" lvl="0" indent="0" algn="just" rtl="0">
              <a:spcBef>
                <a:spcPts val="0"/>
              </a:spcBef>
              <a:spcAft>
                <a:spcPts val="0"/>
              </a:spcAft>
              <a:buNone/>
            </a:pPr>
            <a:r>
              <a:rPr lang="es" sz="1800" b="1"/>
              <a:t>Cifrado:</a:t>
            </a:r>
            <a:r>
              <a:rPr lang="es" sz="1800"/>
              <a:t> se forman dos grupos (A y B) para asignar los símbolos a cada grupo. Si el tamaño del texto claro es impar, el primer grupo tendrá un elemento más. al final se concatenan los dos grupos para obtener el criptograma.</a:t>
            </a:r>
            <a:endParaRPr sz="1800"/>
          </a:p>
          <a:p>
            <a:pPr marL="0" lvl="0" indent="0" algn="just" rtl="0">
              <a:spcBef>
                <a:spcPts val="0"/>
              </a:spcBef>
              <a:spcAft>
                <a:spcPts val="0"/>
              </a:spcAft>
              <a:buNone/>
            </a:pPr>
            <a:endParaRPr sz="1800"/>
          </a:p>
          <a:p>
            <a:pPr marL="457200" lvl="0" indent="-342900" algn="just" rtl="0">
              <a:spcBef>
                <a:spcPts val="0"/>
              </a:spcBef>
              <a:spcAft>
                <a:spcPts val="0"/>
              </a:spcAft>
              <a:buSzPts val="1800"/>
              <a:buChar char="●"/>
            </a:pPr>
            <a:r>
              <a:rPr lang="es" sz="1800"/>
              <a:t>El primer grupo tendrá los elemento impares del texto.</a:t>
            </a:r>
            <a:endParaRPr sz="1800"/>
          </a:p>
          <a:p>
            <a:pPr marL="457200" lvl="0" indent="0" algn="just" rtl="0">
              <a:spcBef>
                <a:spcPts val="0"/>
              </a:spcBef>
              <a:spcAft>
                <a:spcPts val="0"/>
              </a:spcAft>
              <a:buNone/>
            </a:pPr>
            <a:endParaRPr sz="1800"/>
          </a:p>
          <a:p>
            <a:pPr marL="457200" lvl="0" indent="-342900" algn="just" rtl="0">
              <a:spcBef>
                <a:spcPts val="0"/>
              </a:spcBef>
              <a:spcAft>
                <a:spcPts val="0"/>
              </a:spcAft>
              <a:buSzPts val="1800"/>
              <a:buChar char="●"/>
            </a:pPr>
            <a:r>
              <a:rPr lang="es" sz="1800"/>
              <a:t>El segundo grupo tendrá los elemento pares del texto.</a:t>
            </a:r>
            <a:endParaRPr sz="1800"/>
          </a:p>
        </p:txBody>
      </p:sp>
      <p:sp>
        <p:nvSpPr>
          <p:cNvPr id="158" name="Google Shape;158;p20"/>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t>Introducción a la Criptografía</a:t>
            </a:r>
            <a:endParaRPr sz="3000"/>
          </a:p>
        </p:txBody>
      </p:sp>
      <p:sp>
        <p:nvSpPr>
          <p:cNvPr id="159" name="Google Shape;159;p20"/>
          <p:cNvSpPr txBox="1"/>
          <p:nvPr/>
        </p:nvSpPr>
        <p:spPr>
          <a:xfrm>
            <a:off x="577350" y="1285875"/>
            <a:ext cx="5345100" cy="8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a:t>Transposición simple</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1"/>
          <p:cNvSpPr txBox="1"/>
          <p:nvPr/>
        </p:nvSpPr>
        <p:spPr>
          <a:xfrm>
            <a:off x="606275" y="1842050"/>
            <a:ext cx="6812100" cy="1335600"/>
          </a:xfrm>
          <a:prstGeom prst="rect">
            <a:avLst/>
          </a:prstGeom>
          <a:noFill/>
          <a:ln>
            <a:noFill/>
          </a:ln>
        </p:spPr>
        <p:txBody>
          <a:bodyPr spcFirstLastPara="1" wrap="square" lIns="91425" tIns="91425" rIns="91425" bIns="91425" anchor="b" anchorCtr="0">
            <a:noAutofit/>
          </a:bodyPr>
          <a:lstStyle/>
          <a:p>
            <a:pPr marL="0" lvl="0" indent="0" algn="just" rtl="0">
              <a:spcBef>
                <a:spcPts val="0"/>
              </a:spcBef>
              <a:spcAft>
                <a:spcPts val="0"/>
              </a:spcAft>
              <a:buNone/>
            </a:pPr>
            <a:r>
              <a:rPr lang="es" sz="1800" b="1"/>
              <a:t>Descifrado:</a:t>
            </a:r>
            <a:r>
              <a:rPr lang="es" sz="1800"/>
              <a:t> se divide el criptograma en dos grupos. teniendo los dos grupos, se leen los elementos de cada grupo de forma intercalada.</a:t>
            </a:r>
            <a:endParaRPr sz="1800"/>
          </a:p>
          <a:p>
            <a:pPr marL="0" lvl="0" indent="0" algn="just" rtl="0">
              <a:spcBef>
                <a:spcPts val="0"/>
              </a:spcBef>
              <a:spcAft>
                <a:spcPts val="0"/>
              </a:spcAft>
              <a:buNone/>
            </a:pPr>
            <a:endParaRPr sz="1800"/>
          </a:p>
        </p:txBody>
      </p:sp>
      <p:sp>
        <p:nvSpPr>
          <p:cNvPr id="165" name="Google Shape;165;p21"/>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t>Introducción a la Criptografía</a:t>
            </a:r>
            <a:endParaRPr sz="3000"/>
          </a:p>
        </p:txBody>
      </p:sp>
      <p:sp>
        <p:nvSpPr>
          <p:cNvPr id="166" name="Google Shape;166;p21"/>
          <p:cNvSpPr txBox="1"/>
          <p:nvPr/>
        </p:nvSpPr>
        <p:spPr>
          <a:xfrm>
            <a:off x="577350" y="1285875"/>
            <a:ext cx="5345100" cy="8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a:t>Transposición simple</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2"/>
          <p:cNvSpPr txBox="1"/>
          <p:nvPr/>
        </p:nvSpPr>
        <p:spPr>
          <a:xfrm>
            <a:off x="682475" y="1537250"/>
            <a:ext cx="6812100" cy="1335600"/>
          </a:xfrm>
          <a:prstGeom prst="rect">
            <a:avLst/>
          </a:prstGeom>
          <a:noFill/>
          <a:ln>
            <a:noFill/>
          </a:ln>
        </p:spPr>
        <p:txBody>
          <a:bodyPr spcFirstLastPara="1" wrap="square" lIns="91425" tIns="91425" rIns="91425" bIns="91425" anchor="b" anchorCtr="0">
            <a:noAutofit/>
          </a:bodyPr>
          <a:lstStyle/>
          <a:p>
            <a:pPr marL="0" lvl="0" indent="0" algn="just" rtl="0">
              <a:spcBef>
                <a:spcPts val="0"/>
              </a:spcBef>
              <a:spcAft>
                <a:spcPts val="0"/>
              </a:spcAft>
              <a:buNone/>
            </a:pPr>
            <a:r>
              <a:rPr lang="es" sz="1800"/>
              <a:t>Para el cifrado y descifrado, esta técnica consiste en aplicar dos veces de manera consecutiva el cifrado de transposición simple.</a:t>
            </a:r>
            <a:endParaRPr sz="1800"/>
          </a:p>
        </p:txBody>
      </p:sp>
      <p:sp>
        <p:nvSpPr>
          <p:cNvPr id="172" name="Google Shape;172;p22"/>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t>Introducción a la Criptografía</a:t>
            </a:r>
            <a:endParaRPr sz="3000"/>
          </a:p>
        </p:txBody>
      </p:sp>
      <p:sp>
        <p:nvSpPr>
          <p:cNvPr id="173" name="Google Shape;173;p22"/>
          <p:cNvSpPr txBox="1"/>
          <p:nvPr/>
        </p:nvSpPr>
        <p:spPr>
          <a:xfrm>
            <a:off x="653550" y="1438275"/>
            <a:ext cx="5345100" cy="8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a:t>Transposición doble</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3"/>
          <p:cNvSpPr txBox="1"/>
          <p:nvPr/>
        </p:nvSpPr>
        <p:spPr>
          <a:xfrm>
            <a:off x="682475" y="1537250"/>
            <a:ext cx="6812100" cy="1335600"/>
          </a:xfrm>
          <a:prstGeom prst="rect">
            <a:avLst/>
          </a:prstGeom>
          <a:noFill/>
          <a:ln>
            <a:noFill/>
          </a:ln>
        </p:spPr>
        <p:txBody>
          <a:bodyPr spcFirstLastPara="1" wrap="square" lIns="91425" tIns="91425" rIns="91425" bIns="91425" anchor="b" anchorCtr="0">
            <a:noAutofit/>
          </a:bodyPr>
          <a:lstStyle/>
          <a:p>
            <a:pPr marL="0" lvl="0" indent="0" algn="just" rtl="0">
              <a:spcBef>
                <a:spcPts val="0"/>
              </a:spcBef>
              <a:spcAft>
                <a:spcPts val="0"/>
              </a:spcAft>
              <a:buNone/>
            </a:pPr>
            <a:r>
              <a:rPr lang="es" sz="1800"/>
              <a:t>Como su nombre lo indica, escribe el mensaje de forma inversa, es decir de derecha a izquierda.</a:t>
            </a:r>
            <a:endParaRPr sz="1800"/>
          </a:p>
        </p:txBody>
      </p:sp>
      <p:sp>
        <p:nvSpPr>
          <p:cNvPr id="179" name="Google Shape;179;p23"/>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t>Introducción a la Criptografía</a:t>
            </a:r>
            <a:endParaRPr sz="3000"/>
          </a:p>
        </p:txBody>
      </p:sp>
      <p:sp>
        <p:nvSpPr>
          <p:cNvPr id="180" name="Google Shape;180;p23"/>
          <p:cNvSpPr txBox="1"/>
          <p:nvPr/>
        </p:nvSpPr>
        <p:spPr>
          <a:xfrm>
            <a:off x="653550" y="1438275"/>
            <a:ext cx="5345100" cy="8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a:t>Transposición inversa</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4"/>
          <p:cNvSpPr txBox="1"/>
          <p:nvPr/>
        </p:nvSpPr>
        <p:spPr>
          <a:xfrm>
            <a:off x="682475" y="1232450"/>
            <a:ext cx="6812100" cy="1335600"/>
          </a:xfrm>
          <a:prstGeom prst="rect">
            <a:avLst/>
          </a:prstGeom>
          <a:noFill/>
          <a:ln>
            <a:noFill/>
          </a:ln>
        </p:spPr>
        <p:txBody>
          <a:bodyPr spcFirstLastPara="1" wrap="square" lIns="91425" tIns="91425" rIns="91425" bIns="91425" anchor="b" anchorCtr="0">
            <a:noAutofit/>
          </a:bodyPr>
          <a:lstStyle/>
          <a:p>
            <a:pPr marL="0" lvl="0" indent="0" algn="just" rtl="0">
              <a:spcBef>
                <a:spcPts val="0"/>
              </a:spcBef>
              <a:spcAft>
                <a:spcPts val="0"/>
              </a:spcAft>
              <a:buNone/>
            </a:pPr>
            <a:r>
              <a:rPr lang="es" sz="1800"/>
              <a:t>Como su nombre lo indica, escribe el mensaje de forma inversa, es decir de derecha a izquierda.</a:t>
            </a:r>
            <a:endParaRPr sz="1800"/>
          </a:p>
        </p:txBody>
      </p:sp>
      <p:sp>
        <p:nvSpPr>
          <p:cNvPr id="186" name="Google Shape;186;p24"/>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t>Introducción a la Criptografía</a:t>
            </a:r>
            <a:endParaRPr sz="3000"/>
          </a:p>
        </p:txBody>
      </p:sp>
      <p:sp>
        <p:nvSpPr>
          <p:cNvPr id="187" name="Google Shape;187;p24"/>
          <p:cNvSpPr txBox="1"/>
          <p:nvPr/>
        </p:nvSpPr>
        <p:spPr>
          <a:xfrm>
            <a:off x="653550" y="1209675"/>
            <a:ext cx="5345100" cy="8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a:t>Transposición inversa</a:t>
            </a:r>
            <a:endParaRPr sz="2400"/>
          </a:p>
        </p:txBody>
      </p:sp>
      <p:sp>
        <p:nvSpPr>
          <p:cNvPr id="188" name="Google Shape;188;p24"/>
          <p:cNvSpPr txBox="1"/>
          <p:nvPr/>
        </p:nvSpPr>
        <p:spPr>
          <a:xfrm>
            <a:off x="682475" y="2604050"/>
            <a:ext cx="6812100" cy="1335600"/>
          </a:xfrm>
          <a:prstGeom prst="rect">
            <a:avLst/>
          </a:prstGeom>
          <a:noFill/>
          <a:ln>
            <a:noFill/>
          </a:ln>
        </p:spPr>
        <p:txBody>
          <a:bodyPr spcFirstLastPara="1" wrap="square" lIns="91425" tIns="91425" rIns="91425" bIns="91425" anchor="b" anchorCtr="0">
            <a:noAutofit/>
          </a:bodyPr>
          <a:lstStyle/>
          <a:p>
            <a:pPr marL="0" lvl="0" indent="0" algn="just" rtl="0">
              <a:spcBef>
                <a:spcPts val="0"/>
              </a:spcBef>
              <a:spcAft>
                <a:spcPts val="0"/>
              </a:spcAft>
              <a:buNone/>
            </a:pPr>
            <a:r>
              <a:rPr lang="es" sz="1800" b="1"/>
              <a:t>Cifrado</a:t>
            </a:r>
            <a:r>
              <a:rPr lang="es" sz="1800"/>
              <a:t>: invierte la secuencia de los caracteres del texto claro.</a:t>
            </a:r>
            <a:endParaRPr sz="1800"/>
          </a:p>
          <a:p>
            <a:pPr marL="0" lvl="0" indent="0" algn="just" rtl="0">
              <a:spcBef>
                <a:spcPts val="0"/>
              </a:spcBef>
              <a:spcAft>
                <a:spcPts val="0"/>
              </a:spcAft>
              <a:buNone/>
            </a:pPr>
            <a:endParaRPr sz="1800"/>
          </a:p>
          <a:p>
            <a:pPr marL="0" lvl="0" indent="0" algn="just" rtl="0">
              <a:spcBef>
                <a:spcPts val="0"/>
              </a:spcBef>
              <a:spcAft>
                <a:spcPts val="0"/>
              </a:spcAft>
              <a:buNone/>
            </a:pPr>
            <a:r>
              <a:rPr lang="es" sz="1800" b="1"/>
              <a:t>Descifrado</a:t>
            </a:r>
            <a:r>
              <a:rPr lang="es" sz="1800"/>
              <a:t>: se lee de derecha a izquierda el criptograma y se le da coherencia a lo que se está descifrando.</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5"/>
          <p:cNvSpPr txBox="1"/>
          <p:nvPr/>
        </p:nvSpPr>
        <p:spPr>
          <a:xfrm>
            <a:off x="682475" y="3061250"/>
            <a:ext cx="6812100" cy="1335600"/>
          </a:xfrm>
          <a:prstGeom prst="rect">
            <a:avLst/>
          </a:prstGeom>
          <a:noFill/>
          <a:ln>
            <a:noFill/>
          </a:ln>
        </p:spPr>
        <p:txBody>
          <a:bodyPr spcFirstLastPara="1" wrap="square" lIns="91425" tIns="91425" rIns="91425" bIns="91425" anchor="b" anchorCtr="0">
            <a:noAutofit/>
          </a:bodyPr>
          <a:lstStyle/>
          <a:p>
            <a:pPr marL="0" lvl="0" indent="0" algn="just" rtl="0">
              <a:spcBef>
                <a:spcPts val="0"/>
              </a:spcBef>
              <a:spcAft>
                <a:spcPts val="0"/>
              </a:spcAft>
              <a:buNone/>
            </a:pPr>
            <a:r>
              <a:rPr lang="es" sz="1800"/>
              <a:t>Este tipo de cifrado reordena los caracteres del texto claro como una serie de submensajes, de manera que el criptograma tiene la forma siguiente.</a:t>
            </a:r>
            <a:endParaRPr sz="1800"/>
          </a:p>
          <a:p>
            <a:pPr marL="0" lvl="0" indent="0" algn="just" rtl="0">
              <a:spcBef>
                <a:spcPts val="0"/>
              </a:spcBef>
              <a:spcAft>
                <a:spcPts val="0"/>
              </a:spcAft>
              <a:buNone/>
            </a:pPr>
            <a:endParaRPr sz="1800"/>
          </a:p>
          <a:p>
            <a:pPr marL="0" lvl="0" indent="0" algn="just" rtl="0">
              <a:spcBef>
                <a:spcPts val="0"/>
              </a:spcBef>
              <a:spcAft>
                <a:spcPts val="0"/>
              </a:spcAft>
              <a:buNone/>
            </a:pPr>
            <a:r>
              <a:rPr lang="es" sz="1800"/>
              <a:t>criptograma= M1+M2+M3+...Mn</a:t>
            </a:r>
            <a:endParaRPr sz="1800"/>
          </a:p>
          <a:p>
            <a:pPr marL="0" lvl="0" indent="0" algn="just" rtl="0">
              <a:spcBef>
                <a:spcPts val="0"/>
              </a:spcBef>
              <a:spcAft>
                <a:spcPts val="0"/>
              </a:spcAft>
              <a:buNone/>
            </a:pPr>
            <a:endParaRPr sz="1800"/>
          </a:p>
          <a:p>
            <a:pPr marL="0" lvl="0" indent="0" algn="just" rtl="0">
              <a:spcBef>
                <a:spcPts val="0"/>
              </a:spcBef>
              <a:spcAft>
                <a:spcPts val="0"/>
              </a:spcAft>
              <a:buNone/>
            </a:pPr>
            <a:r>
              <a:rPr lang="es" sz="1800"/>
              <a:t>Donde cada uno de los submensajes sigue una función determinada.</a:t>
            </a:r>
            <a:endParaRPr sz="1800"/>
          </a:p>
        </p:txBody>
      </p:sp>
      <p:sp>
        <p:nvSpPr>
          <p:cNvPr id="194" name="Google Shape;194;p25"/>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t>Introducción a la Criptografía</a:t>
            </a:r>
            <a:endParaRPr sz="3000"/>
          </a:p>
        </p:txBody>
      </p:sp>
      <p:sp>
        <p:nvSpPr>
          <p:cNvPr id="195" name="Google Shape;195;p25"/>
          <p:cNvSpPr txBox="1"/>
          <p:nvPr/>
        </p:nvSpPr>
        <p:spPr>
          <a:xfrm>
            <a:off x="653550" y="1209675"/>
            <a:ext cx="5345100" cy="8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a:t>Transposición por series</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6"/>
          <p:cNvSpPr txBox="1"/>
          <p:nvPr/>
        </p:nvSpPr>
        <p:spPr>
          <a:xfrm>
            <a:off x="682475" y="3289850"/>
            <a:ext cx="6812100" cy="1335600"/>
          </a:xfrm>
          <a:prstGeom prst="rect">
            <a:avLst/>
          </a:prstGeom>
          <a:noFill/>
          <a:ln>
            <a:noFill/>
          </a:ln>
        </p:spPr>
        <p:txBody>
          <a:bodyPr spcFirstLastPara="1" wrap="square" lIns="91425" tIns="91425" rIns="91425" bIns="91425" anchor="b" anchorCtr="0">
            <a:noAutofit/>
          </a:bodyPr>
          <a:lstStyle/>
          <a:p>
            <a:pPr marL="0" lvl="0" indent="0" algn="just" rtl="0">
              <a:spcBef>
                <a:spcPts val="0"/>
              </a:spcBef>
              <a:spcAft>
                <a:spcPts val="0"/>
              </a:spcAft>
              <a:buNone/>
            </a:pPr>
            <a:r>
              <a:rPr lang="es" sz="1800" b="1"/>
              <a:t>Cifrado:</a:t>
            </a:r>
            <a:r>
              <a:rPr lang="es" sz="1800"/>
              <a:t> para el cifrado utilizamos tres funciones</a:t>
            </a:r>
            <a:endParaRPr sz="1800"/>
          </a:p>
          <a:p>
            <a:pPr marL="0" lvl="0" indent="0" algn="just" rtl="0">
              <a:spcBef>
                <a:spcPts val="0"/>
              </a:spcBef>
              <a:spcAft>
                <a:spcPts val="0"/>
              </a:spcAft>
              <a:buNone/>
            </a:pPr>
            <a:endParaRPr sz="1800"/>
          </a:p>
          <a:p>
            <a:pPr marL="0" lvl="0" indent="0" algn="just" rtl="0">
              <a:spcBef>
                <a:spcPts val="0"/>
              </a:spcBef>
              <a:spcAft>
                <a:spcPts val="0"/>
              </a:spcAft>
              <a:buNone/>
            </a:pPr>
            <a:r>
              <a:rPr lang="es" sz="1800"/>
              <a:t>f(1)= serie de números primos de las posiciones del texto claro.</a:t>
            </a:r>
            <a:endParaRPr sz="1800"/>
          </a:p>
          <a:p>
            <a:pPr marL="0" lvl="0" indent="0" algn="just" rtl="0">
              <a:spcBef>
                <a:spcPts val="0"/>
              </a:spcBef>
              <a:spcAft>
                <a:spcPts val="0"/>
              </a:spcAft>
              <a:buNone/>
            </a:pPr>
            <a:r>
              <a:rPr lang="es" sz="1800"/>
              <a:t>f(2)= serie de números pares de las posiciones del texto claro.</a:t>
            </a:r>
            <a:endParaRPr sz="1800"/>
          </a:p>
          <a:p>
            <a:pPr marL="0" lvl="0" indent="0" algn="just" rtl="0">
              <a:spcBef>
                <a:spcPts val="0"/>
              </a:spcBef>
              <a:spcAft>
                <a:spcPts val="0"/>
              </a:spcAft>
              <a:buNone/>
            </a:pPr>
            <a:r>
              <a:rPr lang="es" sz="1800"/>
              <a:t>f(3)= serie de números impares de las posiciones del texto claro.</a:t>
            </a:r>
            <a:endParaRPr sz="1800"/>
          </a:p>
          <a:p>
            <a:pPr marL="0" lvl="0" indent="0" algn="just" rtl="0">
              <a:spcBef>
                <a:spcPts val="0"/>
              </a:spcBef>
              <a:spcAft>
                <a:spcPts val="0"/>
              </a:spcAft>
              <a:buNone/>
            </a:pPr>
            <a:endParaRPr sz="1800"/>
          </a:p>
          <a:p>
            <a:pPr marL="0" lvl="0" indent="0" algn="just" rtl="0">
              <a:spcBef>
                <a:spcPts val="0"/>
              </a:spcBef>
              <a:spcAft>
                <a:spcPts val="0"/>
              </a:spcAft>
              <a:buNone/>
            </a:pPr>
            <a:r>
              <a:rPr lang="es" sz="1800"/>
              <a:t>Como se puede ver, la función  de cada serie y el orden que sigue es de suma importancia para el reacomodamiento de los caracteres y por tanto del criptograma que se obtenga.</a:t>
            </a:r>
            <a:endParaRPr sz="1800"/>
          </a:p>
        </p:txBody>
      </p:sp>
      <p:sp>
        <p:nvSpPr>
          <p:cNvPr id="201" name="Google Shape;201;p26"/>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t>Introducción a la Criptografía</a:t>
            </a:r>
            <a:endParaRPr sz="3000"/>
          </a:p>
        </p:txBody>
      </p:sp>
      <p:sp>
        <p:nvSpPr>
          <p:cNvPr id="202" name="Google Shape;202;p26"/>
          <p:cNvSpPr txBox="1"/>
          <p:nvPr/>
        </p:nvSpPr>
        <p:spPr>
          <a:xfrm>
            <a:off x="653550" y="1057275"/>
            <a:ext cx="5345100" cy="8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a:t>Transposición por series</a:t>
            </a:r>
            <a:endParaRPr sz="2400"/>
          </a:p>
        </p:txBody>
      </p:sp>
    </p:spTree>
  </p:cSld>
  <p:clrMapOvr>
    <a:masterClrMapping/>
  </p:clrMapOvr>
</p:sld>
</file>

<file path=ppt/theme/theme1.xml><?xml version="1.0" encoding="utf-8"?>
<a:theme xmlns:a="http://schemas.openxmlformats.org/drawingml/2006/main" name="Faceta">
  <a:themeElements>
    <a:clrScheme name="Faceta">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1062</Words>
  <Application>Microsoft Office PowerPoint</Application>
  <PresentationFormat>Presentación en pantalla (16:9)</PresentationFormat>
  <Paragraphs>119</Paragraphs>
  <Slides>25</Slides>
  <Notes>25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25</vt:i4>
      </vt:variant>
    </vt:vector>
  </HeadingPairs>
  <TitlesOfParts>
    <vt:vector size="29" baseType="lpstr">
      <vt:lpstr>Arial</vt:lpstr>
      <vt:lpstr>Noto Sans Symbols</vt:lpstr>
      <vt:lpstr>Trebuchet MS</vt:lpstr>
      <vt:lpstr>Faceta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JohanPC</cp:lastModifiedBy>
  <cp:revision>17</cp:revision>
  <dcterms:modified xsi:type="dcterms:W3CDTF">2019-03-19T13:44:29Z</dcterms:modified>
</cp:coreProperties>
</file>