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67436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5122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7433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369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192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7107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803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821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4059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1365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0005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537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1139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75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746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803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477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0852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38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375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16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512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790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14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173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016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78" y="-6350"/>
            <a:ext cx="9144177" cy="5149935"/>
            <a:chOff x="-104" y="-8467"/>
            <a:chExt cx="12192237" cy="6866580"/>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name="adj" fmla="val 100000"/>
              </a:avLst>
            </a:prstGeom>
            <a:solidFill>
              <a:schemeClr val="accent2">
                <a:alpha val="71372"/>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rot="10800000">
              <a:off x="-104" y="54"/>
              <a:ext cx="842700" cy="5666100"/>
            </a:xfrm>
            <a:prstGeom prst="triangle">
              <a:avLst>
                <a:gd name="adj" fmla="val 100000"/>
              </a:avLst>
            </a:prstGeom>
            <a:solidFill>
              <a:schemeClr val="accent1">
                <a:alpha val="84313"/>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a:lnSpc>
                <a:spcPct val="100000"/>
              </a:lnSpc>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a:lnSpc>
                <a:spcPct val="100000"/>
              </a:lnSpc>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a:lnSpc>
                <a:spcPct val="100000"/>
              </a:lnSpc>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a:lnSpc>
                <a:spcPct val="100000"/>
              </a:lnSpc>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a:lnSpc>
                <a:spcPct val="100000"/>
              </a:lnSpc>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a:lnSpc>
                <a:spcPct val="100000"/>
              </a:lnSpc>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a:lnSpc>
                <a:spcPct val="100000"/>
              </a:lnSpc>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a:lnSpc>
                <a:spcPct val="100000"/>
              </a:lnSpc>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Google Shape;37;p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Google Shape;38;p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92" name="Google Shape;92;p11"/>
          <p:cNvSpPr txBox="1">
            <a:spLocks noGrp="1"/>
          </p:cNvSpPr>
          <p:nvPr>
            <p:ph type="body" idx="1"/>
          </p:nvPr>
        </p:nvSpPr>
        <p:spPr>
          <a:xfrm>
            <a:off x="508001" y="3352800"/>
            <a:ext cx="6447600" cy="1178100"/>
          </a:xfrm>
          <a:prstGeom prst="rect">
            <a:avLst/>
          </a:prstGeom>
          <a:noFill/>
          <a:ln>
            <a:noFill/>
          </a:ln>
        </p:spPr>
        <p:txBody>
          <a:bodyPr spcFirstLastPara="1" wrap="square" lIns="68575" tIns="34275" rIns="68575" bIns="34275" anchor="ctr" anchorCtr="0"/>
          <a:lstStyle>
            <a:lvl1pPr marL="457200" marR="0" lvl="0"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Google Shape;93;p1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Google Shape;94;p1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Google Shape;95;p1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98" name="Google Shape;98;p12"/>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Google Shape;99;p12"/>
          <p:cNvSpPr txBox="1">
            <a:spLocks noGrp="1"/>
          </p:cNvSpPr>
          <p:nvPr>
            <p:ph type="body" idx="2"/>
          </p:nvPr>
        </p:nvSpPr>
        <p:spPr>
          <a:xfrm>
            <a:off x="508001" y="3352800"/>
            <a:ext cx="6447600" cy="1178100"/>
          </a:xfrm>
          <a:prstGeom prst="rect">
            <a:avLst/>
          </a:prstGeom>
          <a:noFill/>
          <a:ln>
            <a:noFill/>
          </a:ln>
        </p:spPr>
        <p:txBody>
          <a:bodyPr spcFirstLastPara="1" wrap="square" lIns="68575" tIns="34275" rIns="68575" bIns="34275" anchor="ctr" anchorCtr="0"/>
          <a:lstStyle>
            <a:lvl1pPr marL="457200" marR="0" lvl="0"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Google Shape;100;p1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Google Shape;101;p1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Google Shape;102;p1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
        <p:nvSpPr>
          <p:cNvPr id="103" name="Google Shape;103;p12"/>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s" sz="6000" b="0" i="0" u="none" strike="noStrike" cap="none">
                <a:solidFill>
                  <a:srgbClr val="BFE47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sp>
        <p:nvSpPr>
          <p:cNvPr id="104" name="Google Shape;104;p12"/>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s" sz="6000" b="0" i="0" u="none" strike="noStrike" cap="none">
                <a:solidFill>
                  <a:srgbClr val="BFE471"/>
                </a:solidFill>
                <a:latin typeface="Arial"/>
                <a:ea typeface="Arial"/>
                <a:cs typeface="Arial"/>
                <a:sym typeface="Arial"/>
              </a:rPr>
              <a:t>”</a:t>
            </a:r>
            <a:endParaRPr sz="14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a:lnSpc>
                <a:spcPct val="100000"/>
              </a:lnSpc>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07" name="Google Shape;107;p13"/>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Google Shape;108;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Google Shape;109;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Google Shape;110;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13" name="Google Shape;113;p14"/>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lstStyle>
            <a:lvl1pPr marL="457200" marR="0" lvl="0" indent="-228600" algn="l">
              <a:lnSpc>
                <a:spcPct val="100000"/>
              </a:lnSpc>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Google Shape;114;p14"/>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Google Shape;115;p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Google Shape;116;p1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1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
        <p:nvSpPr>
          <p:cNvPr id="118" name="Google Shape;118;p14"/>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s" sz="6000" b="0" i="0" u="none" strike="noStrike" cap="none">
                <a:solidFill>
                  <a:srgbClr val="BFE47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sp>
        <p:nvSpPr>
          <p:cNvPr id="119" name="Google Shape;119;p1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s" sz="6000" b="0" i="0" u="none" strike="noStrike" cap="none">
                <a:solidFill>
                  <a:srgbClr val="BFE47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514349" y="457200"/>
            <a:ext cx="6441300" cy="22668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22" name="Google Shape;122;p15"/>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lstStyle>
            <a:lvl1pPr marL="457200" marR="0" lvl="0" indent="-228600" algn="l">
              <a:lnSpc>
                <a:spcPct val="100000"/>
              </a:lnSpc>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5"/>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Google Shape;125;p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1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29" name="Google Shape;129;p16"/>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Google Shape;130;p1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Google Shape;131;p1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Google Shape;132;p1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35" name="Google Shape;135;p17"/>
          <p:cNvSpPr txBox="1">
            <a:spLocks noGrp="1"/>
          </p:cNvSpPr>
          <p:nvPr>
            <p:ph type="body" idx="1"/>
          </p:nvPr>
        </p:nvSpPr>
        <p:spPr>
          <a:xfrm rot="5400000">
            <a:off x="1186264" y="-220950"/>
            <a:ext cx="3938700" cy="52950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Google Shape;136;p1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Google Shape;137;p1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Google Shape;138;p1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41" name="Google Shape;41;p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Google Shape;43;p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Google Shape;44;p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08001" y="2025650"/>
            <a:ext cx="6447600" cy="1369800"/>
          </a:xfrm>
          <a:prstGeom prst="rect">
            <a:avLst/>
          </a:prstGeom>
          <a:noFill/>
          <a:ln>
            <a:noFill/>
          </a:ln>
        </p:spPr>
        <p:txBody>
          <a:bodyPr spcFirstLastPara="1" wrap="square" lIns="68575" tIns="34275" rIns="68575" bIns="34275" anchor="b" anchorCtr="0"/>
          <a:lstStyle>
            <a:lvl1pPr marR="0" lvl="0" algn="l">
              <a:lnSpc>
                <a:spcPct val="100000"/>
              </a:lnSpc>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47" name="Google Shape;47;p4"/>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a:lnSpc>
                <a:spcPct val="100000"/>
              </a:lnSpc>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Google Shape;48;p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Google Shape;49;p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Google Shape;50;p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53" name="Google Shape;53;p5"/>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Google Shape;54;p5"/>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Google Shape;55;p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Google Shape;56;p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Google Shape;57;p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60" name="Google Shape;60;p6"/>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a:lnSpc>
                <a:spcPct val="100000"/>
              </a:lnSpc>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Google Shape;61;p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Google Shape;62;p6"/>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a:lnSpc>
                <a:spcPct val="100000"/>
              </a:lnSpc>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Google Shape;63;p6"/>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69" name="Google Shape;69;p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Google Shape;74;p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Google Shape;75;p8"/>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a:lnSpc>
                <a:spcPct val="100000"/>
              </a:lnSpc>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78" name="Google Shape;78;p9"/>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Google Shape;79;p9"/>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a:lnSpc>
                <a:spcPct val="100000"/>
              </a:lnSpc>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Google Shape;81;p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Google Shape;82;p9"/>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a:lnSpc>
                <a:spcPct val="100000"/>
              </a:lnSpc>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2"/>
                </a:solidFill>
              </a:defRPr>
            </a:lvl2pPr>
            <a:lvl3pPr marR="0" lvl="2" algn="l">
              <a:lnSpc>
                <a:spcPct val="100000"/>
              </a:lnSpc>
              <a:spcBef>
                <a:spcPts val="0"/>
              </a:spcBef>
              <a:spcAft>
                <a:spcPts val="0"/>
              </a:spcAft>
              <a:buSzPts val="1100"/>
              <a:buNone/>
              <a:defRPr sz="1400" b="0" i="0" u="none" strike="noStrike" cap="none">
                <a:solidFill>
                  <a:schemeClr val="dk2"/>
                </a:solidFill>
              </a:defRPr>
            </a:lvl3pPr>
            <a:lvl4pPr marR="0" lvl="3" algn="l">
              <a:lnSpc>
                <a:spcPct val="100000"/>
              </a:lnSpc>
              <a:spcBef>
                <a:spcPts val="0"/>
              </a:spcBef>
              <a:spcAft>
                <a:spcPts val="0"/>
              </a:spcAft>
              <a:buSzPts val="1100"/>
              <a:buNone/>
              <a:defRPr sz="1400" b="0" i="0" u="none" strike="noStrike" cap="none">
                <a:solidFill>
                  <a:schemeClr val="dk2"/>
                </a:solidFill>
              </a:defRPr>
            </a:lvl4pPr>
            <a:lvl5pPr marR="0" lvl="4" algn="l">
              <a:lnSpc>
                <a:spcPct val="100000"/>
              </a:lnSpc>
              <a:spcBef>
                <a:spcPts val="0"/>
              </a:spcBef>
              <a:spcAft>
                <a:spcPts val="0"/>
              </a:spcAft>
              <a:buSzPts val="1100"/>
              <a:buNone/>
              <a:defRPr sz="1400" b="0" i="0" u="none" strike="noStrike" cap="none">
                <a:solidFill>
                  <a:schemeClr val="dk2"/>
                </a:solidFill>
              </a:defRPr>
            </a:lvl5pPr>
            <a:lvl6pPr marR="0" lvl="5" algn="l">
              <a:lnSpc>
                <a:spcPct val="100000"/>
              </a:lnSpc>
              <a:spcBef>
                <a:spcPts val="0"/>
              </a:spcBef>
              <a:spcAft>
                <a:spcPts val="0"/>
              </a:spcAft>
              <a:buSzPts val="1100"/>
              <a:buNone/>
              <a:defRPr sz="1400" b="0" i="0" u="none" strike="noStrike" cap="none">
                <a:solidFill>
                  <a:schemeClr val="dk2"/>
                </a:solidFill>
              </a:defRPr>
            </a:lvl6pPr>
            <a:lvl7pPr marR="0" lvl="6" algn="l">
              <a:lnSpc>
                <a:spcPct val="100000"/>
              </a:lnSpc>
              <a:spcBef>
                <a:spcPts val="0"/>
              </a:spcBef>
              <a:spcAft>
                <a:spcPts val="0"/>
              </a:spcAft>
              <a:buSzPts val="1100"/>
              <a:buNone/>
              <a:defRPr sz="1400" b="0" i="0" u="none" strike="noStrike" cap="none">
                <a:solidFill>
                  <a:schemeClr val="dk2"/>
                </a:solidFill>
              </a:defRPr>
            </a:lvl7pPr>
            <a:lvl8pPr marR="0" lvl="7" algn="l">
              <a:lnSpc>
                <a:spcPct val="100000"/>
              </a:lnSpc>
              <a:spcBef>
                <a:spcPts val="0"/>
              </a:spcBef>
              <a:spcAft>
                <a:spcPts val="0"/>
              </a:spcAft>
              <a:buSzPts val="1100"/>
              <a:buNone/>
              <a:defRPr sz="1400" b="0" i="0" u="none" strike="noStrike" cap="none">
                <a:solidFill>
                  <a:schemeClr val="dk2"/>
                </a:solidFill>
              </a:defRPr>
            </a:lvl8pPr>
            <a:lvl9pPr marR="0" lvl="8" algn="l">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85" name="Google Shape;85;p1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a:lnSpc>
                <a:spcPct val="100000"/>
              </a:lnSpc>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a:lnSpc>
                <a:spcPct val="100000"/>
              </a:lnSpc>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a:lnSpc>
                <a:spcPct val="100000"/>
              </a:lnSpc>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a:lnSpc>
                <a:spcPct val="100000"/>
              </a:lnSpc>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a:lnSpc>
                <a:spcPct val="100000"/>
              </a:lnSpc>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a:lnSpc>
                <a:spcPct val="100000"/>
              </a:lnSpc>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a:lnSpc>
                <a:spcPct val="100000"/>
              </a:lnSpc>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a:lnSpc>
                <a:spcPct val="100000"/>
              </a:lnSpc>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Google Shape;87;p1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Google Shape;88;p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a:lnSpc>
                <a:spcPct val="100000"/>
              </a:lnSpc>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Google Shape;89;p10"/>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099" cy="5149935"/>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chemeClr val="accent2">
                <a:alpha val="71372"/>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name="adj" fmla="val 0"/>
              </a:avLst>
            </a:prstGeom>
            <a:solidFill>
              <a:schemeClr val="accent1">
                <a:alpha val="84313"/>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lnSpc>
                <a:spcPct val="100000"/>
              </a:lnSpc>
              <a:spcBef>
                <a:spcPts val="0"/>
              </a:spcBef>
              <a:spcAft>
                <a:spcPts val="0"/>
              </a:spcAft>
              <a:buClr>
                <a:srgbClr val="000000"/>
              </a:buClr>
              <a:buSzPts val="1100"/>
              <a:buFont typeface="Arial"/>
              <a:buNone/>
              <a:defRPr sz="7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lnSpc>
                <a:spcPct val="100000"/>
              </a:lnSpc>
              <a:spcBef>
                <a:spcPts val="0"/>
              </a:spcBef>
              <a:spcAft>
                <a:spcPts val="0"/>
              </a:spcAft>
              <a:buClr>
                <a:srgbClr val="000000"/>
              </a:buClr>
              <a:buSzPts val="1100"/>
              <a:buFont typeface="Arial"/>
              <a:buNone/>
              <a:defRPr sz="7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p:nvPr/>
        </p:nvSpPr>
        <p:spPr>
          <a:xfrm>
            <a:off x="1953363" y="109413"/>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44" name="Google Shape;144;p18"/>
          <p:cNvSpPr txBox="1"/>
          <p:nvPr/>
        </p:nvSpPr>
        <p:spPr>
          <a:xfrm>
            <a:off x="1063475" y="2439550"/>
            <a:ext cx="6361200" cy="8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Integrantes</a:t>
            </a:r>
            <a:endParaRPr sz="2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Kristein Johan Ordoñez</a:t>
            </a:r>
            <a:endParaRPr sz="2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Jhonatan Astudillo</a:t>
            </a:r>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Arial"/>
                <a:ea typeface="Arial"/>
                <a:cs typeface="Arial"/>
                <a:sym typeface="Arial"/>
              </a:rPr>
              <a:t>Universidad del Cauca</a:t>
            </a:r>
            <a:endParaRPr sz="2000" b="0" i="0" u="none" strike="noStrike" cap="none">
              <a:solidFill>
                <a:srgbClr val="000000"/>
              </a:solidFill>
              <a:latin typeface="Arial"/>
              <a:ea typeface="Arial"/>
              <a:cs typeface="Arial"/>
              <a:sym typeface="Arial"/>
            </a:endParaRPr>
          </a:p>
        </p:txBody>
      </p:sp>
      <p:sp>
        <p:nvSpPr>
          <p:cNvPr id="145" name="Google Shape;145;p18"/>
          <p:cNvSpPr txBox="1"/>
          <p:nvPr/>
        </p:nvSpPr>
        <p:spPr>
          <a:xfrm>
            <a:off x="2109450" y="1465025"/>
            <a:ext cx="492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Algoritmos de cifrado y descifrado</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p:nvPr/>
        </p:nvSpPr>
        <p:spPr>
          <a:xfrm>
            <a:off x="682475" y="22230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Descifrado:</a:t>
            </a:r>
            <a:r>
              <a:rPr lang="es" sz="1800" b="0" i="0" u="none" strike="noStrike" cap="none">
                <a:solidFill>
                  <a:srgbClr val="000000"/>
                </a:solidFill>
                <a:latin typeface="Arial"/>
                <a:ea typeface="Arial"/>
                <a:cs typeface="Arial"/>
                <a:sym typeface="Arial"/>
              </a:rPr>
              <a:t> Para descifrar el criptograma, es necesario conocer el orden que se utilizo para la obtención del criptograma y con ello determinar la secuencia o reordenamiento inverso a fin de recuperar el mensaje en claro.</a:t>
            </a:r>
            <a:endParaRPr sz="1800" b="0" i="0" u="none" strike="noStrike" cap="none">
              <a:solidFill>
                <a:srgbClr val="000000"/>
              </a:solidFill>
              <a:latin typeface="Arial"/>
              <a:ea typeface="Arial"/>
              <a:cs typeface="Arial"/>
              <a:sym typeface="Arial"/>
            </a:endParaRPr>
          </a:p>
        </p:txBody>
      </p:sp>
      <p:sp>
        <p:nvSpPr>
          <p:cNvPr id="208" name="Google Shape;208;p27"/>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09" name="Google Shape;209;p27"/>
          <p:cNvSpPr txBox="1"/>
          <p:nvPr/>
        </p:nvSpPr>
        <p:spPr>
          <a:xfrm>
            <a:off x="653550" y="13620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por series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p:nvPr/>
        </p:nvSpPr>
        <p:spPr>
          <a:xfrm>
            <a:off x="682475" y="19182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Es un cifrado de flujo en el que el texto en claro se combina, mediante la operación XOR, con un flujo de datos aleatorios del mismo tamaño, para generar un texto cifrado.</a:t>
            </a:r>
            <a:endParaRPr sz="1800" b="0" i="0" u="none" strike="noStrike" cap="none">
              <a:solidFill>
                <a:srgbClr val="000000"/>
              </a:solidFill>
              <a:latin typeface="Arial"/>
              <a:ea typeface="Arial"/>
              <a:cs typeface="Arial"/>
              <a:sym typeface="Arial"/>
            </a:endParaRPr>
          </a:p>
        </p:txBody>
      </p:sp>
      <p:sp>
        <p:nvSpPr>
          <p:cNvPr id="215" name="Google Shape;215;p28"/>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16" name="Google Shape;216;p28"/>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Vernam</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653550" y="2565225"/>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Cifrado:</a:t>
            </a:r>
            <a:r>
              <a:rPr lang="es" sz="1800" b="0" i="0" u="none" strike="noStrike" cap="none">
                <a:solidFill>
                  <a:srgbClr val="000000"/>
                </a:solidFill>
                <a:latin typeface="Arial"/>
                <a:ea typeface="Arial"/>
                <a:cs typeface="Arial"/>
                <a:sym typeface="Arial"/>
              </a:rPr>
              <a:t> para obtener el cifrado del texto claro, para cada carácter se obtiene su equivalente numérico en ASCII y su representación correspondiente en binario.</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Se tiene una clave en binario del mismo tamaño del texto claro, finalmente se realiza la operación OR exclusiva.</a:t>
            </a:r>
            <a:endParaRPr sz="1800" b="0" i="0" u="none" strike="noStrike" cap="none">
              <a:solidFill>
                <a:srgbClr val="000000"/>
              </a:solidFill>
              <a:latin typeface="Arial"/>
              <a:ea typeface="Arial"/>
              <a:cs typeface="Arial"/>
              <a:sym typeface="Arial"/>
            </a:endParaRPr>
          </a:p>
        </p:txBody>
      </p:sp>
      <p:sp>
        <p:nvSpPr>
          <p:cNvPr id="222" name="Google Shape;222;p2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23" name="Google Shape;223;p29"/>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Vernam</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2489025"/>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Descifrado: </a:t>
            </a:r>
            <a:r>
              <a:rPr lang="es" sz="1800" b="0" i="0" u="none" strike="noStrike" cap="none">
                <a:solidFill>
                  <a:srgbClr val="000000"/>
                </a:solidFill>
                <a:latin typeface="Arial"/>
                <a:ea typeface="Arial"/>
                <a:cs typeface="Arial"/>
                <a:sym typeface="Arial"/>
              </a:rPr>
              <a:t> Para realizar el proceso de descifrado sólo requiere conocer la secuencia utilizada como clave y el criptograma correspondiente, la operación que revierte el cifrado es la misma que se usó para cifrar, esto es una OR Exclusiva y determinar que caracteres ASCII corresponden a la secuencia.</a:t>
            </a:r>
            <a:endParaRPr sz="1800" b="0" i="0" u="none" strike="noStrike" cap="none">
              <a:solidFill>
                <a:srgbClr val="000000"/>
              </a:solidFill>
              <a:latin typeface="Arial"/>
              <a:ea typeface="Arial"/>
              <a:cs typeface="Arial"/>
              <a:sym typeface="Aria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30" name="Google Shape;230;p30"/>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Vernam</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p:nvPr/>
        </p:nvSpPr>
        <p:spPr>
          <a:xfrm>
            <a:off x="653550" y="2170526"/>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1" i="0" u="none" strike="noStrike" cap="none">
                <a:solidFill>
                  <a:schemeClr val="dk1"/>
                </a:solidFill>
                <a:latin typeface="Arial"/>
                <a:ea typeface="Arial"/>
                <a:cs typeface="Arial"/>
                <a:sym typeface="Arial"/>
              </a:rPr>
              <a:t>Historia: </a:t>
            </a:r>
            <a:r>
              <a:rPr lang="es" sz="1800" b="0" i="0" u="none" strike="noStrike" cap="none">
                <a:solidFill>
                  <a:schemeClr val="dk1"/>
                </a:solidFill>
                <a:latin typeface="Arial"/>
                <a:ea typeface="Arial"/>
                <a:cs typeface="Arial"/>
                <a:sym typeface="Arial"/>
              </a:rPr>
              <a:t>inventado por el teniente Firtz Nebel. Fue escogido por el Alto Mando alemán como el más seguro para cifrar sus comunicaciones antes de las grandes ofensivas de 1918, durante la Primera guerra mundial.</a:t>
            </a:r>
            <a:endParaRPr/>
          </a:p>
        </p:txBody>
      </p:sp>
      <p:sp>
        <p:nvSpPr>
          <p:cNvPr id="236" name="Google Shape;236;p31"/>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37" name="Google Shape;237;p31"/>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ADFGVX</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p:nvPr/>
        </p:nvSpPr>
        <p:spPr>
          <a:xfrm>
            <a:off x="653550" y="1814735"/>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1" i="0" u="none" strike="noStrike" cap="none">
                <a:solidFill>
                  <a:srgbClr val="000000"/>
                </a:solidFill>
                <a:latin typeface="Arial"/>
                <a:ea typeface="Arial"/>
                <a:cs typeface="Arial"/>
                <a:sym typeface="Arial"/>
              </a:rPr>
              <a:t>Cifrado: </a:t>
            </a:r>
            <a:r>
              <a:rPr lang="es" sz="1800" b="0" i="0" u="none" strike="noStrike" cap="none">
                <a:solidFill>
                  <a:srgbClr val="000000"/>
                </a:solidFill>
                <a:latin typeface="Arial"/>
                <a:ea typeface="Arial"/>
                <a:cs typeface="Arial"/>
                <a:sym typeface="Arial"/>
              </a:rPr>
              <a:t>el cifrado ADFGVX se dividía en dos fases, una primera fase de sustitución y una segunda de transposición.</a:t>
            </a:r>
            <a:endParaRPr/>
          </a:p>
          <a:p>
            <a:pPr marL="0" marR="0" lvl="0" indent="0" algn="just" rtl="0">
              <a:lnSpc>
                <a:spcPct val="100000"/>
              </a:lnSpc>
              <a:spcBef>
                <a:spcPts val="0"/>
              </a:spcBef>
              <a:spcAft>
                <a:spcPts val="0"/>
              </a:spcAft>
              <a:buNone/>
            </a:pPr>
            <a:r>
              <a:rPr lang="es" sz="1800" b="0" i="0" u="none" strike="noStrike" cap="none">
                <a:solidFill>
                  <a:schemeClr val="dk1"/>
                </a:solidFill>
                <a:latin typeface="Arial"/>
                <a:ea typeface="Arial"/>
                <a:cs typeface="Arial"/>
                <a:sym typeface="Arial"/>
              </a:rPr>
              <a:t>Se empieza disponiendo de las 26 letras del alfabeto en ingles (A-Z) y los 10 dígitos (0-9) en una matriz de 6x6. las filas y las columnas van encabezadas  por las letras A D F G V X. </a:t>
            </a:r>
            <a:endParaRPr/>
          </a:p>
        </p:txBody>
      </p:sp>
      <p:sp>
        <p:nvSpPr>
          <p:cNvPr id="243" name="Google Shape;243;p32"/>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44" name="Google Shape;244;p32"/>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ADFGVX</a:t>
            </a:r>
            <a:endParaRPr sz="2400" b="0" i="0" u="none" strike="noStrike" cap="none">
              <a:solidFill>
                <a:srgbClr val="000000"/>
              </a:solidFill>
              <a:latin typeface="Arial"/>
              <a:ea typeface="Arial"/>
              <a:cs typeface="Arial"/>
              <a:sym typeface="Arial"/>
            </a:endParaRPr>
          </a:p>
        </p:txBody>
      </p:sp>
      <p:pic>
        <p:nvPicPr>
          <p:cNvPr id="245" name="Google Shape;245;p32"/>
          <p:cNvPicPr preferRelativeResize="0"/>
          <p:nvPr/>
        </p:nvPicPr>
        <p:blipFill rotWithShape="1">
          <a:blip r:embed="rId3">
            <a:alphaModFix/>
          </a:blip>
          <a:srcRect l="14719" t="50536" r="73146" b="25081"/>
          <a:stretch/>
        </p:blipFill>
        <p:spPr>
          <a:xfrm>
            <a:off x="3319858" y="3150335"/>
            <a:ext cx="1632285" cy="18438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p:nvPr/>
        </p:nvSpPr>
        <p:spPr>
          <a:xfrm>
            <a:off x="653550" y="1814735"/>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Una vez que tenemos la matriz, sustituimos cada letra de nuestro mensaje por las ordenadas y las abscisas de cada una de las letras que lo componen de forma que el número de caracteres se duplica. Emplearemos como texto claro: </a:t>
            </a:r>
            <a:r>
              <a:rPr lang="es" sz="1800" b="0" i="1" u="none" strike="noStrike" cap="none">
                <a:solidFill>
                  <a:srgbClr val="000000"/>
                </a:solidFill>
                <a:latin typeface="Arial"/>
                <a:ea typeface="Arial"/>
                <a:cs typeface="Arial"/>
                <a:sym typeface="Arial"/>
              </a:rPr>
              <a:t>mensaje de prueba</a:t>
            </a:r>
            <a:r>
              <a:rPr lang="es" sz="1800" b="0" i="0" u="none" strike="noStrike" cap="none">
                <a:solidFill>
                  <a:srgbClr val="000000"/>
                </a:solidFill>
                <a:latin typeface="Arial"/>
                <a:ea typeface="Arial"/>
                <a:cs typeface="Arial"/>
                <a:sym typeface="Arial"/>
              </a:rPr>
              <a:t>. Por lo tanto, nos quedará:</a:t>
            </a:r>
            <a:endParaRPr sz="1800" b="0" i="0" u="none" strike="noStrike" cap="none">
              <a:solidFill>
                <a:schemeClr val="dk1"/>
              </a:solidFill>
              <a:latin typeface="Arial"/>
              <a:ea typeface="Arial"/>
              <a:cs typeface="Arial"/>
              <a:sym typeface="Arial"/>
            </a:endParaRPr>
          </a:p>
        </p:txBody>
      </p:sp>
      <p:sp>
        <p:nvSpPr>
          <p:cNvPr id="251" name="Google Shape;251;p33"/>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52" name="Google Shape;252;p33"/>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ADFGVX</a:t>
            </a:r>
            <a:endParaRPr sz="2400" b="0" i="0" u="none" strike="noStrike" cap="none">
              <a:solidFill>
                <a:srgbClr val="000000"/>
              </a:solidFill>
              <a:latin typeface="Arial"/>
              <a:ea typeface="Arial"/>
              <a:cs typeface="Arial"/>
              <a:sym typeface="Arial"/>
            </a:endParaRPr>
          </a:p>
        </p:txBody>
      </p:sp>
      <p:pic>
        <p:nvPicPr>
          <p:cNvPr id="253" name="Google Shape;253;p33"/>
          <p:cNvPicPr preferRelativeResize="0"/>
          <p:nvPr/>
        </p:nvPicPr>
        <p:blipFill rotWithShape="1">
          <a:blip r:embed="rId3">
            <a:alphaModFix/>
          </a:blip>
          <a:srcRect l="14493" t="57532" r="40449" b="34074"/>
          <a:stretch/>
        </p:blipFill>
        <p:spPr>
          <a:xfrm>
            <a:off x="758407" y="3283899"/>
            <a:ext cx="6602385" cy="7813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p:nvPr/>
        </p:nvSpPr>
        <p:spPr>
          <a:xfrm>
            <a:off x="653550" y="1640074"/>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Para la fase de transposición, tenemos que hacer uso de una palabra clave. Las letras de la palabra clave se escriben en una cuadricula. El texto que ciframos se escribe por filas en la cuadricula.</a:t>
            </a:r>
            <a:endParaRPr sz="1800" b="0" i="0" u="none" strike="noStrike" cap="none">
              <a:solidFill>
                <a:schemeClr val="dk1"/>
              </a:solidFill>
              <a:latin typeface="Arial"/>
              <a:ea typeface="Arial"/>
              <a:cs typeface="Arial"/>
              <a:sym typeface="Arial"/>
            </a:endParaRPr>
          </a:p>
        </p:txBody>
      </p:sp>
      <p:sp>
        <p:nvSpPr>
          <p:cNvPr id="259" name="Google Shape;259;p34"/>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60" name="Google Shape;260;p34"/>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ADFGVX</a:t>
            </a:r>
            <a:endParaRPr sz="2400" b="0" i="0" u="none" strike="noStrike" cap="none">
              <a:solidFill>
                <a:srgbClr val="000000"/>
              </a:solidFill>
              <a:latin typeface="Arial"/>
              <a:ea typeface="Arial"/>
              <a:cs typeface="Arial"/>
              <a:sym typeface="Arial"/>
            </a:endParaRPr>
          </a:p>
        </p:txBody>
      </p:sp>
      <p:pic>
        <p:nvPicPr>
          <p:cNvPr id="261" name="Google Shape;261;p34"/>
          <p:cNvPicPr preferRelativeResize="0"/>
          <p:nvPr/>
        </p:nvPicPr>
        <p:blipFill rotWithShape="1">
          <a:blip r:embed="rId3">
            <a:alphaModFix/>
          </a:blip>
          <a:srcRect l="14382" t="54533" r="76180" b="20485"/>
          <a:stretch/>
        </p:blipFill>
        <p:spPr>
          <a:xfrm>
            <a:off x="3326100" y="2897312"/>
            <a:ext cx="1441109" cy="2144509"/>
          </a:xfrm>
          <a:prstGeom prst="rect">
            <a:avLst/>
          </a:prstGeom>
          <a:noFill/>
          <a:ln>
            <a:noFill/>
          </a:ln>
        </p:spPr>
      </p:pic>
      <p:sp>
        <p:nvSpPr>
          <p:cNvPr id="262" name="Google Shape;262;p34"/>
          <p:cNvSpPr txBox="1"/>
          <p:nvPr/>
        </p:nvSpPr>
        <p:spPr>
          <a:xfrm>
            <a:off x="627659" y="3784900"/>
            <a:ext cx="260840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800" b="1" i="1" u="none" strike="noStrike" cap="none">
                <a:solidFill>
                  <a:srgbClr val="000000"/>
                </a:solidFill>
                <a:latin typeface="Arial"/>
                <a:ea typeface="Arial"/>
                <a:cs typeface="Arial"/>
                <a:sym typeface="Arial"/>
              </a:rPr>
              <a:t>Palabra clave: PALCO</a:t>
            </a:r>
            <a:endParaRPr sz="1800" b="1" i="1"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p:nvPr/>
        </p:nvSpPr>
        <p:spPr>
          <a:xfrm>
            <a:off x="627659" y="11965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Finalmente ordenamos la palabra clave en orden alfabético. (ACLOP) y obtenemos el criptograma leyendo columna a columna de izquierda a derecha.</a:t>
            </a:r>
            <a:endParaRPr sz="1800" b="0" i="0" u="none" strike="noStrike" cap="none">
              <a:solidFill>
                <a:schemeClr val="dk1"/>
              </a:solidFill>
              <a:latin typeface="Arial"/>
              <a:ea typeface="Arial"/>
              <a:cs typeface="Arial"/>
              <a:sym typeface="Arial"/>
            </a:endParaRPr>
          </a:p>
        </p:txBody>
      </p:sp>
      <p:sp>
        <p:nvSpPr>
          <p:cNvPr id="268" name="Google Shape;268;p35"/>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69" name="Google Shape;269;p35"/>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ADFGVX</a:t>
            </a:r>
            <a:endParaRPr sz="2400" b="0" i="0" u="none" strike="noStrike" cap="none">
              <a:solidFill>
                <a:srgbClr val="000000"/>
              </a:solidFill>
              <a:latin typeface="Arial"/>
              <a:ea typeface="Arial"/>
              <a:cs typeface="Arial"/>
              <a:sym typeface="Arial"/>
            </a:endParaRPr>
          </a:p>
        </p:txBody>
      </p:sp>
      <p:pic>
        <p:nvPicPr>
          <p:cNvPr id="270" name="Google Shape;270;p35"/>
          <p:cNvPicPr preferRelativeResize="0"/>
          <p:nvPr/>
        </p:nvPicPr>
        <p:blipFill rotWithShape="1">
          <a:blip r:embed="rId3">
            <a:alphaModFix/>
          </a:blip>
          <a:srcRect l="14382" t="54134" r="76067" b="19885"/>
          <a:stretch/>
        </p:blipFill>
        <p:spPr>
          <a:xfrm>
            <a:off x="859033" y="2695350"/>
            <a:ext cx="1185524" cy="1813152"/>
          </a:xfrm>
          <a:prstGeom prst="rect">
            <a:avLst/>
          </a:prstGeom>
          <a:noFill/>
          <a:ln>
            <a:noFill/>
          </a:ln>
        </p:spPr>
      </p:pic>
      <p:pic>
        <p:nvPicPr>
          <p:cNvPr id="271" name="Google Shape;271;p35"/>
          <p:cNvPicPr preferRelativeResize="0"/>
          <p:nvPr/>
        </p:nvPicPr>
        <p:blipFill rotWithShape="1">
          <a:blip r:embed="rId4">
            <a:alphaModFix/>
          </a:blip>
          <a:srcRect l="15393" t="67925" r="63258" b="27279"/>
          <a:stretch/>
        </p:blipFill>
        <p:spPr>
          <a:xfrm>
            <a:off x="2872729" y="3358983"/>
            <a:ext cx="3846569" cy="485885"/>
          </a:xfrm>
          <a:prstGeom prst="rect">
            <a:avLst/>
          </a:prstGeom>
          <a:noFill/>
          <a:ln>
            <a:noFill/>
          </a:ln>
        </p:spPr>
      </p:pic>
      <p:sp>
        <p:nvSpPr>
          <p:cNvPr id="272" name="Google Shape;272;p35"/>
          <p:cNvSpPr txBox="1"/>
          <p:nvPr/>
        </p:nvSpPr>
        <p:spPr>
          <a:xfrm>
            <a:off x="4093737" y="2928135"/>
            <a:ext cx="140455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Arial"/>
                <a:ea typeface="Arial"/>
                <a:cs typeface="Arial"/>
                <a:sym typeface="Arial"/>
              </a:rPr>
              <a:t>Criptograma</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p:nvPr/>
        </p:nvSpPr>
        <p:spPr>
          <a:xfrm>
            <a:off x="653550" y="18892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1" i="0" u="none" strike="noStrike" cap="none">
                <a:solidFill>
                  <a:srgbClr val="000000"/>
                </a:solidFill>
                <a:latin typeface="Arial"/>
                <a:ea typeface="Arial"/>
                <a:cs typeface="Arial"/>
                <a:sym typeface="Arial"/>
              </a:rPr>
              <a:t>Descifrado</a:t>
            </a:r>
            <a:r>
              <a:rPr lang="es" sz="1800" b="0" i="0" u="none" strike="noStrike" cap="none">
                <a:solidFill>
                  <a:srgbClr val="000000"/>
                </a:solidFill>
                <a:latin typeface="Arial"/>
                <a:ea typeface="Arial"/>
                <a:cs typeface="Arial"/>
                <a:sym typeface="Arial"/>
              </a:rPr>
              <a:t>: para descifrar el mensaje basta con seguir los mismos pasos en sentido inverso.</a:t>
            </a:r>
            <a:endParaRPr sz="1800" b="0" i="0" u="none" strike="noStrike" cap="none">
              <a:solidFill>
                <a:schemeClr val="dk1"/>
              </a:solidFill>
              <a:latin typeface="Arial"/>
              <a:ea typeface="Arial"/>
              <a:cs typeface="Arial"/>
              <a:sym typeface="Arial"/>
            </a:endParaRPr>
          </a:p>
        </p:txBody>
      </p:sp>
      <p:sp>
        <p:nvSpPr>
          <p:cNvPr id="278" name="Google Shape;278;p36"/>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79" name="Google Shape;279;p36"/>
          <p:cNvSpPr txBox="1"/>
          <p:nvPr/>
        </p:nvSpPr>
        <p:spPr>
          <a:xfrm>
            <a:off x="653550" y="1726050"/>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ADFGVX</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51" name="Google Shape;151;p19"/>
          <p:cNvSpPr txBox="1"/>
          <p:nvPr/>
        </p:nvSpPr>
        <p:spPr>
          <a:xfrm>
            <a:off x="1063475" y="2058550"/>
            <a:ext cx="63612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Este tipo de cifrado busca reordenar los caracteres de tal manera que no sea legible el mensaje a simple vista.</a:t>
            </a:r>
            <a:endParaRPr sz="1800" b="0" i="0" u="none" strike="noStrike" cap="none">
              <a:solidFill>
                <a:srgbClr val="000000"/>
              </a:solidFill>
              <a:latin typeface="Arial"/>
              <a:ea typeface="Arial"/>
              <a:cs typeface="Arial"/>
              <a:sym typeface="Arial"/>
            </a:endParaRPr>
          </a:p>
        </p:txBody>
      </p:sp>
      <p:sp>
        <p:nvSpPr>
          <p:cNvPr id="152" name="Google Shape;152;p19"/>
          <p:cNvSpPr txBox="1"/>
          <p:nvPr/>
        </p:nvSpPr>
        <p:spPr>
          <a:xfrm>
            <a:off x="1034550" y="1438275"/>
            <a:ext cx="492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simple</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p:nvPr/>
        </p:nvSpPr>
        <p:spPr>
          <a:xfrm>
            <a:off x="657816" y="1792228"/>
            <a:ext cx="6812100" cy="2158769"/>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1" i="0" u="none" strike="noStrike" cap="none">
                <a:solidFill>
                  <a:srgbClr val="000000"/>
                </a:solidFill>
                <a:latin typeface="Arial"/>
                <a:ea typeface="Arial"/>
                <a:cs typeface="Arial"/>
                <a:sym typeface="Arial"/>
              </a:rPr>
              <a:t>Historia:</a:t>
            </a:r>
            <a:r>
              <a:rPr lang="es" sz="1800" b="0" i="0" u="none" strike="noStrike" cap="none">
                <a:solidFill>
                  <a:srgbClr val="000000"/>
                </a:solidFill>
                <a:latin typeface="Arial"/>
                <a:ea typeface="Arial"/>
                <a:cs typeface="Arial"/>
                <a:sym typeface="Arial"/>
              </a:rPr>
              <a:t> Patentada en 1918 por la empresa alemana Scherbius &amp; Ritter, cofundada por Arthur Scherbius, quien había comprado la patente de un inventor neerlandés, y se puso a la venta en 1923 para un uso comercial.</a:t>
            </a:r>
            <a:r>
              <a:rPr lang="es" sz="1800" b="0" i="0" u="none" strike="noStrike" cap="none" baseline="30000">
                <a:solidFill>
                  <a:srgbClr val="000000"/>
                </a:solidFill>
                <a:latin typeface="Arial"/>
                <a:ea typeface="Arial"/>
                <a:cs typeface="Arial"/>
                <a:sym typeface="Arial"/>
              </a:rPr>
              <a:t> </a:t>
            </a:r>
            <a:r>
              <a:rPr lang="es" sz="1800" b="0" i="0" u="none" strike="noStrike" cap="none">
                <a:solidFill>
                  <a:srgbClr val="000000"/>
                </a:solidFill>
                <a:latin typeface="Arial"/>
                <a:ea typeface="Arial"/>
                <a:cs typeface="Arial"/>
                <a:sym typeface="Arial"/>
              </a:rPr>
              <a:t>En 1926, la Armada alemana la adoptó para uso militar y poco después su uso se extendió a las demás fuerzas armadas alemanas</a:t>
            </a:r>
            <a:endParaRPr sz="1800" b="0" i="0" u="none" strike="noStrike" cap="none">
              <a:solidFill>
                <a:schemeClr val="dk1"/>
              </a:solidFill>
              <a:latin typeface="Arial"/>
              <a:ea typeface="Arial"/>
              <a:cs typeface="Arial"/>
              <a:sym typeface="Arial"/>
            </a:endParaRPr>
          </a:p>
        </p:txBody>
      </p:sp>
      <p:sp>
        <p:nvSpPr>
          <p:cNvPr id="285" name="Google Shape;285;p37"/>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86" name="Google Shape;286;p37"/>
          <p:cNvSpPr txBox="1"/>
          <p:nvPr/>
        </p:nvSpPr>
        <p:spPr>
          <a:xfrm>
            <a:off x="657816" y="1376728"/>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Enigma</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p:nvPr/>
        </p:nvSpPr>
        <p:spPr>
          <a:xfrm>
            <a:off x="619713" y="2634709"/>
            <a:ext cx="6812100" cy="237908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1" i="0" u="none" strike="noStrike" cap="none" dirty="0">
                <a:solidFill>
                  <a:srgbClr val="000000"/>
                </a:solidFill>
                <a:latin typeface="Arial"/>
                <a:ea typeface="Arial"/>
                <a:cs typeface="Arial"/>
                <a:sym typeface="Arial"/>
              </a:rPr>
              <a:t>Letra a letra:</a:t>
            </a:r>
            <a:endParaRPr dirty="0"/>
          </a:p>
          <a:p>
            <a:pPr marL="0" marR="0" lvl="0" indent="0" algn="just" rtl="0">
              <a:lnSpc>
                <a:spcPct val="10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s" sz="1800" b="0" i="0" u="none" strike="noStrike" cap="none" dirty="0">
                <a:solidFill>
                  <a:srgbClr val="000000"/>
                </a:solidFill>
                <a:latin typeface="Arial"/>
                <a:ea typeface="Arial"/>
                <a:cs typeface="Arial"/>
                <a:sym typeface="Arial"/>
              </a:rPr>
              <a:t>Se avanzan los rotores.</a:t>
            </a:r>
            <a:endParaRPr dirty="0"/>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 sz="1800" b="0" i="0" u="none" strike="noStrike" cap="none" dirty="0">
                <a:solidFill>
                  <a:schemeClr val="dk1"/>
                </a:solidFill>
                <a:latin typeface="Arial"/>
                <a:ea typeface="Arial"/>
                <a:cs typeface="Arial"/>
                <a:sym typeface="Arial"/>
              </a:rPr>
              <a:t>2. </a:t>
            </a:r>
            <a:r>
              <a:rPr lang="es" sz="1800" b="0" i="0" u="none" strike="noStrike" cap="none" dirty="0">
                <a:solidFill>
                  <a:srgbClr val="000000"/>
                </a:solidFill>
                <a:latin typeface="Arial"/>
                <a:ea typeface="Arial"/>
                <a:cs typeface="Arial"/>
                <a:sym typeface="Arial"/>
              </a:rPr>
              <a:t>Se busca la letra en substituciones y se aplica si procede.</a:t>
            </a:r>
            <a:endParaRPr dirty="0"/>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 sz="1800" b="0" i="0" u="none" strike="noStrike" cap="none" dirty="0">
                <a:solidFill>
                  <a:schemeClr val="dk1"/>
                </a:solidFill>
                <a:latin typeface="Arial"/>
                <a:ea typeface="Arial"/>
                <a:cs typeface="Arial"/>
                <a:sym typeface="Arial"/>
              </a:rPr>
              <a:t>3. </a:t>
            </a:r>
            <a:r>
              <a:rPr lang="es" sz="1800" b="0" i="0" u="none" strike="noStrike" cap="none" dirty="0">
                <a:solidFill>
                  <a:srgbClr val="000000"/>
                </a:solidFill>
                <a:latin typeface="Arial"/>
                <a:ea typeface="Arial"/>
                <a:cs typeface="Arial"/>
                <a:sym typeface="Arial"/>
              </a:rPr>
              <a:t>Empezando por el rotor de la DERECHA, se cifra con las claves que les toquen, acorde con el tipo de rotor, la posición </a:t>
            </a:r>
            <a:r>
              <a:rPr lang="es" sz="1800" b="0" i="0" u="none" strike="noStrike" cap="none">
                <a:solidFill>
                  <a:srgbClr val="000000"/>
                </a:solidFill>
                <a:latin typeface="Arial"/>
                <a:ea typeface="Arial"/>
                <a:cs typeface="Arial"/>
                <a:sym typeface="Arial"/>
              </a:rPr>
              <a:t>de </a:t>
            </a:r>
            <a:r>
              <a:rPr lang="es" sz="1800" b="0" i="0" u="none" strike="noStrike" cap="none" smtClean="0">
                <a:solidFill>
                  <a:srgbClr val="000000"/>
                </a:solidFill>
                <a:latin typeface="Arial"/>
                <a:ea typeface="Arial"/>
                <a:cs typeface="Arial"/>
                <a:sym typeface="Arial"/>
              </a:rPr>
              <a:t>este. </a:t>
            </a:r>
            <a:r>
              <a:rPr lang="es" sz="1800" b="0" i="0" u="none" strike="noStrike" cap="none" dirty="0">
                <a:solidFill>
                  <a:srgbClr val="000000"/>
                </a:solidFill>
                <a:latin typeface="Arial"/>
                <a:ea typeface="Arial"/>
                <a:cs typeface="Arial"/>
                <a:sym typeface="Arial"/>
              </a:rPr>
              <a:t>Es decir, si los rotores son (I,II,III) se cifrara con III, luego la salida de este con II, y la salida de este con I.</a:t>
            </a:r>
            <a:endParaRPr dirty="0"/>
          </a:p>
          <a:p>
            <a:pPr marL="0" marR="0" lvl="0" indent="0" algn="just"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292" name="Google Shape;292;p38"/>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93" name="Google Shape;293;p38"/>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enigma</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p:nvPr/>
        </p:nvSpPr>
        <p:spPr>
          <a:xfrm>
            <a:off x="593423" y="1966889"/>
            <a:ext cx="6812100" cy="237908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4. La salida del rotor de la izquierda del todo, se le aplica el reflector (sustitución base)</a:t>
            </a:r>
            <a:endParaRPr/>
          </a:p>
          <a:p>
            <a:pPr marL="0" marR="0" lvl="0" indent="0" algn="just"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5. Después del reflector, se aplicaran de nuevo los tres rotores de izquierda a derecha. Si los rotores son (I,II,III), se cifrara con I, luego II y al final III.</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6. Se busca la letra un substituciones y se aplica si procede.</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99" name="Google Shape;299;p3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300" name="Google Shape;300;p39"/>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enigma</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306" name="Google Shape;306;p40"/>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Cifrado enigma</a:t>
            </a:r>
            <a:endParaRPr sz="2400" b="0" i="0" u="none" strike="noStrike" cap="none">
              <a:solidFill>
                <a:srgbClr val="000000"/>
              </a:solidFill>
              <a:latin typeface="Arial"/>
              <a:ea typeface="Arial"/>
              <a:cs typeface="Arial"/>
              <a:sym typeface="Arial"/>
            </a:endParaRPr>
          </a:p>
        </p:txBody>
      </p:sp>
      <p:pic>
        <p:nvPicPr>
          <p:cNvPr id="307" name="Google Shape;307;p40"/>
          <p:cNvPicPr preferRelativeResize="0"/>
          <p:nvPr/>
        </p:nvPicPr>
        <p:blipFill rotWithShape="1">
          <a:blip r:embed="rId3">
            <a:alphaModFix/>
          </a:blip>
          <a:srcRect l="46854" t="19561" r="22135" b="18086"/>
          <a:stretch/>
        </p:blipFill>
        <p:spPr>
          <a:xfrm>
            <a:off x="2455524" y="1613246"/>
            <a:ext cx="3102795" cy="35075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p:nvPr/>
        </p:nvSpPr>
        <p:spPr>
          <a:xfrm>
            <a:off x="619713" y="2326485"/>
            <a:ext cx="6812100" cy="237908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Se hace lo mismo que con el cifrado, siempre que la configuración sea la que estaba al principio del cifrado.</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Por ejemplo, si la configuración antes de cifrar era:</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1. Rotores: (I,II,III)</a:t>
            </a:r>
            <a:endParaRPr/>
          </a:p>
          <a:p>
            <a:pPr marL="0" marR="0" lvl="0" indent="0" algn="l" rtl="0">
              <a:lnSpc>
                <a:spcPct val="100000"/>
              </a:lnSpc>
              <a:spcBef>
                <a:spcPts val="0"/>
              </a:spcBef>
              <a:spcAft>
                <a:spcPts val="0"/>
              </a:spcAft>
              <a:buNone/>
            </a:pPr>
            <a:r>
              <a:rPr lang="es" sz="1800" b="0" i="0" u="none" strike="noStrike" cap="none">
                <a:solidFill>
                  <a:srgbClr val="000000"/>
                </a:solidFill>
                <a:latin typeface="Arial"/>
                <a:ea typeface="Arial"/>
                <a:cs typeface="Arial"/>
                <a:sym typeface="Arial"/>
              </a:rPr>
              <a:t>2. Posición inicial: (A,A,A)</a:t>
            </a:r>
            <a:endParaRPr/>
          </a:p>
          <a:p>
            <a:pPr marL="0" marR="0" lvl="0" indent="0" algn="l" rtl="0">
              <a:lnSpc>
                <a:spcPct val="100000"/>
              </a:lnSpc>
              <a:spcBef>
                <a:spcPts val="0"/>
              </a:spcBef>
              <a:spcAft>
                <a:spcPts val="0"/>
              </a:spcAft>
              <a:buNone/>
            </a:pPr>
            <a:r>
              <a:rPr lang="es" sz="1800"/>
              <a:t>3</a:t>
            </a:r>
            <a:r>
              <a:rPr lang="es" sz="1800" b="0" i="0" u="none" strike="noStrike" cap="none">
                <a:solidFill>
                  <a:srgbClr val="000000"/>
                </a:solidFill>
                <a:latin typeface="Arial"/>
                <a:ea typeface="Arial"/>
                <a:cs typeface="Arial"/>
                <a:sym typeface="Arial"/>
              </a:rPr>
              <a:t>. Reflector: B</a:t>
            </a:r>
            <a:endParaRPr/>
          </a:p>
          <a:p>
            <a:pPr marL="0" marR="0" lvl="0" indent="0" algn="l" rtl="0">
              <a:lnSpc>
                <a:spcPct val="100000"/>
              </a:lnSpc>
              <a:spcBef>
                <a:spcPts val="0"/>
              </a:spcBef>
              <a:spcAft>
                <a:spcPts val="0"/>
              </a:spcAft>
              <a:buNone/>
            </a:pPr>
            <a:r>
              <a:rPr lang="es" sz="1800"/>
              <a:t>4</a:t>
            </a:r>
            <a:r>
              <a:rPr lang="es" sz="1800" b="0" i="0" u="none" strike="noStrike" cap="none">
                <a:solidFill>
                  <a:srgbClr val="000000"/>
                </a:solidFill>
                <a:latin typeface="Arial"/>
                <a:ea typeface="Arial"/>
                <a:cs typeface="Arial"/>
                <a:sym typeface="Arial"/>
              </a:rPr>
              <a:t>. Substituciones: ()</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13" name="Google Shape;313;p41"/>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314" name="Google Shape;314;p41"/>
          <p:cNvSpPr txBox="1"/>
          <p:nvPr/>
        </p:nvSpPr>
        <p:spPr>
          <a:xfrm>
            <a:off x="619713" y="1033350"/>
            <a:ext cx="5345100" cy="579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Descifrado</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p:nvPr/>
        </p:nvSpPr>
        <p:spPr>
          <a:xfrm>
            <a:off x="1720049" y="156902"/>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320" name="Google Shape;320;p42"/>
          <p:cNvSpPr txBox="1"/>
          <p:nvPr/>
        </p:nvSpPr>
        <p:spPr>
          <a:xfrm>
            <a:off x="2275713" y="2338168"/>
            <a:ext cx="4105397" cy="57989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s" sz="3600" b="0" i="0" u="none" strike="noStrike" cap="none">
                <a:solidFill>
                  <a:srgbClr val="000000"/>
                </a:solidFill>
                <a:latin typeface="Arial"/>
                <a:ea typeface="Arial"/>
                <a:cs typeface="Arial"/>
                <a:sym typeface="Arial"/>
              </a:rPr>
              <a:t>Muchas Gracias</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p:nvPr/>
        </p:nvSpPr>
        <p:spPr>
          <a:xfrm>
            <a:off x="606275" y="29850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Cifrado:</a:t>
            </a:r>
            <a:r>
              <a:rPr lang="es" sz="1800" b="0" i="0" u="none" strike="noStrike" cap="none">
                <a:solidFill>
                  <a:srgbClr val="000000"/>
                </a:solidFill>
                <a:latin typeface="Arial"/>
                <a:ea typeface="Arial"/>
                <a:cs typeface="Arial"/>
                <a:sym typeface="Arial"/>
              </a:rPr>
              <a:t> se forman dos grupos (A y B) para asignar los símbolos a cada grupo. Si el tamaño del texto claro es impar, el primer grupo tendrá un elemento más. al final se concatenan los dos grupos para obtener el criptograma.</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s" sz="1800" b="0" i="0" u="none" strike="noStrike" cap="none">
                <a:solidFill>
                  <a:srgbClr val="000000"/>
                </a:solidFill>
                <a:latin typeface="Arial"/>
                <a:ea typeface="Arial"/>
                <a:cs typeface="Arial"/>
                <a:sym typeface="Arial"/>
              </a:rPr>
              <a:t>El primer grupo tendrá los elemento impares del texto.</a:t>
            </a:r>
            <a:endParaRPr sz="18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s" sz="1800" b="0" i="0" u="none" strike="noStrike" cap="none">
                <a:solidFill>
                  <a:srgbClr val="000000"/>
                </a:solidFill>
                <a:latin typeface="Arial"/>
                <a:ea typeface="Arial"/>
                <a:cs typeface="Arial"/>
                <a:sym typeface="Arial"/>
              </a:rPr>
              <a:t>El segundo grupo tendrá los elemento pares del texto.</a:t>
            </a:r>
            <a:endParaRPr sz="1800" b="0" i="0" u="none" strike="noStrike" cap="none">
              <a:solidFill>
                <a:srgbClr val="000000"/>
              </a:solidFill>
              <a:latin typeface="Arial"/>
              <a:ea typeface="Arial"/>
              <a:cs typeface="Arial"/>
              <a:sym typeface="Arial"/>
            </a:endParaRPr>
          </a:p>
        </p:txBody>
      </p:sp>
      <p:sp>
        <p:nvSpPr>
          <p:cNvPr id="158" name="Google Shape;158;p2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59" name="Google Shape;159;p20"/>
          <p:cNvSpPr txBox="1"/>
          <p:nvPr/>
        </p:nvSpPr>
        <p:spPr>
          <a:xfrm>
            <a:off x="577350" y="12858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simple</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606275" y="18420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Descifrado:</a:t>
            </a:r>
            <a:r>
              <a:rPr lang="es" sz="1800" b="0" i="0" u="none" strike="noStrike" cap="none">
                <a:solidFill>
                  <a:srgbClr val="000000"/>
                </a:solidFill>
                <a:latin typeface="Arial"/>
                <a:ea typeface="Arial"/>
                <a:cs typeface="Arial"/>
                <a:sym typeface="Arial"/>
              </a:rPr>
              <a:t> se divide el criptograma en dos grupos. teniendo los dos grupos, se leen los elementos de cada grupo de forma intercalada.</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165;p21"/>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66" name="Google Shape;166;p21"/>
          <p:cNvSpPr txBox="1"/>
          <p:nvPr/>
        </p:nvSpPr>
        <p:spPr>
          <a:xfrm>
            <a:off x="577350" y="12858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simple</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p:nvPr/>
        </p:nvSpPr>
        <p:spPr>
          <a:xfrm>
            <a:off x="682475" y="15372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Para el cifrado y descifrado, esta técnica consiste en aplicar dos veces de manera consecutiva el cifrado de transposición simple.</a:t>
            </a:r>
            <a:endParaRPr sz="1800" b="0" i="0" u="none" strike="noStrike" cap="none">
              <a:solidFill>
                <a:srgbClr val="000000"/>
              </a:solidFill>
              <a:latin typeface="Arial"/>
              <a:ea typeface="Arial"/>
              <a:cs typeface="Arial"/>
              <a:sym typeface="Arial"/>
            </a:endParaRPr>
          </a:p>
        </p:txBody>
      </p:sp>
      <p:sp>
        <p:nvSpPr>
          <p:cNvPr id="172" name="Google Shape;172;p22"/>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73" name="Google Shape;173;p22"/>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doble</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682475" y="15372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Como su nombre lo indica, escribe el mensaje de forma inversa, es decir de derecha a izquierda.</a:t>
            </a:r>
            <a:endParaRPr sz="1800" b="0" i="0" u="none" strike="noStrike" cap="none">
              <a:solidFill>
                <a:srgbClr val="000000"/>
              </a:solidFill>
              <a:latin typeface="Arial"/>
              <a:ea typeface="Arial"/>
              <a:cs typeface="Arial"/>
              <a:sym typeface="Arial"/>
            </a:endParaRPr>
          </a:p>
        </p:txBody>
      </p:sp>
      <p:sp>
        <p:nvSpPr>
          <p:cNvPr id="179" name="Google Shape;179;p23"/>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80" name="Google Shape;180;p23"/>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inversa</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p:nvPr/>
        </p:nvSpPr>
        <p:spPr>
          <a:xfrm>
            <a:off x="682475" y="12324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Como su nombre lo indica, escribe el mensaje de forma inversa, es decir de derecha a izquierda.</a:t>
            </a:r>
            <a:endParaRPr sz="1800" b="0" i="0" u="none" strike="noStrike" cap="none">
              <a:solidFill>
                <a:srgbClr val="000000"/>
              </a:solidFill>
              <a:latin typeface="Arial"/>
              <a:ea typeface="Arial"/>
              <a:cs typeface="Arial"/>
              <a:sym typeface="Arial"/>
            </a:endParaRPr>
          </a:p>
        </p:txBody>
      </p:sp>
      <p:sp>
        <p:nvSpPr>
          <p:cNvPr id="186" name="Google Shape;186;p24"/>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87" name="Google Shape;187;p24"/>
          <p:cNvSpPr txBox="1"/>
          <p:nvPr/>
        </p:nvSpPr>
        <p:spPr>
          <a:xfrm>
            <a:off x="653550" y="12096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inversa</a:t>
            </a:r>
            <a:endParaRPr sz="2400" b="0" i="0" u="none" strike="noStrike" cap="none">
              <a:solidFill>
                <a:srgbClr val="000000"/>
              </a:solidFill>
              <a:latin typeface="Arial"/>
              <a:ea typeface="Arial"/>
              <a:cs typeface="Arial"/>
              <a:sym typeface="Arial"/>
            </a:endParaRPr>
          </a:p>
        </p:txBody>
      </p:sp>
      <p:sp>
        <p:nvSpPr>
          <p:cNvPr id="188" name="Google Shape;188;p24"/>
          <p:cNvSpPr txBox="1"/>
          <p:nvPr/>
        </p:nvSpPr>
        <p:spPr>
          <a:xfrm>
            <a:off x="682475" y="26040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Cifrado</a:t>
            </a:r>
            <a:r>
              <a:rPr lang="es" sz="1800" b="0" i="0" u="none" strike="noStrike" cap="none">
                <a:solidFill>
                  <a:srgbClr val="000000"/>
                </a:solidFill>
                <a:latin typeface="Arial"/>
                <a:ea typeface="Arial"/>
                <a:cs typeface="Arial"/>
                <a:sym typeface="Arial"/>
              </a:rPr>
              <a:t>: invierte la secuencia de los caracteres del texto claro.</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Descifrado</a:t>
            </a:r>
            <a:r>
              <a:rPr lang="es" sz="1800" b="0" i="0" u="none" strike="noStrike" cap="none">
                <a:solidFill>
                  <a:srgbClr val="000000"/>
                </a:solidFill>
                <a:latin typeface="Arial"/>
                <a:ea typeface="Arial"/>
                <a:cs typeface="Arial"/>
                <a:sym typeface="Arial"/>
              </a:rPr>
              <a:t>: se lee de derecha a izquierda el criptograma y se le da coherencia a lo que se está descifrando.</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p:nvPr/>
        </p:nvSpPr>
        <p:spPr>
          <a:xfrm>
            <a:off x="682475" y="30612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Este tipo de cifrado reordena los caracteres del texto claro como una serie de submensajes, de manera que el criptograma tiene la forma siguiente.</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criptograma= M1+M2+M3+...Mn</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Donde cada uno de los submensajes sigue una función determinada.</a:t>
            </a:r>
            <a:endParaRPr sz="1800" b="0" i="0" u="none" strike="noStrike" cap="none">
              <a:solidFill>
                <a:srgbClr val="000000"/>
              </a:solidFill>
              <a:latin typeface="Arial"/>
              <a:ea typeface="Arial"/>
              <a:cs typeface="Arial"/>
              <a:sym typeface="Arial"/>
            </a:endParaRPr>
          </a:p>
        </p:txBody>
      </p:sp>
      <p:sp>
        <p:nvSpPr>
          <p:cNvPr id="194" name="Google Shape;194;p25"/>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195" name="Google Shape;195;p25"/>
          <p:cNvSpPr txBox="1"/>
          <p:nvPr/>
        </p:nvSpPr>
        <p:spPr>
          <a:xfrm>
            <a:off x="653550" y="12096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por series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682475" y="3289850"/>
            <a:ext cx="6812100" cy="13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000000"/>
              </a:buClr>
              <a:buSzPts val="1800"/>
              <a:buFont typeface="Arial"/>
              <a:buNone/>
            </a:pPr>
            <a:r>
              <a:rPr lang="es" sz="1800" b="1" i="0" u="none" strike="noStrike" cap="none">
                <a:solidFill>
                  <a:srgbClr val="000000"/>
                </a:solidFill>
                <a:latin typeface="Arial"/>
                <a:ea typeface="Arial"/>
                <a:cs typeface="Arial"/>
                <a:sym typeface="Arial"/>
              </a:rPr>
              <a:t>Cifrado:</a:t>
            </a:r>
            <a:r>
              <a:rPr lang="es" sz="1800" b="0" i="0" u="none" strike="noStrike" cap="none">
                <a:solidFill>
                  <a:srgbClr val="000000"/>
                </a:solidFill>
                <a:latin typeface="Arial"/>
                <a:ea typeface="Arial"/>
                <a:cs typeface="Arial"/>
                <a:sym typeface="Arial"/>
              </a:rPr>
              <a:t> para el cifrado utilizamos tres funciones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f(1)= serie de números primos de las posiciones del texto claro.</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f(2)= serie de números pares de las posiciones del texto claro.</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f(3)= serie de números impares de las posiciones del texto claro.</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Arial"/>
                <a:ea typeface="Arial"/>
                <a:cs typeface="Arial"/>
                <a:sym typeface="Arial"/>
              </a:rPr>
              <a:t>Como se puede ver, la función  de cada serie y el orden que sigue es de suma importancia para el reacomodamiento de los caracteres y por tanto del criptograma que se obtenga.</a:t>
            </a:r>
            <a:endParaRPr sz="1800" b="0" i="0" u="none" strike="noStrike" cap="none">
              <a:solidFill>
                <a:srgbClr val="000000"/>
              </a:solidFill>
              <a:latin typeface="Arial"/>
              <a:ea typeface="Arial"/>
              <a:cs typeface="Arial"/>
              <a:sym typeface="Arial"/>
            </a:endParaRPr>
          </a:p>
        </p:txBody>
      </p:sp>
      <p:sp>
        <p:nvSpPr>
          <p:cNvPr id="201" name="Google Shape;201;p26"/>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 sz="3000" b="0" i="0" u="none" strike="noStrike" cap="none">
                <a:solidFill>
                  <a:srgbClr val="000000"/>
                </a:solidFill>
                <a:latin typeface="Arial"/>
                <a:ea typeface="Arial"/>
                <a:cs typeface="Arial"/>
                <a:sym typeface="Arial"/>
              </a:rPr>
              <a:t>Introducción a la Criptografía</a:t>
            </a:r>
            <a:endParaRPr sz="3000" b="0" i="0" u="none" strike="noStrike" cap="none">
              <a:solidFill>
                <a:srgbClr val="000000"/>
              </a:solidFill>
              <a:latin typeface="Arial"/>
              <a:ea typeface="Arial"/>
              <a:cs typeface="Arial"/>
              <a:sym typeface="Arial"/>
            </a:endParaRPr>
          </a:p>
        </p:txBody>
      </p:sp>
      <p:sp>
        <p:nvSpPr>
          <p:cNvPr id="202" name="Google Shape;202;p26"/>
          <p:cNvSpPr txBox="1"/>
          <p:nvPr/>
        </p:nvSpPr>
        <p:spPr>
          <a:xfrm>
            <a:off x="653550" y="1057275"/>
            <a:ext cx="53451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000000"/>
                </a:solidFill>
                <a:latin typeface="Arial"/>
                <a:ea typeface="Arial"/>
                <a:cs typeface="Arial"/>
                <a:sym typeface="Arial"/>
              </a:rPr>
              <a:t>Transposición por series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1047</Words>
  <Application>Microsoft Office PowerPoint</Application>
  <PresentationFormat>Presentación en pantalla (16:9)</PresentationFormat>
  <Paragraphs>118</Paragraphs>
  <Slides>25</Slides>
  <Notes>25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Noto Sans Symbols</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JohanPC</cp:lastModifiedBy>
  <cp:revision>1</cp:revision>
  <dcterms:modified xsi:type="dcterms:W3CDTF">2019-03-26T20:28:27Z</dcterms:modified>
</cp:coreProperties>
</file>