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12"/>
  </p:notesMasterIdLst>
  <p:sldIdLst>
    <p:sldId id="256" r:id="rId2"/>
    <p:sldId id="262" r:id="rId3"/>
    <p:sldId id="265" r:id="rId4"/>
    <p:sldId id="272" r:id="rId5"/>
    <p:sldId id="273" r:id="rId6"/>
    <p:sldId id="274" r:id="rId7"/>
    <p:sldId id="275" r:id="rId8"/>
    <p:sldId id="277" r:id="rId9"/>
    <p:sldId id="278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639e6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639e6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4a64afd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4a64afd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4a64af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4a64afd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464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732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263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6421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038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5828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6143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59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9398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4269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0117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640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82211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95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67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9131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6989" y="765528"/>
            <a:ext cx="8520600" cy="1806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888" dirty="0">
                <a:solidFill>
                  <a:srgbClr val="FF0000"/>
                </a:solidFill>
              </a:rPr>
            </a:br>
            <a:br>
              <a:rPr lang="en-US" sz="7888" dirty="0">
                <a:solidFill>
                  <a:srgbClr val="FF0000"/>
                </a:solidFill>
              </a:rPr>
            </a:br>
            <a:br>
              <a:rPr lang="en-US" sz="7888" dirty="0">
                <a:solidFill>
                  <a:srgbClr val="FF0000"/>
                </a:solidFill>
              </a:rPr>
            </a:br>
            <a:r>
              <a:rPr lang="en-US" sz="7888" dirty="0">
                <a:solidFill>
                  <a:srgbClr val="FF0000"/>
                </a:solidFill>
              </a:rPr>
              <a:t>DEMONSTRATION: </a:t>
            </a:r>
            <a:r>
              <a:rPr lang="en-US" sz="5600" dirty="0">
                <a:solidFill>
                  <a:schemeClr val="tx1"/>
                </a:solidFill>
                <a:latin typeface="Amasis MT Pro" panose="020B0604020202020204" pitchFamily="18" charset="0"/>
              </a:rPr>
              <a:t>Storytelling with Data -  Telecommunications Churn</a:t>
            </a:r>
            <a:endParaRPr sz="5600" dirty="0">
              <a:solidFill>
                <a:schemeClr val="tx1"/>
              </a:solidFill>
              <a:latin typeface="Amasis MT Pro" panose="020B0604020202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E28B-E109-D1C1-66B2-12D023E1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875C-4DDB-38DD-BCDD-FAA0893D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79381-BC26-B300-2C40-DA05D48C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" y="121000"/>
            <a:ext cx="9069771" cy="49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653983" y="927525"/>
            <a:ext cx="8490017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sz="6000" b="1" dirty="0">
              <a:solidFill>
                <a:srgbClr val="1C4587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367050" y="47407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05303-713B-4F72-BB68-16A82D7E7701}"/>
              </a:ext>
            </a:extLst>
          </p:cNvPr>
          <p:cNvSpPr txBox="1"/>
          <p:nvPr/>
        </p:nvSpPr>
        <p:spPr>
          <a:xfrm>
            <a:off x="1518354" y="4714853"/>
            <a:ext cx="66653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  <a:t>The churn rate at our company is </a:t>
            </a:r>
            <a:r>
              <a:rPr lang="en" sz="1100" b="1" dirty="0">
                <a:solidFill>
                  <a:srgbClr val="00B050"/>
                </a:solidFill>
                <a:latin typeface="Amasis MT Pro" panose="02040504050005020304" pitchFamily="18" charset="0"/>
              </a:rPr>
              <a:t>31.35%</a:t>
            </a:r>
            <a:br>
              <a:rPr lang="en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r>
              <a:rPr lang="en-US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  <a:t>Telecommunications firms have annual turnover rates ranging from </a:t>
            </a:r>
            <a:r>
              <a:rPr lang="en-US" sz="1100" b="1" dirty="0">
                <a:solidFill>
                  <a:srgbClr val="00B050"/>
                </a:solidFill>
                <a:latin typeface="Amasis MT Pro" panose="02040504050005020304" pitchFamily="18" charset="0"/>
              </a:rPr>
              <a:t>10% to 67 %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525D3-3ABF-2251-3F6F-52B3C175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06" y="0"/>
            <a:ext cx="6433787" cy="369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9617D-0732-B409-AF88-CC3602BF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06" y="3699051"/>
            <a:ext cx="6433787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67074-95D7-4710-8551-09211C4D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44" y="378303"/>
            <a:ext cx="4534533" cy="276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F2122-773D-0FDB-A713-3B8E8FBBD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58" y="4122169"/>
            <a:ext cx="7116168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2C84F-8E11-550B-66FF-5A8423BF8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58" y="654567"/>
            <a:ext cx="7116168" cy="3467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296-FDD5-B376-E451-51A5526B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THIS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82BE-A3FB-A233-7D3F-4865896D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87" y="1428750"/>
            <a:ext cx="7707379" cy="2286001"/>
          </a:xfrm>
        </p:spPr>
        <p:txBody>
          <a:bodyPr/>
          <a:lstStyle/>
          <a:p>
            <a:r>
              <a:rPr lang="en-US" dirty="0"/>
              <a:t>USING TABLEAU IN A DATABASE CONTEXT.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data in IT is in some database somewhere</a:t>
            </a:r>
          </a:p>
          <a:p>
            <a:r>
              <a:rPr lang="en-US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pgAdmin will deal with our churn database. In the churn database – 5 tables were already pre-uploaded. 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Contract.csv, customer.csv, job.csv, location.csv, payment.csv – The customer table had 10,000 rows. 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Many other tables had information that are related to the primary customer table. </a:t>
            </a:r>
          </a:p>
          <a:p>
            <a:r>
              <a:rPr lang="en-US" sz="12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Additional external file– population_by_zip_2010.csv was found through Kaggle.com </a:t>
            </a:r>
            <a:endParaRPr lang="en-US" sz="12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0473-D563-8139-B731-5E985ED0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population_by_zip_2010.csv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0D251-12F4-35B6-95B3-A2FEB828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93" y="1155700"/>
            <a:ext cx="4376593" cy="3548590"/>
          </a:xfrm>
        </p:spPr>
      </p:pic>
    </p:spTree>
    <p:extLst>
      <p:ext uri="{BB962C8B-B14F-4D97-AF65-F5344CB8AC3E}">
        <p14:creationId xmlns:p14="http://schemas.microsoft.com/office/powerpoint/2010/main" val="4772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AA5-282A-7537-4051-EB22195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806-2D7C-ACD9-DEFC-650B8FA9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94238-B834-D2C9-BE2B-FB99A5C5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" y="0"/>
            <a:ext cx="9029689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0DC6-4E67-B7EB-315D-8DD75B96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DATASET TO POSTGRESQL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B763-1FAC-C174-D618-A36125F4F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07" y="1106506"/>
            <a:ext cx="4163227" cy="2411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436CB-A001-DE62-1CBE-D9E010D4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86" y="1735683"/>
            <a:ext cx="4490814" cy="35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0019-0442-A664-DE10-01E966D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886" y="2876606"/>
            <a:ext cx="6683765" cy="1218315"/>
          </a:xfrm>
        </p:spPr>
        <p:txBody>
          <a:bodyPr>
            <a:normAutofit/>
          </a:bodyPr>
          <a:lstStyle/>
          <a:p>
            <a:r>
              <a:rPr lang="en-US" sz="1800" b="1" dirty="0"/>
              <a:t>MUST JOIN US_POPULATION TABLE INTO THE OTHER PRE-UPLOADED TABLES ON THE CHURN DATABASE.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147B-5048-9607-A3E9-26479BA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4" y="1090048"/>
            <a:ext cx="6686550" cy="357311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50" b="1" dirty="0"/>
          </a:p>
          <a:p>
            <a:endParaRPr lang="en-US" sz="1550" b="1" dirty="0"/>
          </a:p>
          <a:p>
            <a:pPr marL="0" indent="0">
              <a:buNone/>
            </a:pPr>
            <a:endParaRPr lang="en-US" sz="1550" b="1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Working with primary and foreign keys can ensure referential integrity. Each foreign key must be paired with a primary key to ensure that cross-table references are always correct.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F81DC-5439-A405-EB2A-446C823F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0" y="61371"/>
            <a:ext cx="3896139" cy="27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0667-D69F-DF4D-DBF1-36F489BC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BCF3-65AE-AD1E-A213-7ACFF137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296D2F6-99BE-F635-12D9-D8146BB4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8299450"/>
            <a:ext cx="77628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Text&#10;&#10;Description automatically generated">
            <a:extLst>
              <a:ext uri="{FF2B5EF4-FFF2-40B4-BE49-F238E27FC236}">
                <a16:creationId xmlns:a16="http://schemas.microsoft.com/office/drawing/2014/main" id="{0B6CAA2B-AB66-1BEB-3500-0B55B043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4" y="582948"/>
            <a:ext cx="3697355" cy="41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508128-5122-5436-F6DE-F503F176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20246"/>
            <a:ext cx="89804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Joining each different table into one big table using the JOIN statement.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613C3-FEB5-2581-BD53-FC9972B2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5693C06-9784-31F1-47CF-61E4531B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7" y="1791018"/>
            <a:ext cx="5370393" cy="15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216</Words>
  <Application>Microsoft Office PowerPoint</Application>
  <PresentationFormat>On-screen Show (16:9)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</vt:lpstr>
      <vt:lpstr>Arial</vt:lpstr>
      <vt:lpstr>Calibri</vt:lpstr>
      <vt:lpstr>Century Gothic</vt:lpstr>
      <vt:lpstr>Century Gothic (Body)</vt:lpstr>
      <vt:lpstr>Times New Roman</vt:lpstr>
      <vt:lpstr>Wingdings 3</vt:lpstr>
      <vt:lpstr>Wisp</vt:lpstr>
      <vt:lpstr>   DEMONSTRATION: Storytelling with Data -  Telecommunications Churn</vt:lpstr>
      <vt:lpstr>       </vt:lpstr>
      <vt:lpstr>PowerPoint Presentation</vt:lpstr>
      <vt:lpstr>MOTIVATION FOR THIS OBJECT</vt:lpstr>
      <vt:lpstr>population_by_zip_2010.csv</vt:lpstr>
      <vt:lpstr>PowerPoint Presentation</vt:lpstr>
      <vt:lpstr>LOAD DATASET TO POSTGRESQL</vt:lpstr>
      <vt:lpstr>MUST JOIN US_POPULATION TABLE INTO THE OTHER PRE-UPLOADED TABLES ON THE CHURN DATABASE.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Storytelling with Data:  Telecommunications Churn</dc:title>
  <cp:lastModifiedBy>Johan Johnson</cp:lastModifiedBy>
  <cp:revision>5</cp:revision>
  <dcterms:modified xsi:type="dcterms:W3CDTF">2022-09-26T16:44:52Z</dcterms:modified>
</cp:coreProperties>
</file>