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10"/>
  </p:notesMasterIdLst>
  <p:sldIdLst>
    <p:sldId id="256" r:id="rId2"/>
    <p:sldId id="259" r:id="rId3"/>
    <p:sldId id="262" r:id="rId4"/>
    <p:sldId id="263" r:id="rId5"/>
    <p:sldId id="264" r:id="rId6"/>
    <p:sldId id="265" r:id="rId7"/>
    <p:sldId id="267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7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c639e6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c639e6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4a64afd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4a64afd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639e605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639e605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4a64af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4a64af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a4a64afd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a4a64afd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639e605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639e605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4a64afd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4a64afd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0464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732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263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6421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0385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5828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46143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59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9398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4269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0117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7640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82211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95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867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9131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5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ohan5939/viz/ExecutiveDashboard_16472757037420/ExecutiveDash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6989" y="765528"/>
            <a:ext cx="8520600" cy="1806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888" dirty="0">
                <a:solidFill>
                  <a:srgbClr val="FF0000"/>
                </a:solidFill>
              </a:rPr>
            </a:br>
            <a:br>
              <a:rPr lang="en-US" sz="7888" dirty="0">
                <a:solidFill>
                  <a:srgbClr val="FF0000"/>
                </a:solidFill>
              </a:rPr>
            </a:br>
            <a:br>
              <a:rPr lang="en-US" sz="7888" dirty="0">
                <a:solidFill>
                  <a:srgbClr val="FF0000"/>
                </a:solidFill>
              </a:rPr>
            </a:br>
            <a:r>
              <a:rPr lang="en-US" sz="5600" dirty="0">
                <a:solidFill>
                  <a:schemeClr val="tx1"/>
                </a:solidFill>
                <a:latin typeface="Amasis MT Pro" panose="020B0604020202020204" pitchFamily="18" charset="0"/>
              </a:rPr>
              <a:t>Storytelling with Data:  Telecommunications Churn</a:t>
            </a:r>
            <a:endParaRPr sz="5600" dirty="0">
              <a:solidFill>
                <a:schemeClr val="tx1"/>
              </a:solidFill>
              <a:latin typeface="Amasis MT Pro" panose="020B0604020202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623400" y="322575"/>
            <a:ext cx="8520600" cy="1150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tx1"/>
                </a:solidFill>
                <a:latin typeface="Amasis MT Pro" panose="02040504050005020304" pitchFamily="18" charset="0"/>
              </a:rPr>
              <a:t>GOAL/MOTIVATION</a:t>
            </a:r>
            <a:endParaRPr sz="5000" dirty="0">
              <a:solidFill>
                <a:schemeClr val="tx1"/>
              </a:solidFill>
              <a:latin typeface="Amasis MT Pro" panose="02040504050005020304" pitchFamily="18" charset="0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1739325"/>
            <a:ext cx="5541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1</a:t>
            </a:r>
            <a:endParaRPr sz="6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2</a:t>
            </a:r>
            <a:endParaRPr sz="6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3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91700" y="1894575"/>
            <a:ext cx="73620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Recognize the number of clients who leave every quarter.</a:t>
            </a:r>
            <a:endParaRPr sz="2000" b="1"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1132100" y="2808617"/>
            <a:ext cx="62019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Determine who the company's most profitable clients are.</a:t>
            </a:r>
            <a:endParaRPr sz="2000" b="1" dirty="0"/>
          </a:p>
        </p:txBody>
      </p:sp>
      <p:sp>
        <p:nvSpPr>
          <p:cNvPr id="81" name="Google Shape;81;p16"/>
          <p:cNvSpPr txBox="1"/>
          <p:nvPr/>
        </p:nvSpPr>
        <p:spPr>
          <a:xfrm>
            <a:off x="1162756" y="3905955"/>
            <a:ext cx="747324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Suggestions for client retention, as well as why international expansion is a surefire way to increase revenue.</a:t>
            </a:r>
            <a:endParaRPr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653983" y="927525"/>
            <a:ext cx="8490017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algn="l"/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" sz="22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sz="6000" b="1" dirty="0">
              <a:solidFill>
                <a:srgbClr val="1C4587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367050" y="4740775"/>
            <a:ext cx="69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05303-713B-4F72-BB68-16A82D7E7701}"/>
              </a:ext>
            </a:extLst>
          </p:cNvPr>
          <p:cNvSpPr txBox="1"/>
          <p:nvPr/>
        </p:nvSpPr>
        <p:spPr>
          <a:xfrm>
            <a:off x="1518354" y="4714853"/>
            <a:ext cx="66653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1" dirty="0">
                <a:solidFill>
                  <a:srgbClr val="1C4587"/>
                </a:solidFill>
                <a:latin typeface="Amasis MT Pro" panose="02040504050005020304" pitchFamily="18" charset="0"/>
              </a:rPr>
              <a:t>The churn rate at our company is </a:t>
            </a:r>
            <a:r>
              <a:rPr lang="en" sz="1100" b="1" dirty="0">
                <a:solidFill>
                  <a:srgbClr val="00B050"/>
                </a:solidFill>
                <a:latin typeface="Amasis MT Pro" panose="02040504050005020304" pitchFamily="18" charset="0"/>
              </a:rPr>
              <a:t>26.58%</a:t>
            </a:r>
            <a:br>
              <a:rPr lang="en" sz="1100" b="1" dirty="0">
                <a:solidFill>
                  <a:srgbClr val="1C4587"/>
                </a:solidFill>
                <a:latin typeface="Amasis MT Pro" panose="02040504050005020304" pitchFamily="18" charset="0"/>
              </a:rPr>
            </a:br>
            <a:r>
              <a:rPr lang="en-US" sz="1100" b="1" dirty="0">
                <a:solidFill>
                  <a:srgbClr val="1C4587"/>
                </a:solidFill>
                <a:latin typeface="Amasis MT Pro" panose="02040504050005020304" pitchFamily="18" charset="0"/>
              </a:rPr>
              <a:t>Telecommunications firms have annual turnover rates ranging from </a:t>
            </a:r>
            <a:r>
              <a:rPr lang="en-US" sz="1100" b="1" dirty="0">
                <a:solidFill>
                  <a:srgbClr val="00B050"/>
                </a:solidFill>
                <a:latin typeface="Amasis MT Pro" panose="02040504050005020304" pitchFamily="18" charset="0"/>
              </a:rPr>
              <a:t>10% to 67 %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DDB46-6CD4-40E0-9344-350CD475AA13}"/>
              </a:ext>
            </a:extLst>
          </p:cNvPr>
          <p:cNvSpPr txBox="1"/>
          <p:nvPr/>
        </p:nvSpPr>
        <p:spPr>
          <a:xfrm>
            <a:off x="8236241" y="4701743"/>
            <a:ext cx="9603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hlinkClick r:id="rId3"/>
              </a:rPr>
              <a:t>Interactive Dashboard</a:t>
            </a:r>
            <a:endParaRPr lang="en-US" sz="1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E5D6B-E19B-411B-A72D-2810873FC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97" y="0"/>
            <a:ext cx="6049170" cy="46992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311700" y="167325"/>
            <a:ext cx="8520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tx1"/>
                </a:solidFill>
                <a:latin typeface="Amasis MT Pro" panose="02040504050005020304" pitchFamily="18" charset="0"/>
              </a:rPr>
              <a:t>KEY RESULTS:</a:t>
            </a:r>
            <a:endParaRPr sz="5000" dirty="0">
              <a:solidFill>
                <a:schemeClr val="tx1"/>
              </a:solidFill>
              <a:latin typeface="Amasis MT Pro" panose="02040504050005020304" pitchFamily="18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740678" y="1101816"/>
            <a:ext cx="5541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1</a:t>
            </a:r>
            <a:endParaRPr sz="6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2</a:t>
            </a:r>
            <a:endParaRPr sz="6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3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471050" y="1101816"/>
            <a:ext cx="6201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I delved a little further and discovered the difference between disgruntled and loyal customers.</a:t>
            </a:r>
            <a:endParaRPr sz="2000" b="1" dirty="0"/>
          </a:p>
        </p:txBody>
      </p:sp>
      <p:sp>
        <p:nvSpPr>
          <p:cNvPr id="112" name="Google Shape;112;p20"/>
          <p:cNvSpPr txBox="1"/>
          <p:nvPr/>
        </p:nvSpPr>
        <p:spPr>
          <a:xfrm>
            <a:off x="1471050" y="2225316"/>
            <a:ext cx="6342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Customers will pay a higher price, but only for a limited period.</a:t>
            </a:r>
            <a:endParaRPr sz="2000" b="1" dirty="0"/>
          </a:p>
        </p:txBody>
      </p:sp>
      <p:sp>
        <p:nvSpPr>
          <p:cNvPr id="7" name="Google Shape;112;p20">
            <a:extLst>
              <a:ext uri="{FF2B5EF4-FFF2-40B4-BE49-F238E27FC236}">
                <a16:creationId xmlns:a16="http://schemas.microsoft.com/office/drawing/2014/main" id="{AD5DE382-6176-4498-B39E-9773498CEDBD}"/>
              </a:ext>
            </a:extLst>
          </p:cNvPr>
          <p:cNvSpPr txBox="1"/>
          <p:nvPr/>
        </p:nvSpPr>
        <p:spPr>
          <a:xfrm>
            <a:off x="1471050" y="3067172"/>
            <a:ext cx="63423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Previously, we used Python to delve deeper into our statistical research.</a:t>
            </a:r>
            <a:endParaRPr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991700" y="3723375"/>
            <a:ext cx="634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99999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9E029-3A7F-460D-A444-E3270BA0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7" y="4014849"/>
            <a:ext cx="5515887" cy="26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8614A-655B-42FA-9C77-59C2839E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212" y="1008716"/>
            <a:ext cx="4388766" cy="28069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991700" y="2957000"/>
            <a:ext cx="620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86408-5DA1-4B02-B79C-E61891F5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6" y="2957000"/>
            <a:ext cx="7773486" cy="2363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A60E2-246C-4B13-9498-3922F72B2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3" y="593895"/>
            <a:ext cx="7783011" cy="236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67074-95D7-4710-8551-09211C4D2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555" y="144335"/>
            <a:ext cx="4534533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311700" y="167325"/>
            <a:ext cx="9193544" cy="645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1C4587"/>
                </a:solidFill>
                <a:latin typeface="Amasis MT Pro" panose="02040504050005020304" pitchFamily="18" charset="0"/>
              </a:rPr>
              <a:t>ACTIONAL INSIGHTS</a:t>
            </a:r>
            <a:endParaRPr sz="5000" dirty="0">
              <a:solidFill>
                <a:srgbClr val="1C4587"/>
              </a:solidFill>
              <a:latin typeface="Amasis MT Pro" panose="02040504050005020304" pitchFamily="18" charset="0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11699" y="709242"/>
            <a:ext cx="8832301" cy="429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churned account's average monthly bill is </a:t>
            </a:r>
            <a:r>
              <a:rPr lang="en-US" sz="1500" dirty="0">
                <a:solidFill>
                  <a:srgbClr val="FF0000"/>
                </a:solidFill>
              </a:rPr>
              <a:t>$199</a:t>
            </a:r>
            <a:r>
              <a:rPr lang="en-US" sz="1500" dirty="0"/>
              <a:t>, whereas a kept account's average monthly bill is </a:t>
            </a:r>
            <a:r>
              <a:rPr lang="en-US" sz="1500" dirty="0">
                <a:solidFill>
                  <a:srgbClr val="FF0000"/>
                </a:solidFill>
              </a:rPr>
              <a:t>$163</a:t>
            </a:r>
            <a:r>
              <a:rPr lang="en-US" sz="1500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It could be appropriate for companies to give incentives to </a:t>
            </a:r>
            <a:r>
              <a:rPr lang="en-US" sz="1500" dirty="0">
                <a:solidFill>
                  <a:srgbClr val="FF0000"/>
                </a:solidFill>
              </a:rPr>
              <a:t>consumers reaching the $190 mark</a:t>
            </a:r>
            <a:r>
              <a:rPr lang="en-US" sz="1500" dirty="0"/>
              <a:t>, as acquiring new customers is pricier than retaining existing ones.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relationship between average tenure in months and bandwidth in GBs per year is positive. When one rises, the other rises with it. Loyal clients have an average tenure of </a:t>
            </a:r>
            <a:r>
              <a:rPr lang="en-US" sz="1500" b="1" dirty="0"/>
              <a:t>42.23 months</a:t>
            </a:r>
            <a:r>
              <a:rPr lang="en-US" sz="1500" dirty="0"/>
              <a:t>, while churned consumers have an average tenure of only </a:t>
            </a:r>
            <a:r>
              <a:rPr lang="en-US" sz="1500" b="1" dirty="0"/>
              <a:t>13 months </a:t>
            </a:r>
            <a:r>
              <a:rPr lang="en-US" sz="1500" dirty="0"/>
              <a:t>(which makes complete sense). Bandwidth needs to be expanded – establishing AWS or Google Cloud into the company’s business model will suit well both the customers and the stakeholders.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lvl="2"/>
            <a:r>
              <a:rPr lang="en-US" sz="1500" b="1" dirty="0"/>
              <a:t>	</a:t>
            </a:r>
            <a:r>
              <a:rPr lang="en-US" sz="1500" b="1" dirty="0">
                <a:solidFill>
                  <a:srgbClr val="FF0000"/>
                </a:solidFill>
              </a:rPr>
              <a:t>THE LONGER A CONSUMER SPENDS TIME UTILIZING DATA, THE HIGHER THE 	CHANCE THE BANDWIDTH LIMITS WILL BE RAISED.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Perhaps provide greater discounts and lower monthly bills for churned or at-risk churned clients for at least three more years for the customers to return and the company to earn their loyalty.</a:t>
            </a:r>
            <a:endParaRPr lang="en-US" sz="1200" dirty="0">
              <a:solidFill>
                <a:srgbClr val="999999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A3A46-5585-48E1-9B88-A4894B38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03"/>
            <a:ext cx="9144000" cy="378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318</Words>
  <Application>Microsoft Office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</vt:lpstr>
      <vt:lpstr>Arial</vt:lpstr>
      <vt:lpstr>Century Gothic</vt:lpstr>
      <vt:lpstr>Times New Roman</vt:lpstr>
      <vt:lpstr>Wingdings 3</vt:lpstr>
      <vt:lpstr>Wisp</vt:lpstr>
      <vt:lpstr>   Storytelling with Data:  Telecommunications Churn</vt:lpstr>
      <vt:lpstr>GOAL/MOTIVATION</vt:lpstr>
      <vt:lpstr>       </vt:lpstr>
      <vt:lpstr>KEY RESULTS:</vt:lpstr>
      <vt:lpstr>PowerPoint Presentation</vt:lpstr>
      <vt:lpstr>PowerPoint Presentation</vt:lpstr>
      <vt:lpstr>ACTIONAL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Storytelling with Data:  Telecommunications Churn</dc:title>
  <cp:lastModifiedBy>Johan Johnson</cp:lastModifiedBy>
  <cp:revision>4</cp:revision>
  <dcterms:modified xsi:type="dcterms:W3CDTF">2022-09-26T16:42:36Z</dcterms:modified>
</cp:coreProperties>
</file>