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5" r:id="rId4"/>
    <p:sldId id="257" r:id="rId5"/>
    <p:sldId id="258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bjectmentor.com/resources/articles/dip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huffpost.com/gen/1136284/images/o-GARDENING-TOOL-faceb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91064"/>
            <a:ext cx="9331325" cy="62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chemeClr val="bg1"/>
                </a:solidFill>
              </a:rPr>
              <a:t>Dependency</a:t>
            </a: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dirty="0" err="1" smtClean="0">
                <a:solidFill>
                  <a:schemeClr val="bg1"/>
                </a:solidFill>
              </a:rPr>
              <a:t>Injection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Christoffer Noring, MAHAN RAD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Another </a:t>
            </a:r>
            <a:r>
              <a:rPr lang="sv-SE" dirty="0" err="1" smtClean="0"/>
              <a:t>example</a:t>
            </a:r>
            <a:r>
              <a:rPr lang="sv-SE" dirty="0" smtClean="0"/>
              <a:t> - solution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>
          <a:xfrm>
            <a:off x="1929245" y="4100937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REMOTE CONTROL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7895271" y="4100940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TV</a:t>
            </a:r>
            <a:endParaRPr lang="sv-SE" dirty="0"/>
          </a:p>
        </p:txBody>
      </p:sp>
      <p:cxnSp>
        <p:nvCxnSpPr>
          <p:cNvPr id="6" name="Straight Arrow Connector 5"/>
          <p:cNvCxnSpPr>
            <a:stCxn id="7" idx="5"/>
            <a:endCxn id="10" idx="1"/>
          </p:cNvCxnSpPr>
          <p:nvPr/>
        </p:nvCxnSpPr>
        <p:spPr>
          <a:xfrm>
            <a:off x="3134718" y="3126165"/>
            <a:ext cx="5156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945477" y="2627747"/>
            <a:ext cx="1585654" cy="996835"/>
            <a:chOff x="1624444" y="2845959"/>
            <a:chExt cx="1585654" cy="996835"/>
          </a:xfrm>
        </p:grpSpPr>
        <p:sp>
          <p:nvSpPr>
            <p:cNvPr id="7" name="Isosceles Triangle 6"/>
            <p:cNvSpPr/>
            <p:nvPr/>
          </p:nvSpPr>
          <p:spPr>
            <a:xfrm>
              <a:off x="1624444" y="2845959"/>
              <a:ext cx="1585654" cy="99683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03518" y="3367000"/>
              <a:ext cx="1427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/>
                <a:t>CONTROLLER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95271" y="2627747"/>
            <a:ext cx="1585654" cy="996835"/>
            <a:chOff x="6723610" y="2739497"/>
            <a:chExt cx="1585654" cy="996835"/>
          </a:xfrm>
        </p:grpSpPr>
        <p:sp>
          <p:nvSpPr>
            <p:cNvPr id="10" name="Isosceles Triangle 9"/>
            <p:cNvSpPr/>
            <p:nvPr/>
          </p:nvSpPr>
          <p:spPr>
            <a:xfrm>
              <a:off x="6723610" y="2739497"/>
              <a:ext cx="1585654" cy="99683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76994" y="3241801"/>
              <a:ext cx="8643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 smtClean="0"/>
                <a:t>DEVICE</a:t>
              </a:r>
              <a:endParaRPr lang="sv-SE" dirty="0"/>
            </a:p>
          </p:txBody>
        </p:sp>
      </p:grpSp>
      <p:cxnSp>
        <p:nvCxnSpPr>
          <p:cNvPr id="17" name="Straight Arrow Connector 16"/>
          <p:cNvCxnSpPr>
            <a:stCxn id="4" idx="0"/>
            <a:endCxn id="7" idx="3"/>
          </p:cNvCxnSpPr>
          <p:nvPr/>
        </p:nvCxnSpPr>
        <p:spPr>
          <a:xfrm flipV="1">
            <a:off x="2729345" y="3624582"/>
            <a:ext cx="8959" cy="47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10" idx="3"/>
          </p:cNvCxnSpPr>
          <p:nvPr/>
        </p:nvCxnSpPr>
        <p:spPr>
          <a:xfrm flipH="1" flipV="1">
            <a:off x="8688098" y="3624582"/>
            <a:ext cx="7273" cy="4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555480" y="4100937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PROJECTOR</a:t>
            </a:r>
            <a:endParaRPr lang="sv-SE" dirty="0"/>
          </a:p>
        </p:txBody>
      </p:sp>
      <p:sp>
        <p:nvSpPr>
          <p:cNvPr id="21" name="Rounded Rectangle 20"/>
          <p:cNvSpPr/>
          <p:nvPr/>
        </p:nvSpPr>
        <p:spPr>
          <a:xfrm>
            <a:off x="6242335" y="4100938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PC</a:t>
            </a:r>
            <a:endParaRPr lang="sv-SE" dirty="0"/>
          </a:p>
        </p:txBody>
      </p:sp>
      <p:sp>
        <p:nvSpPr>
          <p:cNvPr id="22" name="Rounded Rectangle 21"/>
          <p:cNvSpPr/>
          <p:nvPr/>
        </p:nvSpPr>
        <p:spPr>
          <a:xfrm>
            <a:off x="246309" y="4100934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KEYBOARD</a:t>
            </a:r>
            <a:endParaRPr lang="sv-SE" dirty="0"/>
          </a:p>
        </p:txBody>
      </p:sp>
      <p:cxnSp>
        <p:nvCxnSpPr>
          <p:cNvPr id="25" name="Elbow Connector 24"/>
          <p:cNvCxnSpPr>
            <a:stCxn id="21" idx="0"/>
            <a:endCxn id="10" idx="3"/>
          </p:cNvCxnSpPr>
          <p:nvPr/>
        </p:nvCxnSpPr>
        <p:spPr>
          <a:xfrm rot="5400000" flipH="1" flipV="1">
            <a:off x="7627088" y="3039929"/>
            <a:ext cx="476356" cy="1645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0"/>
            <a:endCxn id="10" idx="3"/>
          </p:cNvCxnSpPr>
          <p:nvPr/>
        </p:nvCxnSpPr>
        <p:spPr>
          <a:xfrm rot="16200000" flipV="1">
            <a:off x="9283662" y="3029019"/>
            <a:ext cx="476355" cy="1667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645432" y="4100930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BUTTON</a:t>
            </a:r>
            <a:endParaRPr lang="sv-SE" dirty="0"/>
          </a:p>
        </p:txBody>
      </p:sp>
      <p:cxnSp>
        <p:nvCxnSpPr>
          <p:cNvPr id="34" name="Elbow Connector 33"/>
          <p:cNvCxnSpPr>
            <a:stCxn id="22" idx="0"/>
            <a:endCxn id="7" idx="3"/>
          </p:cNvCxnSpPr>
          <p:nvPr/>
        </p:nvCxnSpPr>
        <p:spPr>
          <a:xfrm rot="5400000" flipH="1" flipV="1">
            <a:off x="1654180" y="3016811"/>
            <a:ext cx="476352" cy="1691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8" idx="0"/>
            <a:endCxn id="7" idx="3"/>
          </p:cNvCxnSpPr>
          <p:nvPr/>
        </p:nvCxnSpPr>
        <p:spPr>
          <a:xfrm rot="16200000" flipV="1">
            <a:off x="3353744" y="3009142"/>
            <a:ext cx="476348" cy="1707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83328" y="1737360"/>
            <a:ext cx="8167254" cy="2107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9850582" y="1962212"/>
            <a:ext cx="764770" cy="30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744895" y="1746147"/>
            <a:ext cx="116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REUSABLE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8267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Dependency</a:t>
            </a:r>
            <a:r>
              <a:rPr lang="sv-SE" dirty="0" smtClean="0"/>
              <a:t> </a:t>
            </a:r>
            <a:r>
              <a:rPr lang="sv-SE" dirty="0" err="1" smtClean="0"/>
              <a:t>injection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3" y="4370852"/>
            <a:ext cx="5074920" cy="1541575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When to use it:</a:t>
            </a:r>
          </a:p>
          <a:p>
            <a:pPr lvl="1"/>
            <a:r>
              <a:rPr lang="en-US" dirty="0" smtClean="0"/>
              <a:t>Creating green field projects that are loosely coupled</a:t>
            </a:r>
          </a:p>
          <a:p>
            <a:pPr lvl="1"/>
            <a:r>
              <a:rPr lang="en-US" dirty="0" smtClean="0"/>
              <a:t>When refactoring legacy code and replace parts bit by bit</a:t>
            </a:r>
          </a:p>
          <a:p>
            <a:endParaRPr lang="sv-SE" sz="1800" dirty="0"/>
          </a:p>
        </p:txBody>
      </p:sp>
      <p:sp>
        <p:nvSpPr>
          <p:cNvPr id="4" name="Rectangle 3"/>
          <p:cNvSpPr/>
          <p:nvPr/>
        </p:nvSpPr>
        <p:spPr>
          <a:xfrm>
            <a:off x="1097280" y="1899944"/>
            <a:ext cx="392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Dependency Injection</a:t>
            </a:r>
          </a:p>
          <a:p>
            <a:r>
              <a:rPr lang="en-US" dirty="0"/>
              <a:t>Well, first of all DI is a software design pattern. dependency injection is like providing the tools for the gardener by the employer. Compare this to a situation where the gardener should create his own tools to perform a simple task. 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7339446" y="1853777"/>
            <a:ext cx="2698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err="1"/>
              <a:t>Injection</a:t>
            </a:r>
            <a:endParaRPr lang="sv-SE" b="1" dirty="0"/>
          </a:p>
          <a:p>
            <a:r>
              <a:rPr lang="sv-SE" dirty="0"/>
              <a:t>An </a:t>
            </a:r>
            <a:r>
              <a:rPr lang="sv-SE" dirty="0" err="1"/>
              <a:t>injection</a:t>
            </a:r>
            <a:r>
              <a:rPr lang="sv-SE" dirty="0"/>
              <a:t> is the </a:t>
            </a:r>
            <a:r>
              <a:rPr lang="sv-SE" dirty="0" err="1"/>
              <a:t>passing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dependency</a:t>
            </a:r>
            <a:r>
              <a:rPr lang="sv-SE" dirty="0"/>
              <a:t> to a </a:t>
            </a:r>
            <a:r>
              <a:rPr lang="sv-SE" dirty="0" err="1"/>
              <a:t>dependent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339446" y="3187584"/>
            <a:ext cx="3768436" cy="146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err="1"/>
              <a:t>Injection</a:t>
            </a:r>
            <a:r>
              <a:rPr lang="sv-SE" b="1" dirty="0"/>
              <a:t> </a:t>
            </a:r>
            <a:r>
              <a:rPr lang="sv-SE" b="1" dirty="0" err="1"/>
              <a:t>types</a:t>
            </a:r>
            <a:endParaRPr lang="sv-SE" b="1" dirty="0"/>
          </a:p>
          <a:p>
            <a:r>
              <a:rPr lang="sv-SE" dirty="0"/>
              <a:t>Three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injections</a:t>
            </a:r>
            <a:r>
              <a:rPr lang="sv-SE" dirty="0"/>
              <a:t> </a:t>
            </a:r>
            <a:r>
              <a:rPr lang="sv-SE" b="1" dirty="0"/>
              <a:t>setter</a:t>
            </a:r>
            <a:r>
              <a:rPr lang="sv-SE" dirty="0"/>
              <a:t>, </a:t>
            </a:r>
            <a:r>
              <a:rPr lang="sv-SE" b="1" dirty="0"/>
              <a:t>interface</a:t>
            </a:r>
            <a:r>
              <a:rPr lang="sv-SE" dirty="0"/>
              <a:t> and </a:t>
            </a:r>
            <a:r>
              <a:rPr lang="sv-SE" b="1" dirty="0" err="1"/>
              <a:t>constructor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.</a:t>
            </a:r>
          </a:p>
          <a:p>
            <a:r>
              <a:rPr lang="en-US" dirty="0"/>
              <a:t>- Separates the </a:t>
            </a:r>
            <a:r>
              <a:rPr lang="en-US" b="1" dirty="0"/>
              <a:t>creation</a:t>
            </a:r>
            <a:r>
              <a:rPr lang="en-US" dirty="0"/>
              <a:t> of a client's dependencies from its own </a:t>
            </a:r>
            <a:r>
              <a:rPr lang="en-US" b="1" dirty="0"/>
              <a:t>behavior</a:t>
            </a:r>
          </a:p>
        </p:txBody>
      </p:sp>
      <p:sp>
        <p:nvSpPr>
          <p:cNvPr id="7" name="Rectangle 6"/>
          <p:cNvSpPr/>
          <p:nvPr/>
        </p:nvSpPr>
        <p:spPr>
          <a:xfrm>
            <a:off x="7345680" y="4901201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Disadvantages:</a:t>
            </a:r>
          </a:p>
          <a:p>
            <a:r>
              <a:rPr lang="en-US" dirty="0" smtClean="0"/>
              <a:t>- More </a:t>
            </a:r>
            <a:r>
              <a:rPr lang="en-US" dirty="0"/>
              <a:t>difficult to find the implementing class, </a:t>
            </a:r>
            <a:r>
              <a:rPr lang="en-US" dirty="0" smtClean="0"/>
              <a:t>tracing</a:t>
            </a:r>
          </a:p>
          <a:p>
            <a:r>
              <a:rPr lang="en-US" dirty="0" smtClean="0"/>
              <a:t>- More </a:t>
            </a:r>
            <a:r>
              <a:rPr lang="en-US" dirty="0"/>
              <a:t>lines of code</a:t>
            </a:r>
          </a:p>
        </p:txBody>
      </p:sp>
    </p:spTree>
    <p:extLst>
      <p:ext uri="{BB962C8B-B14F-4D97-AF65-F5344CB8AC3E}">
        <p14:creationId xmlns:p14="http://schemas.microsoft.com/office/powerpoint/2010/main" val="35761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Constructor</a:t>
            </a:r>
            <a:r>
              <a:rPr lang="sv-SE" dirty="0" smtClean="0"/>
              <a:t> </a:t>
            </a:r>
            <a:r>
              <a:rPr lang="sv-SE" dirty="0" err="1" smtClean="0"/>
              <a:t>injection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520536" y="23543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Parser(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8002384" y="3736262"/>
            <a:ext cx="3963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Advantage: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if the dependency is a necessity to the class’s functionality then this type of injection ensures that the dependency is provided at the time of object creation.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8070272" y="1924620"/>
            <a:ext cx="3764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Disadvantage: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 optional dependencies, if a class uses constructor injection then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extending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it and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overriding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the constructor becomes problematic.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00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Setter </a:t>
            </a:r>
            <a:r>
              <a:rPr lang="sv-SE" dirty="0" err="1" smtClean="0"/>
              <a:t>injection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395846" y="2253917"/>
            <a:ext cx="6875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setFilter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8804564" y="4617439"/>
            <a:ext cx="3391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Advantage: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works well with optional dependencies in a sense that you could just call the setter if you need that dependency.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8804564" y="1884738"/>
            <a:ext cx="27605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Disadvantage: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the setter might be invoked multiple times and also cannot make sure if the setter has been called when logic needs the dependency (usually requires adding checks for that).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59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Interface </a:t>
            </a:r>
            <a:r>
              <a:rPr lang="sv-SE" dirty="0" err="1" smtClean="0"/>
              <a:t>injection</a:t>
            </a:r>
            <a:r>
              <a:rPr lang="sv-SE" dirty="0" smtClean="0"/>
              <a:t> </a:t>
            </a:r>
            <a:br>
              <a:rPr lang="sv-SE" dirty="0" smtClean="0"/>
            </a:br>
            <a:r>
              <a:rPr lang="sv-SE" dirty="0" smtClean="0"/>
              <a:t>(setter </a:t>
            </a:r>
            <a:r>
              <a:rPr lang="sv-SE" dirty="0" err="1" smtClean="0"/>
              <a:t>injection</a:t>
            </a:r>
            <a:r>
              <a:rPr lang="sv-SE" dirty="0" smtClean="0"/>
              <a:t> + </a:t>
            </a:r>
            <a:r>
              <a:rPr lang="sv-SE" dirty="0" err="1" smtClean="0"/>
              <a:t>role</a:t>
            </a:r>
            <a:r>
              <a:rPr lang="sv-SE" dirty="0" smtClean="0"/>
              <a:t> interface)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02228" y="322210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IFilterSetter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setFilter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6123712" y="214488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Parser(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setFilter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filterService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sv-S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16972" y="2789069"/>
            <a:ext cx="14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Role</a:t>
            </a:r>
            <a:r>
              <a:rPr lang="sv-SE" dirty="0" smtClean="0"/>
              <a:t> interface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67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 scenario : Garden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1967080"/>
            <a:ext cx="674785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sz="1400" b="1" dirty="0" err="1">
                <a:solidFill>
                  <a:srgbClr val="000080"/>
                </a:solidFill>
                <a:latin typeface="Helvetica Neue"/>
              </a:rPr>
              <a:t>class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Gardener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 {</a:t>
            </a:r>
            <a:endParaRPr lang="sv-SE" sz="1400" dirty="0"/>
          </a:p>
          <a:p>
            <a:r>
              <a:rPr lang="sv-SE" sz="1400" dirty="0"/>
              <a:t/>
            </a:r>
            <a:br>
              <a:rPr lang="sv-SE" sz="1400" dirty="0"/>
            </a:br>
            <a:r>
              <a:rPr lang="sv-SE" sz="1400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private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Scissors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sz="1400" b="1" dirty="0" err="1">
                <a:solidFill>
                  <a:srgbClr val="660E7A"/>
                </a:solidFill>
                <a:latin typeface="Helvetica Neue"/>
              </a:rPr>
              <a:t>scissors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;</a:t>
            </a:r>
            <a:endParaRPr lang="sv-SE" sz="1400" dirty="0"/>
          </a:p>
          <a:p>
            <a:r>
              <a:rPr lang="sv-SE" sz="1400" dirty="0"/>
              <a:t/>
            </a:r>
            <a:br>
              <a:rPr lang="sv-SE" sz="1400" dirty="0"/>
            </a:br>
            <a:r>
              <a:rPr lang="sv-SE" sz="1400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sz="1400" b="1" dirty="0" err="1">
                <a:solidFill>
                  <a:srgbClr val="000080"/>
                </a:solidFill>
                <a:latin typeface="Helvetica Neue"/>
              </a:rPr>
              <a:t>void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groom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(Plant plant) {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400" b="1" dirty="0" err="1">
                <a:solidFill>
                  <a:srgbClr val="660E7A"/>
                </a:solidFill>
                <a:latin typeface="Helvetica Neue"/>
              </a:rPr>
              <a:t>scissors</a:t>
            </a:r>
            <a:r>
              <a:rPr lang="sv-SE" sz="1400" b="1" dirty="0">
                <a:solidFill>
                  <a:srgbClr val="660E7A"/>
                </a:solidFill>
                <a:latin typeface="Helvetica Neue"/>
              </a:rPr>
              <a:t> 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= 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new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KitchenScissors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();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400" i="1" dirty="0">
                <a:solidFill>
                  <a:srgbClr val="808080"/>
                </a:solidFill>
                <a:latin typeface="Helvetica Neue"/>
              </a:rPr>
              <a:t>// … </a:t>
            </a:r>
            <a:r>
              <a:rPr lang="sv-SE" sz="1400" i="1" dirty="0" err="1">
                <a:solidFill>
                  <a:srgbClr val="808080"/>
                </a:solidFill>
                <a:latin typeface="Helvetica Neue"/>
              </a:rPr>
              <a:t>grooming</a:t>
            </a:r>
            <a:r>
              <a:rPr lang="sv-SE" sz="14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400" i="1" dirty="0" err="1">
                <a:solidFill>
                  <a:srgbClr val="808080"/>
                </a:solidFill>
                <a:latin typeface="Helvetica Neue"/>
              </a:rPr>
              <a:t>procedure</a:t>
            </a:r>
            <a:r>
              <a:rPr lang="sv-SE" sz="14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400" i="1" dirty="0" err="1">
                <a:solidFill>
                  <a:srgbClr val="808080"/>
                </a:solidFill>
                <a:latin typeface="Helvetica Neue"/>
              </a:rPr>
              <a:t>that</a:t>
            </a:r>
            <a:r>
              <a:rPr lang="sv-SE" sz="1400" i="1" dirty="0">
                <a:solidFill>
                  <a:srgbClr val="808080"/>
                </a:solidFill>
                <a:latin typeface="Helvetica Neue"/>
              </a:rPr>
              <a:t> is less </a:t>
            </a:r>
            <a:r>
              <a:rPr lang="sv-SE" sz="1400" i="1" dirty="0" err="1">
                <a:solidFill>
                  <a:srgbClr val="808080"/>
                </a:solidFill>
                <a:latin typeface="Helvetica Neue"/>
              </a:rPr>
              <a:t>likely</a:t>
            </a:r>
            <a:r>
              <a:rPr lang="sv-SE" sz="14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400" i="1" dirty="0" err="1">
                <a:solidFill>
                  <a:srgbClr val="808080"/>
                </a:solidFill>
                <a:latin typeface="Helvetica Neue"/>
              </a:rPr>
              <a:t>changed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}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}</a:t>
            </a:r>
            <a:endParaRPr lang="sv-SE" sz="1400" dirty="0"/>
          </a:p>
          <a:p>
            <a:r>
              <a:rPr lang="sv-SE" sz="1400" dirty="0"/>
              <a:t/>
            </a:r>
            <a:br>
              <a:rPr lang="sv-SE" sz="1400" dirty="0"/>
            </a:br>
            <a:r>
              <a:rPr lang="sv-SE" sz="1400" b="1" dirty="0" err="1">
                <a:solidFill>
                  <a:srgbClr val="000080"/>
                </a:solidFill>
                <a:latin typeface="Helvetica Neue"/>
              </a:rPr>
              <a:t>class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Employer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 {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sz="1400" b="1" dirty="0" err="1">
                <a:solidFill>
                  <a:srgbClr val="000080"/>
                </a:solidFill>
                <a:latin typeface="Helvetica Neue"/>
              </a:rPr>
              <a:t>static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400" b="1" dirty="0" err="1">
                <a:solidFill>
                  <a:srgbClr val="000080"/>
                </a:solidFill>
                <a:latin typeface="Helvetica Neue"/>
              </a:rPr>
              <a:t>void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main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(String[] args) {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Gardener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gardener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 = 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new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Gardener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();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    Plant 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roseBud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 = </a:t>
            </a:r>
            <a:r>
              <a:rPr lang="sv-SE" sz="1400" b="1" dirty="0">
                <a:solidFill>
                  <a:srgbClr val="000080"/>
                </a:solidFill>
                <a:latin typeface="Helvetica Neue"/>
              </a:rPr>
              <a:t>new 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Rose();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gardener.groom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sz="1400" dirty="0" err="1">
                <a:solidFill>
                  <a:srgbClr val="000000"/>
                </a:solidFill>
                <a:latin typeface="Helvetica Neue"/>
              </a:rPr>
              <a:t>roseBud</a:t>
            </a:r>
            <a:r>
              <a:rPr lang="sv-SE" sz="1400" dirty="0">
                <a:solidFill>
                  <a:srgbClr val="000000"/>
                </a:solidFill>
                <a:latin typeface="Helvetica Neue"/>
              </a:rPr>
              <a:t>);      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  }</a:t>
            </a:r>
            <a:endParaRPr lang="sv-SE" sz="1400" dirty="0"/>
          </a:p>
          <a:p>
            <a:r>
              <a:rPr lang="sv-SE" sz="1400" dirty="0">
                <a:solidFill>
                  <a:srgbClr val="000000"/>
                </a:solidFill>
                <a:latin typeface="Helvetica Neue"/>
              </a:rPr>
              <a:t>}</a:t>
            </a:r>
            <a:endParaRPr lang="sv-SE" sz="1400" dirty="0"/>
          </a:p>
          <a:p>
            <a:r>
              <a:rPr lang="sv-SE" sz="1400" dirty="0"/>
              <a:t/>
            </a:r>
            <a:br>
              <a:rPr lang="sv-SE" sz="1400" dirty="0"/>
            </a:b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31228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continued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20704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so far so good until we realize that the employer demands grooming another plant.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>      Plant baobab = </a:t>
            </a:r>
            <a:r>
              <a:rPr lang="en-US" b="1" dirty="0">
                <a:solidFill>
                  <a:srgbClr val="000080"/>
                </a:solidFill>
                <a:latin typeface="Helvetica Neue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BaobabTree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();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gardener.groom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(baobab);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80" y="41116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In order to cater for such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behaviour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we only need to pass a 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“</a:t>
            </a:r>
            <a:r>
              <a:rPr lang="en-US" b="1" i="1" dirty="0">
                <a:solidFill>
                  <a:srgbClr val="FF0000"/>
                </a:solidFill>
                <a:latin typeface="Helvetica Neue"/>
              </a:rPr>
              <a:t>Saw”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instead of the kitchen scissors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931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 - solution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200139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class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Gardener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{</a:t>
            </a:r>
            <a:endParaRPr lang="sv-SE" dirty="0"/>
          </a:p>
          <a:p>
            <a:r>
              <a:rPr lang="sv-SE" dirty="0"/>
              <a:t/>
            </a:r>
            <a:br>
              <a:rPr lang="sv-SE" dirty="0"/>
            </a:br>
            <a:r>
              <a:rPr lang="sv-SE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private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IGroomer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b="1" dirty="0" err="1">
                <a:solidFill>
                  <a:srgbClr val="660E7A"/>
                </a:solidFill>
                <a:latin typeface="Helvetica Neue"/>
              </a:rPr>
              <a:t>groomer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;</a:t>
            </a:r>
            <a:endParaRPr lang="sv-SE" dirty="0"/>
          </a:p>
          <a:p>
            <a:r>
              <a:rPr lang="sv-SE" dirty="0"/>
              <a:t/>
            </a:r>
            <a:br>
              <a:rPr lang="sv-SE" dirty="0"/>
            </a:br>
            <a:r>
              <a:rPr lang="sv-SE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Gardener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IGroomer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b="1" dirty="0" err="1">
                <a:solidFill>
                  <a:srgbClr val="660E7A"/>
                </a:solidFill>
                <a:latin typeface="Helvetica Neue"/>
              </a:rPr>
              <a:t>groomer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) {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   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this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.</a:t>
            </a:r>
            <a:r>
              <a:rPr lang="sv-SE" b="1" dirty="0" err="1">
                <a:solidFill>
                  <a:srgbClr val="660E7A"/>
                </a:solidFill>
                <a:latin typeface="Helvetica Neue"/>
              </a:rPr>
              <a:t>groomer</a:t>
            </a:r>
            <a:r>
              <a:rPr lang="sv-SE" b="1" dirty="0">
                <a:solidFill>
                  <a:srgbClr val="660E7A"/>
                </a:solidFill>
                <a:latin typeface="Helvetica Neue"/>
              </a:rPr>
              <a:t> = </a:t>
            </a:r>
            <a:r>
              <a:rPr lang="sv-SE" b="1" dirty="0" err="1">
                <a:solidFill>
                  <a:srgbClr val="660E7A"/>
                </a:solidFill>
                <a:latin typeface="Helvetica Neue"/>
              </a:rPr>
              <a:t>groomer</a:t>
            </a:r>
            <a:r>
              <a:rPr lang="sv-SE" b="1" dirty="0">
                <a:solidFill>
                  <a:srgbClr val="660E7A"/>
                </a:solidFill>
                <a:latin typeface="Helvetica Neue"/>
              </a:rPr>
              <a:t>;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}</a:t>
            </a:r>
            <a:endParaRPr lang="sv-SE" dirty="0"/>
          </a:p>
          <a:p>
            <a:r>
              <a:rPr lang="sv-SE" dirty="0"/>
              <a:t/>
            </a:r>
            <a:br>
              <a:rPr lang="sv-SE" dirty="0"/>
            </a:br>
            <a:r>
              <a:rPr lang="sv-SE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void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groom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(Plant plant) {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i="1" dirty="0">
                <a:solidFill>
                  <a:srgbClr val="808080"/>
                </a:solidFill>
                <a:latin typeface="Helvetica Neue"/>
              </a:rPr>
              <a:t>// … </a:t>
            </a:r>
            <a:r>
              <a:rPr lang="sv-SE" i="1" dirty="0" err="1">
                <a:solidFill>
                  <a:srgbClr val="808080"/>
                </a:solidFill>
                <a:latin typeface="Helvetica Neue"/>
              </a:rPr>
              <a:t>grooming</a:t>
            </a:r>
            <a:r>
              <a:rPr lang="sv-SE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i="1" dirty="0" err="1">
                <a:solidFill>
                  <a:srgbClr val="808080"/>
                </a:solidFill>
                <a:latin typeface="Helvetica Neue"/>
              </a:rPr>
              <a:t>procedure</a:t>
            </a:r>
            <a:r>
              <a:rPr lang="sv-SE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i="1" dirty="0" err="1">
                <a:solidFill>
                  <a:srgbClr val="808080"/>
                </a:solidFill>
                <a:latin typeface="Helvetica Neue"/>
              </a:rPr>
              <a:t>that</a:t>
            </a:r>
            <a:r>
              <a:rPr lang="sv-SE" i="1" dirty="0">
                <a:solidFill>
                  <a:srgbClr val="808080"/>
                </a:solidFill>
                <a:latin typeface="Helvetica Neue"/>
              </a:rPr>
              <a:t> is less </a:t>
            </a:r>
            <a:r>
              <a:rPr lang="sv-SE" i="1" dirty="0" err="1">
                <a:solidFill>
                  <a:srgbClr val="808080"/>
                </a:solidFill>
                <a:latin typeface="Helvetica Neue"/>
              </a:rPr>
              <a:t>likely</a:t>
            </a:r>
            <a:r>
              <a:rPr lang="sv-SE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i="1" dirty="0" err="1">
                <a:solidFill>
                  <a:srgbClr val="808080"/>
                </a:solidFill>
                <a:latin typeface="Helvetica Neue"/>
              </a:rPr>
              <a:t>changed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}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}</a:t>
            </a:r>
            <a:endParaRPr lang="sv-SE" dirty="0"/>
          </a:p>
        </p:txBody>
      </p:sp>
      <p:sp>
        <p:nvSpPr>
          <p:cNvPr id="5" name="Isosceles Triangle 4"/>
          <p:cNvSpPr/>
          <p:nvPr/>
        </p:nvSpPr>
        <p:spPr>
          <a:xfrm>
            <a:off x="7193280" y="2001395"/>
            <a:ext cx="1585654" cy="78139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" name="Rectangle 5"/>
          <p:cNvSpPr/>
          <p:nvPr/>
        </p:nvSpPr>
        <p:spPr>
          <a:xfrm>
            <a:off x="7441983" y="2392092"/>
            <a:ext cx="1088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/>
              <a:t>IGroomer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6504709" y="3190008"/>
            <a:ext cx="1600200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KitchenScissor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8530230" y="3190007"/>
            <a:ext cx="1600200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Saw</a:t>
            </a:r>
            <a:endParaRPr lang="sv-SE" dirty="0"/>
          </a:p>
        </p:txBody>
      </p:sp>
      <p:cxnSp>
        <p:nvCxnSpPr>
          <p:cNvPr id="10" name="Elbow Connector 9"/>
          <p:cNvCxnSpPr>
            <a:stCxn id="7" idx="0"/>
            <a:endCxn id="5" idx="3"/>
          </p:cNvCxnSpPr>
          <p:nvPr/>
        </p:nvCxnSpPr>
        <p:spPr>
          <a:xfrm rot="5400000" flipH="1" flipV="1">
            <a:off x="7441849" y="2645750"/>
            <a:ext cx="407218" cy="68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0"/>
            <a:endCxn id="5" idx="3"/>
          </p:cNvCxnSpPr>
          <p:nvPr/>
        </p:nvCxnSpPr>
        <p:spPr>
          <a:xfrm rot="16200000" flipV="1">
            <a:off x="8454611" y="2314287"/>
            <a:ext cx="407217" cy="1344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auhentication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427018" y="184991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sz="1200" b="1" dirty="0" err="1">
                <a:solidFill>
                  <a:srgbClr val="000080"/>
                </a:solidFill>
                <a:latin typeface="Helvetica Neue"/>
              </a:rPr>
              <a:t>class</a:t>
            </a:r>
            <a:r>
              <a:rPr lang="sv-SE" sz="12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UserAuthenticator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{</a:t>
            </a:r>
            <a:endParaRPr lang="sv-SE" sz="1200" dirty="0"/>
          </a:p>
          <a:p>
            <a:r>
              <a:rPr lang="sv-SE" sz="1200" dirty="0"/>
              <a:t/>
            </a:r>
            <a:br>
              <a:rPr lang="sv-SE" sz="1200" dirty="0"/>
            </a:br>
            <a:r>
              <a:rPr lang="sv-SE" sz="1200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sz="1200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sz="1200" b="1" dirty="0" err="1">
                <a:solidFill>
                  <a:srgbClr val="000080"/>
                </a:solidFill>
                <a:latin typeface="Helvetica Neue"/>
              </a:rPr>
              <a:t>boolean</a:t>
            </a:r>
            <a:r>
              <a:rPr lang="sv-SE" sz="12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isAuthenticated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(String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username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, String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password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) {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//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unnecessary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,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unrelated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boilerplate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code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used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for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setting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up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db</a:t>
            </a:r>
            <a:endParaRPr lang="sv-SE" sz="1200" dirty="0"/>
          </a:p>
          <a:p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      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Connection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conn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= </a:t>
            </a:r>
            <a:r>
              <a:rPr lang="sv-SE" sz="1200" b="1" dirty="0" err="1">
                <a:solidFill>
                  <a:srgbClr val="000080"/>
                </a:solidFill>
                <a:latin typeface="Helvetica Neue"/>
              </a:rPr>
              <a:t>null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200" b="1" dirty="0">
                <a:solidFill>
                  <a:srgbClr val="000080"/>
                </a:solidFill>
                <a:latin typeface="Helvetica Neue"/>
              </a:rPr>
              <a:t>try 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{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    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Class.</a:t>
            </a:r>
            <a:r>
              <a:rPr lang="sv-SE" sz="1200" i="1" dirty="0" err="1">
                <a:solidFill>
                  <a:srgbClr val="000000"/>
                </a:solidFill>
                <a:latin typeface="Helvetica Neue"/>
              </a:rPr>
              <a:t>forName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(driver);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    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conn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DriverManager.getConnection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connectionURL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} </a:t>
            </a:r>
            <a:r>
              <a:rPr lang="sv-SE" sz="1200" b="1" dirty="0" err="1">
                <a:solidFill>
                  <a:srgbClr val="000080"/>
                </a:solidFill>
                <a:latin typeface="Helvetica Neue"/>
              </a:rPr>
              <a:t>catch</a:t>
            </a:r>
            <a:r>
              <a:rPr lang="sv-SE" sz="12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SQLException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se)  {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    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//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more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boilerplate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code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on handling probable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exceptions</a:t>
            </a:r>
            <a:endParaRPr lang="sv-SE" sz="1200" dirty="0"/>
          </a:p>
          <a:p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      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}</a:t>
            </a:r>
            <a:endParaRPr lang="sv-SE" sz="1200" dirty="0"/>
          </a:p>
          <a:p>
            <a:r>
              <a:rPr lang="sv-SE" sz="1200" dirty="0"/>
              <a:t/>
            </a:r>
            <a:br>
              <a:rPr lang="sv-SE" sz="1200" dirty="0"/>
            </a:br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//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even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more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code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to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fetch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the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password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of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 the given </a:t>
            </a:r>
            <a:r>
              <a:rPr lang="sv-SE" sz="1200" i="1" dirty="0" err="1">
                <a:solidFill>
                  <a:srgbClr val="808080"/>
                </a:solidFill>
                <a:latin typeface="Helvetica Neue"/>
              </a:rPr>
              <a:t>user</a:t>
            </a:r>
            <a:endParaRPr lang="sv-SE" sz="1200" dirty="0"/>
          </a:p>
          <a:p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      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Statement s =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conn.createStatement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s.executeUpdate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setProperty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+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requireAuth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+ </a:t>
            </a:r>
            <a:r>
              <a:rPr lang="sv-SE" sz="1200" b="1" dirty="0">
                <a:solidFill>
                  <a:srgbClr val="008000"/>
                </a:solidFill>
                <a:latin typeface="Helvetica Neue"/>
              </a:rPr>
              <a:t>", '</a:t>
            </a:r>
            <a:r>
              <a:rPr lang="sv-SE" sz="1200" b="1" dirty="0" err="1">
                <a:solidFill>
                  <a:srgbClr val="008000"/>
                </a:solidFill>
                <a:latin typeface="Helvetica Neue"/>
              </a:rPr>
              <a:t>true</a:t>
            </a:r>
            <a:r>
              <a:rPr lang="sv-SE" sz="1200" b="1" dirty="0">
                <a:solidFill>
                  <a:srgbClr val="008000"/>
                </a:solidFill>
                <a:latin typeface="Helvetica Neue"/>
              </a:rPr>
              <a:t>')"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s.executeUpdate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setProperty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+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sqlAuthorization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+ </a:t>
            </a:r>
            <a:r>
              <a:rPr lang="sv-SE" sz="1200" b="1" dirty="0">
                <a:solidFill>
                  <a:srgbClr val="008000"/>
                </a:solidFill>
                <a:latin typeface="Helvetica Neue"/>
              </a:rPr>
              <a:t>", '</a:t>
            </a:r>
            <a:r>
              <a:rPr lang="sv-SE" sz="1200" b="1" dirty="0" err="1">
                <a:solidFill>
                  <a:srgbClr val="008000"/>
                </a:solidFill>
                <a:latin typeface="Helvetica Neue"/>
              </a:rPr>
              <a:t>true</a:t>
            </a:r>
            <a:r>
              <a:rPr lang="sv-SE" sz="1200" b="1" dirty="0">
                <a:solidFill>
                  <a:srgbClr val="008000"/>
                </a:solidFill>
                <a:latin typeface="Helvetica Neue"/>
              </a:rPr>
              <a:t>')"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ResultSet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rs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s.executeQuery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getProperty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+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requireAuth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+ </a:t>
            </a:r>
            <a:r>
              <a:rPr lang="sv-SE" sz="1200" b="1" dirty="0">
                <a:solidFill>
                  <a:srgbClr val="008000"/>
                </a:solidFill>
                <a:latin typeface="Helvetica Neue"/>
              </a:rPr>
              <a:t>")"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String </a:t>
            </a:r>
            <a:r>
              <a:rPr lang="sv-SE" sz="1200" b="1" dirty="0" err="1">
                <a:solidFill>
                  <a:srgbClr val="000000"/>
                </a:solidFill>
                <a:latin typeface="Helvetica Neue"/>
              </a:rPr>
              <a:t>realPassword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rs.next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// ...</a:t>
            </a:r>
            <a:endParaRPr lang="sv-SE" sz="1200" dirty="0"/>
          </a:p>
          <a:p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     </a:t>
            </a:r>
            <a:endParaRPr lang="sv-SE" sz="1200" dirty="0"/>
          </a:p>
          <a:p>
            <a:r>
              <a:rPr lang="sv-SE" sz="1200" i="1" dirty="0">
                <a:solidFill>
                  <a:srgbClr val="808080"/>
                </a:solidFill>
                <a:latin typeface="Helvetica Neue"/>
              </a:rPr>
              <a:t>      </a:t>
            </a:r>
            <a:r>
              <a:rPr lang="sv-SE" sz="1200" b="1" dirty="0" err="1">
                <a:solidFill>
                  <a:srgbClr val="000080"/>
                </a:solidFill>
                <a:latin typeface="Helvetica Neue"/>
              </a:rPr>
              <a:t>return</a:t>
            </a:r>
            <a:r>
              <a:rPr lang="sv-SE" sz="1200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latin typeface="Helvetica Neue"/>
              </a:rPr>
              <a:t>realPassword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.equals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sz="1200" dirty="0" err="1">
                <a:solidFill>
                  <a:srgbClr val="000000"/>
                </a:solidFill>
                <a:latin typeface="Helvetica Neue"/>
              </a:rPr>
              <a:t>password</a:t>
            </a:r>
            <a:r>
              <a:rPr lang="sv-SE" sz="1200" dirty="0">
                <a:solidFill>
                  <a:srgbClr val="000000"/>
                </a:solidFill>
                <a:latin typeface="Helvetica Neue"/>
              </a:rPr>
              <a:t>);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  }</a:t>
            </a:r>
            <a:endParaRPr lang="sv-SE" sz="1200" dirty="0"/>
          </a:p>
          <a:p>
            <a:r>
              <a:rPr lang="sv-SE" sz="1200" dirty="0">
                <a:solidFill>
                  <a:srgbClr val="000000"/>
                </a:solidFill>
                <a:latin typeface="Helvetica Neue"/>
              </a:rPr>
              <a:t>}</a:t>
            </a:r>
            <a:endParaRPr lang="sv-SE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751618" y="2732809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Impossible</a:t>
            </a:r>
            <a:r>
              <a:rPr lang="sv-SE" dirty="0" smtClean="0"/>
              <a:t> to test!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83927" y="3023755"/>
            <a:ext cx="1039091" cy="3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authentication</a:t>
            </a:r>
            <a:r>
              <a:rPr lang="sv-SE" dirty="0" smtClean="0"/>
              <a:t> - </a:t>
            </a:r>
            <a:r>
              <a:rPr lang="sv-SE" dirty="0" err="1" smtClean="0"/>
              <a:t>continued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229591" y="20217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if we had the database injected as a dependency, then we could easily mock that with some... say in-memory fake database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05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History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objectmentor.com/resources/articles/dip.pdf</a:t>
            </a:r>
            <a:r>
              <a:rPr lang="sv-SE" dirty="0" smtClean="0"/>
              <a:t> 1996 Bob </a:t>
            </a:r>
            <a:r>
              <a:rPr lang="sv-SE" dirty="0" smtClean="0"/>
              <a:t>Martin</a:t>
            </a:r>
          </a:p>
          <a:p>
            <a:endParaRPr lang="sv-SE" dirty="0"/>
          </a:p>
          <a:p>
            <a:r>
              <a:rPr lang="sv-SE" dirty="0" err="1" smtClean="0"/>
              <a:t>Its</a:t>
            </a:r>
            <a:r>
              <a:rPr lang="sv-SE" dirty="0" smtClean="0"/>
              <a:t> the D in SOLID</a:t>
            </a:r>
          </a:p>
          <a:p>
            <a:r>
              <a:rPr lang="sv-SE" dirty="0" smtClean="0"/>
              <a:t>S </a:t>
            </a:r>
            <a:r>
              <a:rPr lang="sv-SE" dirty="0" err="1" smtClean="0"/>
              <a:t>Single</a:t>
            </a:r>
            <a:r>
              <a:rPr lang="sv-SE" dirty="0" smtClean="0"/>
              <a:t> </a:t>
            </a:r>
            <a:r>
              <a:rPr lang="sv-SE" dirty="0" err="1" smtClean="0"/>
              <a:t>responsibility</a:t>
            </a:r>
            <a:r>
              <a:rPr lang="sv-SE" dirty="0" smtClean="0"/>
              <a:t> </a:t>
            </a:r>
            <a:r>
              <a:rPr lang="sv-SE" dirty="0" err="1" smtClean="0"/>
              <a:t>principle</a:t>
            </a:r>
            <a:r>
              <a:rPr lang="sv-SE" dirty="0" smtClean="0"/>
              <a:t>, a </a:t>
            </a:r>
            <a:r>
              <a:rPr lang="sv-SE" dirty="0" err="1" smtClean="0"/>
              <a:t>class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reason</a:t>
            </a:r>
            <a:r>
              <a:rPr lang="sv-SE" dirty="0" smtClean="0"/>
              <a:t> to </a:t>
            </a:r>
            <a:r>
              <a:rPr lang="sv-SE" dirty="0" err="1" smtClean="0"/>
              <a:t>change</a:t>
            </a:r>
            <a:endParaRPr lang="sv-SE" dirty="0" smtClean="0"/>
          </a:p>
          <a:p>
            <a:r>
              <a:rPr lang="sv-SE" dirty="0" smtClean="0"/>
              <a:t>O </a:t>
            </a:r>
            <a:r>
              <a:rPr lang="sv-SE" dirty="0" err="1" smtClean="0"/>
              <a:t>Open</a:t>
            </a:r>
            <a:r>
              <a:rPr lang="sv-SE" dirty="0" smtClean="0"/>
              <a:t> / </a:t>
            </a:r>
            <a:r>
              <a:rPr lang="sv-SE" dirty="0" err="1" smtClean="0"/>
              <a:t>closed</a:t>
            </a:r>
            <a:r>
              <a:rPr lang="sv-SE" dirty="0" smtClean="0"/>
              <a:t> </a:t>
            </a:r>
            <a:r>
              <a:rPr lang="sv-SE" dirty="0" err="1" smtClean="0"/>
              <a:t>principle</a:t>
            </a:r>
            <a:r>
              <a:rPr lang="sv-SE" dirty="0" smtClean="0"/>
              <a:t> , </a:t>
            </a:r>
            <a:r>
              <a:rPr lang="sv-SE" dirty="0" err="1" smtClean="0"/>
              <a:t>open</a:t>
            </a:r>
            <a:r>
              <a:rPr lang="sv-SE" dirty="0" smtClean="0"/>
              <a:t> for extension, </a:t>
            </a:r>
            <a:r>
              <a:rPr lang="sv-SE" dirty="0" err="1" smtClean="0"/>
              <a:t>closed</a:t>
            </a:r>
            <a:r>
              <a:rPr lang="sv-SE" dirty="0" smtClean="0"/>
              <a:t> for </a:t>
            </a:r>
            <a:r>
              <a:rPr lang="sv-SE" dirty="0" err="1" smtClean="0"/>
              <a:t>modificatiob</a:t>
            </a:r>
            <a:endParaRPr lang="sv-SE" dirty="0" smtClean="0"/>
          </a:p>
          <a:p>
            <a:r>
              <a:rPr lang="sv-SE" dirty="0" smtClean="0"/>
              <a:t>L </a:t>
            </a:r>
            <a:r>
              <a:rPr lang="sv-SE" dirty="0" err="1" smtClean="0"/>
              <a:t>Liskov</a:t>
            </a:r>
            <a:r>
              <a:rPr lang="sv-SE" dirty="0" smtClean="0"/>
              <a:t> substitution </a:t>
            </a:r>
            <a:r>
              <a:rPr lang="sv-SE" dirty="0" err="1" smtClean="0"/>
              <a:t>principle</a:t>
            </a:r>
            <a:endParaRPr lang="sv-SE" dirty="0" smtClean="0"/>
          </a:p>
          <a:p>
            <a:r>
              <a:rPr lang="sv-SE" dirty="0" smtClean="0"/>
              <a:t>I Interface segregation </a:t>
            </a:r>
            <a:r>
              <a:rPr lang="sv-SE" dirty="0" err="1" smtClean="0"/>
              <a:t>principle</a:t>
            </a:r>
            <a:endParaRPr lang="sv-SE" dirty="0" smtClean="0"/>
          </a:p>
          <a:p>
            <a:r>
              <a:rPr lang="sv-SE" dirty="0" smtClean="0"/>
              <a:t>D </a:t>
            </a:r>
            <a:r>
              <a:rPr lang="sv-SE" b="1" dirty="0" err="1" smtClean="0"/>
              <a:t>Dependency</a:t>
            </a:r>
            <a:r>
              <a:rPr lang="sv-SE" b="1" dirty="0" smtClean="0"/>
              <a:t> inversion </a:t>
            </a:r>
            <a:r>
              <a:rPr lang="sv-SE" b="1" dirty="0" err="1" smtClean="0"/>
              <a:t>principle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6710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authentication</a:t>
            </a:r>
            <a:r>
              <a:rPr lang="sv-SE" dirty="0" smtClean="0"/>
              <a:t> - solution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186303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class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UserAuthenticator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{</a:t>
            </a:r>
            <a:endParaRPr lang="sv-SE" dirty="0"/>
          </a:p>
          <a:p>
            <a:r>
              <a:rPr lang="sv-SE" dirty="0"/>
              <a:t/>
            </a:r>
            <a:br>
              <a:rPr lang="sv-SE" dirty="0"/>
            </a:br>
            <a:r>
              <a:rPr lang="sv-SE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private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IUserManager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b="1" dirty="0" err="1">
                <a:solidFill>
                  <a:srgbClr val="660E7A"/>
                </a:solidFill>
                <a:latin typeface="Helvetica Neue"/>
              </a:rPr>
              <a:t>userManager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;</a:t>
            </a:r>
            <a:endParaRPr lang="sv-SE" dirty="0"/>
          </a:p>
          <a:p>
            <a:r>
              <a:rPr lang="sv-SE" dirty="0"/>
              <a:t/>
            </a:r>
            <a:br>
              <a:rPr lang="sv-SE" dirty="0"/>
            </a:br>
            <a:r>
              <a:rPr lang="sv-SE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UserAuthenticator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IUserManager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userManager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) {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this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.</a:t>
            </a:r>
            <a:r>
              <a:rPr lang="sv-SE" b="1" dirty="0" err="1">
                <a:solidFill>
                  <a:srgbClr val="660E7A"/>
                </a:solidFill>
                <a:latin typeface="Helvetica Neue"/>
              </a:rPr>
              <a:t>userManager</a:t>
            </a:r>
            <a:r>
              <a:rPr lang="sv-SE" b="1" dirty="0">
                <a:solidFill>
                  <a:srgbClr val="660E7A"/>
                </a:solidFill>
                <a:latin typeface="Helvetica Neue"/>
              </a:rPr>
              <a:t> 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=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userManager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;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}</a:t>
            </a:r>
            <a:endParaRPr lang="sv-SE" dirty="0"/>
          </a:p>
          <a:p>
            <a:r>
              <a:rPr lang="sv-SE" dirty="0"/>
              <a:t/>
            </a:r>
            <a:br>
              <a:rPr lang="sv-SE" dirty="0"/>
            </a:br>
            <a:r>
              <a:rPr lang="sv-SE" dirty="0">
                <a:solidFill>
                  <a:srgbClr val="000000"/>
                </a:solidFill>
                <a:latin typeface="Helvetica Neue"/>
              </a:rPr>
              <a:t>  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public 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boolean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isAuthenticated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(String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username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, String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password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) {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User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realUser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= </a:t>
            </a:r>
            <a:r>
              <a:rPr lang="sv-SE" b="1" dirty="0" err="1">
                <a:solidFill>
                  <a:srgbClr val="660E7A"/>
                </a:solidFill>
                <a:latin typeface="Helvetica Neue"/>
              </a:rPr>
              <a:t>userManager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.getUserByUsername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username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);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if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realUser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 == 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null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) 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return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false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;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    </a:t>
            </a:r>
            <a:r>
              <a:rPr lang="sv-SE" b="1" dirty="0" err="1">
                <a:solidFill>
                  <a:srgbClr val="000080"/>
                </a:solidFill>
                <a:latin typeface="Helvetica Neue"/>
              </a:rPr>
              <a:t>return</a:t>
            </a:r>
            <a:r>
              <a:rPr lang="sv-SE" b="1" dirty="0">
                <a:solidFill>
                  <a:srgbClr val="000080"/>
                </a:solidFill>
                <a:latin typeface="Helvetica Neue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realUser.getPassword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().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equals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Helvetica Neue"/>
              </a:rPr>
              <a:t>password</a:t>
            </a:r>
            <a:r>
              <a:rPr lang="sv-SE" dirty="0">
                <a:solidFill>
                  <a:srgbClr val="000000"/>
                </a:solidFill>
                <a:latin typeface="Helvetica Neue"/>
              </a:rPr>
              <a:t>);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  }</a:t>
            </a:r>
            <a:endParaRPr lang="sv-SE" dirty="0"/>
          </a:p>
          <a:p>
            <a:r>
              <a:rPr lang="sv-SE" dirty="0">
                <a:solidFill>
                  <a:srgbClr val="000000"/>
                </a:solidFill>
                <a:latin typeface="Helvetica Neue"/>
              </a:rPr>
              <a:t>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51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 Container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7280" y="209135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What is a DI Container?</a:t>
            </a:r>
            <a:endParaRPr lang="en-US" b="1" dirty="0"/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 dependency injection container (or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IoC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container) is a framework that automatically manages the dependencies in terms of creating, configuring, providing and destroying them in a way that the business logic will obtain the dependency exactly where and when they are needed.  and in order to enjoy these benefits, … well, you have to set them up first.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38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 Containers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36912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.NET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224155" y="2369127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Java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3096491"/>
            <a:ext cx="18557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Castle Windsor</a:t>
            </a:r>
          </a:p>
          <a:p>
            <a:r>
              <a:rPr lang="sv-SE" dirty="0" err="1" smtClean="0"/>
              <a:t>Ninject</a:t>
            </a:r>
            <a:endParaRPr lang="sv-SE" dirty="0" smtClean="0"/>
          </a:p>
          <a:p>
            <a:r>
              <a:rPr lang="sv-SE" dirty="0" smtClean="0"/>
              <a:t>Spring .NET</a:t>
            </a:r>
          </a:p>
          <a:p>
            <a:r>
              <a:rPr lang="sv-SE" dirty="0" err="1" smtClean="0"/>
              <a:t>StructureMap</a:t>
            </a:r>
            <a:endParaRPr lang="sv-SE" dirty="0" smtClean="0"/>
          </a:p>
          <a:p>
            <a:r>
              <a:rPr lang="sv-SE" dirty="0" err="1" smtClean="0"/>
              <a:t>AutoFac</a:t>
            </a:r>
            <a:endParaRPr lang="sv-SE" dirty="0" smtClean="0"/>
          </a:p>
          <a:p>
            <a:r>
              <a:rPr lang="sv-SE" dirty="0" err="1" smtClean="0"/>
              <a:t>Unity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And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6224155" y="3096491"/>
            <a:ext cx="15127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Dagger</a:t>
            </a:r>
            <a:endParaRPr lang="sv-SE" dirty="0" smtClean="0"/>
          </a:p>
          <a:p>
            <a:r>
              <a:rPr lang="sv-SE" dirty="0" err="1" smtClean="0"/>
              <a:t>Guice</a:t>
            </a:r>
            <a:endParaRPr lang="sv-SE" dirty="0" smtClean="0"/>
          </a:p>
          <a:p>
            <a:r>
              <a:rPr lang="sv-SE" dirty="0" smtClean="0"/>
              <a:t>Spring</a:t>
            </a:r>
          </a:p>
          <a:p>
            <a:r>
              <a:rPr lang="sv-SE" dirty="0" smtClean="0"/>
              <a:t>CDI ( Java EE)</a:t>
            </a:r>
          </a:p>
          <a:p>
            <a:r>
              <a:rPr lang="sv-SE" dirty="0" err="1" smtClean="0"/>
              <a:t>PicoContainer</a:t>
            </a:r>
            <a:endParaRPr lang="sv-SE" dirty="0" smtClean="0"/>
          </a:p>
          <a:p>
            <a:r>
              <a:rPr lang="sv-SE" dirty="0" err="1" smtClean="0"/>
              <a:t>Deduplication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63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Castle </a:t>
            </a:r>
            <a:r>
              <a:rPr lang="sv-SE" dirty="0" smtClean="0"/>
              <a:t>Windsor</a:t>
            </a:r>
          </a:p>
          <a:p>
            <a:r>
              <a:rPr lang="sv-SE" dirty="0" err="1" smtClean="0"/>
              <a:t>Open</a:t>
            </a:r>
            <a:r>
              <a:rPr lang="sv-SE" dirty="0" smtClean="0"/>
              <a:t> Source IO Container</a:t>
            </a:r>
          </a:p>
          <a:p>
            <a:r>
              <a:rPr lang="sv-SE" dirty="0" smtClean="0"/>
              <a:t>Part </a:t>
            </a:r>
            <a:r>
              <a:rPr lang="sv-SE" dirty="0" err="1" smtClean="0"/>
              <a:t>of</a:t>
            </a:r>
            <a:r>
              <a:rPr lang="sv-SE" dirty="0" smtClean="0"/>
              <a:t> the Castle Project, Active Record, </a:t>
            </a:r>
            <a:r>
              <a:rPr lang="sv-SE" dirty="0" err="1" smtClean="0"/>
              <a:t>MonoRail</a:t>
            </a:r>
            <a:r>
              <a:rPr lang="sv-SE" dirty="0" smtClean="0"/>
              <a:t> etc..</a:t>
            </a:r>
          </a:p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first</a:t>
            </a:r>
            <a:r>
              <a:rPr lang="sv-SE" dirty="0" smtClean="0"/>
              <a:t> for .NET</a:t>
            </a:r>
          </a:p>
          <a:p>
            <a:endParaRPr lang="sv-SE" dirty="0"/>
          </a:p>
          <a:p>
            <a:r>
              <a:rPr lang="sv-SE" dirty="0" err="1" smtClean="0"/>
              <a:t>Install-Package</a:t>
            </a:r>
            <a:r>
              <a:rPr lang="sv-SE" dirty="0" smtClean="0"/>
              <a:t> </a:t>
            </a:r>
            <a:r>
              <a:rPr lang="sv-SE" dirty="0" err="1" smtClean="0"/>
              <a:t>Castle.Windsor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473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 </a:t>
            </a:r>
            <a:r>
              <a:rPr lang="sv-SE" dirty="0" err="1" smtClean="0"/>
              <a:t>unity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40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 </a:t>
            </a:r>
            <a:r>
              <a:rPr lang="sv-SE" dirty="0" err="1" smtClean="0"/>
              <a:t>something</a:t>
            </a:r>
            <a:r>
              <a:rPr lang="sv-SE" dirty="0" smtClean="0"/>
              <a:t> java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88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 </a:t>
            </a:r>
            <a:r>
              <a:rPr lang="sv-SE" dirty="0" err="1" smtClean="0"/>
              <a:t>coupled</a:t>
            </a:r>
            <a:r>
              <a:rPr lang="sv-SE" dirty="0" smtClean="0"/>
              <a:t> to </a:t>
            </a:r>
            <a:r>
              <a:rPr lang="sv-SE" dirty="0" err="1" smtClean="0"/>
              <a:t>loose</a:t>
            </a:r>
            <a:r>
              <a:rPr lang="sv-SE" dirty="0" smtClean="0"/>
              <a:t> </a:t>
            </a:r>
            <a:r>
              <a:rPr lang="sv-SE" dirty="0" err="1" smtClean="0"/>
              <a:t>coupled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You</a:t>
            </a:r>
            <a:r>
              <a:rPr lang="sv-SE" dirty="0" smtClean="0"/>
              <a:t> do it. </a:t>
            </a:r>
            <a:r>
              <a:rPr lang="sv-SE" dirty="0" err="1" smtClean="0"/>
              <a:t>Code</a:t>
            </a:r>
            <a:r>
              <a:rPr lang="sv-SE" dirty="0" smtClean="0"/>
              <a:t> is at </a:t>
            </a:r>
            <a:r>
              <a:rPr lang="sv-SE" dirty="0" err="1" smtClean="0"/>
              <a:t>Github</a:t>
            </a:r>
            <a:r>
              <a:rPr lang="sv-SE" dirty="0" smtClean="0"/>
              <a:t>…</a:t>
            </a:r>
          </a:p>
          <a:p>
            <a:endParaRPr lang="sv-SE" dirty="0"/>
          </a:p>
          <a:p>
            <a:r>
              <a:rPr lang="sv-SE" dirty="0" smtClean="0"/>
              <a:t>The </a:t>
            </a:r>
            <a:r>
              <a:rPr lang="sv-SE" dirty="0" err="1" smtClean="0"/>
              <a:t>code</a:t>
            </a:r>
            <a:r>
              <a:rPr lang="sv-SE" dirty="0" smtClean="0"/>
              <a:t> is </a:t>
            </a:r>
            <a:r>
              <a:rPr lang="sv-SE" dirty="0" err="1" smtClean="0"/>
              <a:t>coupled</a:t>
            </a:r>
            <a:r>
              <a:rPr lang="sv-SE" dirty="0" smtClean="0"/>
              <a:t>. </a:t>
            </a:r>
            <a:r>
              <a:rPr lang="sv-SE" dirty="0" err="1" smtClean="0"/>
              <a:t>Find</a:t>
            </a:r>
            <a:r>
              <a:rPr lang="sv-SE" dirty="0" smtClean="0"/>
              <a:t> </a:t>
            </a:r>
            <a:r>
              <a:rPr lang="sv-SE" dirty="0" err="1" smtClean="0"/>
              <a:t>suitable</a:t>
            </a:r>
            <a:r>
              <a:rPr lang="sv-SE" dirty="0" smtClean="0"/>
              <a:t> </a:t>
            </a:r>
            <a:r>
              <a:rPr lang="sv-SE" dirty="0" err="1" smtClean="0"/>
              <a:t>abstractions</a:t>
            </a:r>
            <a:r>
              <a:rPr lang="sv-SE" dirty="0" smtClean="0"/>
              <a:t> and </a:t>
            </a:r>
            <a:r>
              <a:rPr lang="sv-SE" dirty="0" err="1" smtClean="0"/>
              <a:t>turn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interfaces, abstract </a:t>
            </a:r>
            <a:r>
              <a:rPr lang="sv-SE" dirty="0" err="1" smtClean="0"/>
              <a:t>base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r>
              <a:rPr lang="sv-SE" dirty="0" smtClean="0"/>
              <a:t> and </a:t>
            </a:r>
            <a:r>
              <a:rPr lang="sv-SE" dirty="0" err="1" smtClean="0"/>
              <a:t>inject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2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Concepts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Dependency? </a:t>
            </a:r>
          </a:p>
          <a:p>
            <a:r>
              <a:rPr lang="en-US" dirty="0"/>
              <a:t>In software development terminology, a dependency is just an object that your class needs for functioning </a:t>
            </a:r>
            <a:r>
              <a:rPr lang="en-US" dirty="0" err="1"/>
              <a:t>e.g</a:t>
            </a:r>
            <a:r>
              <a:rPr lang="en-US" dirty="0"/>
              <a:t>: imagine a gardener wants to graft a plant. As a result, a grafting tool is a dependency in this case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What is an abstraction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Something that represents the behavior of your class. Usually an interface or abstract class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60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Normal </a:t>
            </a:r>
            <a:r>
              <a:rPr lang="sv-SE" dirty="0" err="1" smtClean="0"/>
              <a:t>Dependency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394065" cy="429875"/>
          </a:xfrm>
        </p:spPr>
        <p:txBody>
          <a:bodyPr/>
          <a:lstStyle/>
          <a:p>
            <a:r>
              <a:rPr lang="sv-SE" dirty="0" smtClean="0"/>
              <a:t>The normal situation: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4156365" y="2570884"/>
            <a:ext cx="1444336" cy="9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1475510" y="4755572"/>
            <a:ext cx="1444336" cy="9663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7" name="Isosceles Triangle 6"/>
          <p:cNvSpPr/>
          <p:nvPr/>
        </p:nvSpPr>
        <p:spPr>
          <a:xfrm>
            <a:off x="1438101" y="3832513"/>
            <a:ext cx="1481745" cy="781395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IVolvo</a:t>
            </a:r>
            <a:endParaRPr lang="sv-SE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88473" y="3678381"/>
            <a:ext cx="8104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63245" y="2971800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LAYER</a:t>
            </a:r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>
            <a:off x="9514609" y="4613908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LAYER</a:t>
            </a:r>
            <a:endParaRPr lang="sv-SE" dirty="0"/>
          </a:p>
        </p:txBody>
      </p:sp>
      <p:cxnSp>
        <p:nvCxnSpPr>
          <p:cNvPr id="21" name="Straight Arrow Connector 20"/>
          <p:cNvCxnSpPr>
            <a:stCxn id="5" idx="1"/>
          </p:cNvCxnSpPr>
          <p:nvPr/>
        </p:nvCxnSpPr>
        <p:spPr>
          <a:xfrm flipH="1">
            <a:off x="2670464" y="3054062"/>
            <a:ext cx="1485901" cy="106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</p:cNvCxnSpPr>
          <p:nvPr/>
        </p:nvCxnSpPr>
        <p:spPr>
          <a:xfrm flipH="1">
            <a:off x="4630710" y="3537239"/>
            <a:ext cx="247823" cy="67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5600701" y="3054062"/>
            <a:ext cx="332508" cy="90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5600701" y="3054062"/>
            <a:ext cx="2410569" cy="97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8499764" y="1974273"/>
            <a:ext cx="2992581" cy="16101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r>
              <a:rPr lang="sv-SE" dirty="0" smtClean="0"/>
              <a:t> </a:t>
            </a:r>
            <a:r>
              <a:rPr lang="sv-SE" dirty="0" err="1" smtClean="0"/>
              <a:t>needs</a:t>
            </a:r>
            <a:r>
              <a:rPr lang="sv-SE" dirty="0" smtClean="0"/>
              <a:t> to </a:t>
            </a:r>
            <a:r>
              <a:rPr lang="sv-SE" dirty="0" err="1" smtClean="0"/>
              <a:t>change</a:t>
            </a:r>
            <a:r>
              <a:rPr lang="sv-SE" dirty="0" smtClean="0"/>
              <a:t> all the </a:t>
            </a:r>
            <a:r>
              <a:rPr lang="sv-SE" dirty="0" err="1" smtClean="0"/>
              <a:t>time</a:t>
            </a:r>
            <a:r>
              <a:rPr lang="sv-SE" dirty="0" smtClean="0"/>
              <a:t>, switch </a:t>
            </a:r>
            <a:r>
              <a:rPr lang="sv-SE" dirty="0" err="1" smtClean="0"/>
              <a:t>statements</a:t>
            </a:r>
            <a:endParaRPr lang="sv-SE" dirty="0"/>
          </a:p>
        </p:txBody>
      </p:sp>
      <p:sp>
        <p:nvSpPr>
          <p:cNvPr id="29" name="Rectangle 28"/>
          <p:cNvSpPr/>
          <p:nvPr/>
        </p:nvSpPr>
        <p:spPr>
          <a:xfrm>
            <a:off x="3514208" y="4773396"/>
            <a:ext cx="1444336" cy="9663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30" name="Rectangle 29"/>
          <p:cNvSpPr/>
          <p:nvPr/>
        </p:nvSpPr>
        <p:spPr>
          <a:xfrm>
            <a:off x="5404312" y="4773395"/>
            <a:ext cx="1444336" cy="9663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7540336" y="4773396"/>
            <a:ext cx="1444336" cy="9663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32" name="Isosceles Triangle 31"/>
          <p:cNvSpPr/>
          <p:nvPr/>
        </p:nvSpPr>
        <p:spPr>
          <a:xfrm>
            <a:off x="3462313" y="3868598"/>
            <a:ext cx="1481745" cy="781395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ITruck</a:t>
            </a:r>
            <a:endParaRPr lang="sv-SE" sz="1200" dirty="0"/>
          </a:p>
        </p:txBody>
      </p:sp>
      <p:sp>
        <p:nvSpPr>
          <p:cNvPr id="33" name="Isosceles Triangle 32"/>
          <p:cNvSpPr/>
          <p:nvPr/>
        </p:nvSpPr>
        <p:spPr>
          <a:xfrm>
            <a:off x="5371582" y="3877108"/>
            <a:ext cx="1481745" cy="781395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IFerrari</a:t>
            </a:r>
            <a:endParaRPr lang="sv-SE" sz="1200" dirty="0"/>
          </a:p>
        </p:txBody>
      </p:sp>
      <p:sp>
        <p:nvSpPr>
          <p:cNvPr id="34" name="Isosceles Triangle 33"/>
          <p:cNvSpPr/>
          <p:nvPr/>
        </p:nvSpPr>
        <p:spPr>
          <a:xfrm>
            <a:off x="7512109" y="3868598"/>
            <a:ext cx="1481745" cy="781395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IBMW</a:t>
            </a:r>
            <a:endParaRPr lang="sv-SE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22118" y="4983240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Drive()</a:t>
            </a:r>
            <a:endParaRPr lang="sv-SE" dirty="0"/>
          </a:p>
        </p:txBody>
      </p:sp>
      <p:sp>
        <p:nvSpPr>
          <p:cNvPr id="22" name="TextBox 21"/>
          <p:cNvSpPr txBox="1"/>
          <p:nvPr/>
        </p:nvSpPr>
        <p:spPr>
          <a:xfrm>
            <a:off x="3864310" y="587115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Run</a:t>
            </a:r>
            <a:r>
              <a:rPr lang="sv-SE" dirty="0" smtClean="0"/>
              <a:t>()</a:t>
            </a:r>
            <a:endParaRPr lang="sv-SE" dirty="0"/>
          </a:p>
        </p:txBody>
      </p:sp>
      <p:sp>
        <p:nvSpPr>
          <p:cNvPr id="24" name="TextBox 23"/>
          <p:cNvSpPr txBox="1"/>
          <p:nvPr/>
        </p:nvSpPr>
        <p:spPr>
          <a:xfrm>
            <a:off x="5404312" y="5854642"/>
            <a:ext cx="13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PressPedal</a:t>
            </a:r>
            <a:r>
              <a:rPr lang="sv-SE" dirty="0" smtClean="0"/>
              <a:t>()</a:t>
            </a:r>
            <a:endParaRPr lang="sv-SE" dirty="0"/>
          </a:p>
        </p:txBody>
      </p:sp>
      <p:sp>
        <p:nvSpPr>
          <p:cNvPr id="26" name="TextBox 25"/>
          <p:cNvSpPr txBox="1"/>
          <p:nvPr/>
        </p:nvSpPr>
        <p:spPr>
          <a:xfrm>
            <a:off x="7914106" y="5863154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Achtung</a:t>
            </a:r>
            <a:r>
              <a:rPr lang="sv-SE" dirty="0" smtClean="0"/>
              <a:t>()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95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Dependency</a:t>
            </a:r>
            <a:r>
              <a:rPr lang="sv-SE" dirty="0" smtClean="0"/>
              <a:t> inversion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366656" y="2513921"/>
            <a:ext cx="1444336" cy="9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88473" y="3678381"/>
            <a:ext cx="8104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14609" y="286939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LAYER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9514609" y="4613908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LAYER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7658100" y="4360651"/>
            <a:ext cx="1444336" cy="9663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9" name="Isosceles Triangle 8"/>
          <p:cNvSpPr/>
          <p:nvPr/>
        </p:nvSpPr>
        <p:spPr>
          <a:xfrm>
            <a:off x="5781500" y="2663363"/>
            <a:ext cx="1481745" cy="781395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IVehicle</a:t>
            </a:r>
            <a:endParaRPr lang="sv-SE" sz="1200" dirty="0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4810992" y="2986002"/>
            <a:ext cx="1433944" cy="1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9" idx="4"/>
          </p:cNvCxnSpPr>
          <p:nvPr/>
        </p:nvCxnSpPr>
        <p:spPr>
          <a:xfrm flipH="1" flipV="1">
            <a:off x="7263245" y="3444758"/>
            <a:ext cx="1117023" cy="91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18909" y="4370761"/>
            <a:ext cx="1444336" cy="9663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3931402" y="4370761"/>
            <a:ext cx="1444336" cy="9663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cxnSp>
        <p:nvCxnSpPr>
          <p:cNvPr id="17" name="Straight Arrow Connector 16"/>
          <p:cNvCxnSpPr>
            <a:stCxn id="14" idx="0"/>
            <a:endCxn id="9" idx="3"/>
          </p:cNvCxnSpPr>
          <p:nvPr/>
        </p:nvCxnSpPr>
        <p:spPr>
          <a:xfrm flipH="1" flipV="1">
            <a:off x="6522373" y="3444758"/>
            <a:ext cx="18704" cy="92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2"/>
          </p:cNvCxnSpPr>
          <p:nvPr/>
        </p:nvCxnSpPr>
        <p:spPr>
          <a:xfrm flipV="1">
            <a:off x="4653570" y="3444758"/>
            <a:ext cx="1127930" cy="92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8587395" y="1624166"/>
            <a:ext cx="2462645" cy="11382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r>
              <a:rPr lang="sv-SE" dirty="0" smtClean="0"/>
              <a:t> is </a:t>
            </a:r>
            <a:r>
              <a:rPr lang="sv-SE" dirty="0" err="1" smtClean="0"/>
              <a:t>reusable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7215444" y="2752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Go()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55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 </a:t>
            </a:r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according</a:t>
            </a:r>
            <a:r>
              <a:rPr lang="sv-SE" dirty="0" smtClean="0"/>
              <a:t> to </a:t>
            </a:r>
            <a:r>
              <a:rPr lang="sv-SE" dirty="0" err="1" smtClean="0"/>
              <a:t>Uncle</a:t>
            </a:r>
            <a:r>
              <a:rPr lang="sv-SE" dirty="0" smtClean="0"/>
              <a:t> Bob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>
          <a:xfrm>
            <a:off x="4842164" y="2202873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COPY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2303319" y="3810000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READ KEYBOARD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7363692" y="3810000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WRITE PRINTER</a:t>
            </a:r>
            <a:endParaRPr lang="sv-SE" dirty="0"/>
          </a:p>
        </p:txBody>
      </p:sp>
      <p:cxnSp>
        <p:nvCxnSpPr>
          <p:cNvPr id="8" name="Elbow Connector 7"/>
          <p:cNvCxnSpPr>
            <a:stCxn id="4" idx="1"/>
            <a:endCxn id="5" idx="3"/>
          </p:cNvCxnSpPr>
          <p:nvPr/>
        </p:nvCxnSpPr>
        <p:spPr>
          <a:xfrm rot="10800000" flipV="1">
            <a:off x="3903520" y="2701636"/>
            <a:ext cx="938645" cy="1607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6" idx="1"/>
          </p:cNvCxnSpPr>
          <p:nvPr/>
        </p:nvCxnSpPr>
        <p:spPr>
          <a:xfrm>
            <a:off x="6442364" y="2701637"/>
            <a:ext cx="921328" cy="1607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417628" y="3629891"/>
            <a:ext cx="1600200" cy="9975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WRITE DISC</a:t>
            </a:r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92" y="4918363"/>
            <a:ext cx="1600200" cy="9975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WRITE X</a:t>
            </a: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2015836" y="1911927"/>
            <a:ext cx="7076209" cy="3086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092045" y="2399661"/>
            <a:ext cx="647702" cy="30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63992" y="2234044"/>
            <a:ext cx="16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NOT REUSABLE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91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 </a:t>
            </a:r>
            <a:r>
              <a:rPr lang="sv-SE" dirty="0" err="1" smtClean="0"/>
              <a:t>Example</a:t>
            </a:r>
            <a:r>
              <a:rPr lang="sv-SE" dirty="0" smtClean="0"/>
              <a:t> solution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682144" y="1880075"/>
            <a:ext cx="1444336" cy="9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COPY</a:t>
            </a:r>
            <a:endParaRPr lang="sv-SE" dirty="0"/>
          </a:p>
        </p:txBody>
      </p:sp>
      <p:sp>
        <p:nvSpPr>
          <p:cNvPr id="5" name="Isosceles Triangle 4"/>
          <p:cNvSpPr/>
          <p:nvPr/>
        </p:nvSpPr>
        <p:spPr>
          <a:xfrm>
            <a:off x="2872046" y="2663363"/>
            <a:ext cx="1585654" cy="78139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READER</a:t>
            </a:r>
            <a:endParaRPr lang="sv-SE" sz="1400" dirty="0"/>
          </a:p>
        </p:txBody>
      </p:sp>
      <p:sp>
        <p:nvSpPr>
          <p:cNvPr id="6" name="Isosceles Triangle 5"/>
          <p:cNvSpPr/>
          <p:nvPr/>
        </p:nvSpPr>
        <p:spPr>
          <a:xfrm>
            <a:off x="6598918" y="2714450"/>
            <a:ext cx="1585654" cy="78139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WRITER</a:t>
            </a:r>
            <a:endParaRPr lang="sv-SE" sz="1400" dirty="0"/>
          </a:p>
        </p:txBody>
      </p:sp>
      <p:sp>
        <p:nvSpPr>
          <p:cNvPr id="7" name="Rectangle 6"/>
          <p:cNvSpPr/>
          <p:nvPr/>
        </p:nvSpPr>
        <p:spPr>
          <a:xfrm>
            <a:off x="1821180" y="4027530"/>
            <a:ext cx="1444336" cy="9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KEYBOARD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5714307" y="4027529"/>
            <a:ext cx="1444336" cy="9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PRINTER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7391745" y="4027529"/>
            <a:ext cx="1444336" cy="9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DISC</a:t>
            </a:r>
            <a:endParaRPr lang="sv-SE" dirty="0"/>
          </a:p>
        </p:txBody>
      </p:sp>
      <p:cxnSp>
        <p:nvCxnSpPr>
          <p:cNvPr id="11" name="Straight Arrow Connector 10"/>
          <p:cNvCxnSpPr>
            <a:stCxn id="4" idx="1"/>
            <a:endCxn id="5" idx="5"/>
          </p:cNvCxnSpPr>
          <p:nvPr/>
        </p:nvCxnSpPr>
        <p:spPr>
          <a:xfrm flipH="1">
            <a:off x="4061287" y="2363253"/>
            <a:ext cx="620857" cy="69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6126480" y="2363253"/>
            <a:ext cx="868852" cy="74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28900" y="1737360"/>
            <a:ext cx="5808517" cy="2107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437417" y="2185381"/>
            <a:ext cx="1184564" cy="47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67900" y="2008734"/>
            <a:ext cx="116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REUSABLE</a:t>
            </a:r>
            <a:endParaRPr lang="sv-SE" b="1" dirty="0"/>
          </a:p>
        </p:txBody>
      </p:sp>
      <p:cxnSp>
        <p:nvCxnSpPr>
          <p:cNvPr id="24" name="Elbow Connector 23"/>
          <p:cNvCxnSpPr>
            <a:stCxn id="8" idx="0"/>
            <a:endCxn id="6" idx="3"/>
          </p:cNvCxnSpPr>
          <p:nvPr/>
        </p:nvCxnSpPr>
        <p:spPr>
          <a:xfrm rot="5400000" flipH="1" flipV="1">
            <a:off x="6648268" y="3284052"/>
            <a:ext cx="531684" cy="955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0"/>
            <a:endCxn id="6" idx="3"/>
          </p:cNvCxnSpPr>
          <p:nvPr/>
        </p:nvCxnSpPr>
        <p:spPr>
          <a:xfrm rot="16200000" flipV="1">
            <a:off x="7486987" y="3400603"/>
            <a:ext cx="531684" cy="722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0"/>
            <a:endCxn id="5" idx="3"/>
          </p:cNvCxnSpPr>
          <p:nvPr/>
        </p:nvCxnSpPr>
        <p:spPr>
          <a:xfrm rot="5400000" flipH="1" flipV="1">
            <a:off x="2812724" y="3175382"/>
            <a:ext cx="582772" cy="112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Dependency</a:t>
            </a:r>
            <a:r>
              <a:rPr lang="sv-SE" dirty="0" smtClean="0"/>
              <a:t> inversion </a:t>
            </a:r>
            <a:r>
              <a:rPr lang="sv-SE" dirty="0" err="1" smtClean="0"/>
              <a:t>principle</a:t>
            </a:r>
            <a:r>
              <a:rPr lang="sv-SE" dirty="0" smtClean="0"/>
              <a:t>		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- </a:t>
            </a:r>
            <a:r>
              <a:rPr lang="sv-SE" dirty="0" err="1" smtClean="0"/>
              <a:t>High-level</a:t>
            </a:r>
            <a:r>
              <a:rPr lang="sv-SE" dirty="0" smtClean="0"/>
              <a:t> </a:t>
            </a:r>
            <a:r>
              <a:rPr lang="sv-SE" dirty="0" err="1" smtClean="0"/>
              <a:t>modules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not </a:t>
            </a:r>
            <a:r>
              <a:rPr lang="sv-SE" dirty="0" err="1" smtClean="0"/>
              <a:t>depend</a:t>
            </a:r>
            <a:r>
              <a:rPr lang="sv-SE" dirty="0" smtClean="0"/>
              <a:t> on </a:t>
            </a:r>
            <a:r>
              <a:rPr lang="sv-SE" dirty="0" err="1" smtClean="0"/>
              <a:t>low-level</a:t>
            </a:r>
            <a:r>
              <a:rPr lang="sv-SE" dirty="0" smtClean="0"/>
              <a:t> </a:t>
            </a:r>
            <a:r>
              <a:rPr lang="sv-SE" dirty="0" err="1" smtClean="0"/>
              <a:t>modules</a:t>
            </a:r>
            <a:r>
              <a:rPr lang="sv-SE" dirty="0" smtClean="0"/>
              <a:t>. 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depend</a:t>
            </a:r>
            <a:r>
              <a:rPr lang="sv-SE" dirty="0" smtClean="0"/>
              <a:t> on </a:t>
            </a:r>
            <a:r>
              <a:rPr lang="sv-SE" dirty="0" err="1" smtClean="0"/>
              <a:t>abstractions</a:t>
            </a:r>
            <a:endParaRPr lang="sv-SE" dirty="0" smtClean="0"/>
          </a:p>
          <a:p>
            <a:r>
              <a:rPr lang="sv-SE" dirty="0" smtClean="0"/>
              <a:t>- </a:t>
            </a:r>
            <a:r>
              <a:rPr lang="sv-SE" dirty="0" err="1" smtClean="0"/>
              <a:t>Abstractions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not </a:t>
            </a:r>
            <a:r>
              <a:rPr lang="sv-SE" dirty="0" err="1" smtClean="0"/>
              <a:t>depend</a:t>
            </a:r>
            <a:r>
              <a:rPr lang="sv-SE" dirty="0" smtClean="0"/>
              <a:t> on </a:t>
            </a:r>
            <a:r>
              <a:rPr lang="sv-SE" dirty="0" err="1" smtClean="0"/>
              <a:t>details</a:t>
            </a:r>
            <a:r>
              <a:rPr lang="sv-SE" dirty="0" smtClean="0"/>
              <a:t>. </a:t>
            </a:r>
            <a:r>
              <a:rPr lang="sv-SE" dirty="0" err="1" smtClean="0"/>
              <a:t>Details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depend</a:t>
            </a:r>
            <a:r>
              <a:rPr lang="sv-SE" dirty="0" smtClean="0"/>
              <a:t> on </a:t>
            </a:r>
            <a:r>
              <a:rPr lang="sv-SE" dirty="0" err="1" smtClean="0"/>
              <a:t>abstractions</a:t>
            </a:r>
            <a:r>
              <a:rPr lang="sv-SE" dirty="0" smtClean="0"/>
              <a:t>. </a:t>
            </a:r>
          </a:p>
          <a:p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402773" y="3293918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Robert Martin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26732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Another </a:t>
            </a:r>
            <a:r>
              <a:rPr lang="sv-SE" dirty="0" err="1" smtClean="0"/>
              <a:t>example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>
          <a:xfrm>
            <a:off x="1586346" y="2760518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REMOTE CONTROL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646719" y="2760518"/>
            <a:ext cx="1600200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TV</a:t>
            </a:r>
            <a:endParaRPr lang="sv-SE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186546" y="3259282"/>
            <a:ext cx="3460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900</TotalTime>
  <Words>865</Words>
  <Application>Microsoft Office PowerPoint</Application>
  <PresentationFormat>Widescreen</PresentationFormat>
  <Paragraphs>238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Consolas</vt:lpstr>
      <vt:lpstr>Helvetica Neue</vt:lpstr>
      <vt:lpstr>Retrospect</vt:lpstr>
      <vt:lpstr>Dependency Injection</vt:lpstr>
      <vt:lpstr>History</vt:lpstr>
      <vt:lpstr>Concepts</vt:lpstr>
      <vt:lpstr>Normal Dependency</vt:lpstr>
      <vt:lpstr>Dependency inversion</vt:lpstr>
      <vt:lpstr>DI Example according to Uncle Bob</vt:lpstr>
      <vt:lpstr>DI Example solution</vt:lpstr>
      <vt:lpstr>Dependency inversion principle  </vt:lpstr>
      <vt:lpstr>Another example</vt:lpstr>
      <vt:lpstr>Another example - solution</vt:lpstr>
      <vt:lpstr>Dependency injection</vt:lpstr>
      <vt:lpstr>Constructor injection</vt:lpstr>
      <vt:lpstr>Setter injection</vt:lpstr>
      <vt:lpstr>Interface injection  (setter injection + role interface)</vt:lpstr>
      <vt:lpstr>Example scenario : Garden</vt:lpstr>
      <vt:lpstr>Example continued</vt:lpstr>
      <vt:lpstr>Example - solution</vt:lpstr>
      <vt:lpstr>Example auhentication</vt:lpstr>
      <vt:lpstr>Example authentication - continued</vt:lpstr>
      <vt:lpstr>Example authentication - solution</vt:lpstr>
      <vt:lpstr>DI Container</vt:lpstr>
      <vt:lpstr>DI Containers</vt:lpstr>
      <vt:lpstr>Demo</vt:lpstr>
      <vt:lpstr>Demo unity</vt:lpstr>
      <vt:lpstr>Demo something java</vt:lpstr>
      <vt:lpstr>Demo coupled to loose coupled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Christoffer Noring</dc:creator>
  <cp:lastModifiedBy>Christoffer Noring</cp:lastModifiedBy>
  <cp:revision>33</cp:revision>
  <dcterms:created xsi:type="dcterms:W3CDTF">2015-04-13T15:06:06Z</dcterms:created>
  <dcterms:modified xsi:type="dcterms:W3CDTF">2015-04-15T17:47:47Z</dcterms:modified>
</cp:coreProperties>
</file>