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006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04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310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214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67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2016-03-20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171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2016-03-20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049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2016-03-20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424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2016-03-20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73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2016-03-20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010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2016-03-20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37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49611-5D09-483C-9F40-2804AF17CB66}" type="datetimeFigureOut">
              <a:rPr lang="sv-SE" smtClean="0"/>
              <a:t>2016-03-20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84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Best </a:t>
            </a:r>
            <a:r>
              <a:rPr lang="sv-SE" dirty="0" err="1"/>
              <a:t>practices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864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3450" y="9525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4000" dirty="0" err="1">
                <a:solidFill>
                  <a:srgbClr val="B22222"/>
                </a:solidFill>
                <a:effectLst/>
              </a:rPr>
              <a:t>Dependency</a:t>
            </a:r>
            <a:r>
              <a:rPr lang="sv-SE" sz="4000" dirty="0">
                <a:solidFill>
                  <a:srgbClr val="B22222"/>
                </a:solidFill>
                <a:effectLst/>
              </a:rPr>
              <a:t> </a:t>
            </a:r>
            <a:r>
              <a:rPr lang="sv-SE" sz="4000" dirty="0" err="1">
                <a:solidFill>
                  <a:srgbClr val="B22222"/>
                </a:solidFill>
                <a:effectLst/>
              </a:rPr>
              <a:t>injection</a:t>
            </a:r>
            <a:br>
              <a:rPr lang="sv-SE" sz="4000" dirty="0"/>
            </a:br>
            <a:r>
              <a:rPr lang="sv-SE" b="1" dirty="0"/>
              <a:t>DONT</a:t>
            </a:r>
            <a:br>
              <a:rPr lang="sv-SE" b="1" dirty="0"/>
            </a:b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</a:t>
            </a:r>
            <a:r>
              <a:rPr lang="sv-SE" dirty="0">
                <a:solidFill>
                  <a:srgbClr val="C00000"/>
                </a:solidFill>
                <a:effectLst/>
              </a:rPr>
              <a:t> </a:t>
            </a:r>
            <a:br>
              <a:rPr lang="sv-SE" dirty="0"/>
            </a:b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3450" y="2804637"/>
            <a:ext cx="9124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/>
              <a:t>BETTER</a:t>
            </a:r>
            <a:br>
              <a:rPr lang="sv-SE" b="1" dirty="0"/>
            </a:b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</a:t>
            </a:r>
            <a:r>
              <a:rPr lang="sv-SE" dirty="0" err="1">
                <a:solidFill>
                  <a:srgbClr val="C00000"/>
                </a:solidFill>
                <a:effectLst/>
              </a:rPr>
              <a:t>angular.module</a:t>
            </a:r>
            <a:r>
              <a:rPr lang="sv-SE" dirty="0">
                <a:solidFill>
                  <a:srgbClr val="C00000"/>
                </a:solidFill>
                <a:effectLst/>
              </a:rPr>
              <a:t>('</a:t>
            </a:r>
            <a:r>
              <a:rPr lang="sv-SE" dirty="0" err="1">
                <a:solidFill>
                  <a:srgbClr val="C00000"/>
                </a:solidFill>
                <a:effectLst/>
              </a:rPr>
              <a:t>app</a:t>
            </a:r>
            <a:r>
              <a:rPr lang="sv-SE" dirty="0">
                <a:solidFill>
                  <a:srgbClr val="C00000"/>
                </a:solidFill>
                <a:effectLst/>
              </a:rPr>
              <a:t>').</a:t>
            </a:r>
            <a:r>
              <a:rPr lang="sv-SE" dirty="0" err="1">
                <a:solidFill>
                  <a:srgbClr val="C00000"/>
                </a:solidFill>
                <a:effectLst/>
              </a:rPr>
              <a:t>factory</a:t>
            </a:r>
            <a:r>
              <a:rPr lang="sv-SE" dirty="0">
                <a:solidFill>
                  <a:srgbClr val="C00000"/>
                </a:solidFill>
                <a:effectLst/>
              </a:rPr>
              <a:t>('service',['</a:t>
            </a:r>
            <a:r>
              <a:rPr lang="sv-SE" dirty="0" err="1">
                <a:solidFill>
                  <a:srgbClr val="C00000"/>
                </a:solidFill>
                <a:effectLst/>
              </a:rPr>
              <a:t>userService</a:t>
            </a:r>
            <a:r>
              <a:rPr lang="sv-SE" dirty="0">
                <a:solidFill>
                  <a:srgbClr val="C00000"/>
                </a:solidFill>
                <a:effectLst/>
              </a:rPr>
              <a:t>','</a:t>
            </a:r>
            <a:r>
              <a:rPr lang="sv-SE" dirty="0" err="1">
                <a:solidFill>
                  <a:srgbClr val="C00000"/>
                </a:solidFill>
                <a:effectLst/>
              </a:rPr>
              <a:t>user</a:t>
            </a:r>
            <a:r>
              <a:rPr lang="sv-SE" dirty="0">
                <a:solidFill>
                  <a:srgbClr val="C00000"/>
                </a:solidFill>
                <a:effectLst/>
              </a:rPr>
              <a:t>',</a:t>
            </a:r>
            <a:r>
              <a:rPr lang="sv-SE" dirty="0" err="1">
                <a:solidFill>
                  <a:srgbClr val="C00000"/>
                </a:solidFill>
                <a:effectLst/>
              </a:rPr>
              <a:t>function</a:t>
            </a:r>
            <a:r>
              <a:rPr lang="sv-SE" dirty="0">
                <a:solidFill>
                  <a:srgbClr val="C00000"/>
                </a:solidFill>
                <a:effectLst/>
              </a:rPr>
              <a:t>(</a:t>
            </a:r>
            <a:r>
              <a:rPr lang="sv-SE" dirty="0" err="1">
                <a:solidFill>
                  <a:srgbClr val="C00000"/>
                </a:solidFill>
                <a:effectLst/>
              </a:rPr>
              <a:t>userService</a:t>
            </a:r>
            <a:r>
              <a:rPr lang="sv-SE" dirty="0">
                <a:solidFill>
                  <a:srgbClr val="C00000"/>
                </a:solidFill>
                <a:effectLst/>
              </a:rPr>
              <a:t>, </a:t>
            </a:r>
            <a:r>
              <a:rPr lang="sv-SE" dirty="0" err="1">
                <a:solidFill>
                  <a:srgbClr val="C00000"/>
                </a:solidFill>
                <a:effectLst/>
              </a:rPr>
              <a:t>user</a:t>
            </a:r>
            <a:r>
              <a:rPr lang="sv-SE" dirty="0">
                <a:solidFill>
                  <a:srgbClr val="C00000"/>
                </a:solidFill>
                <a:effectLst/>
              </a:rPr>
              <a:t>){</a:t>
            </a:r>
            <a:br>
              <a:rPr lang="sv-SE" dirty="0">
                <a:solidFill>
                  <a:srgbClr val="C00000"/>
                </a:solidFill>
              </a:rPr>
            </a:b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}]);</a:t>
            </a: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008000"/>
                </a:solidFill>
                <a:effectLst/>
              </a:rPr>
              <a:t>    </a:t>
            </a:r>
            <a:br>
              <a:rPr lang="sv-SE" dirty="0"/>
            </a:b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3450" y="44631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/>
              <a:t>BEST - </a:t>
            </a:r>
            <a:r>
              <a:rPr lang="sv-SE" b="1" dirty="0" err="1"/>
              <a:t>more</a:t>
            </a:r>
            <a:r>
              <a:rPr lang="sv-SE" b="1" dirty="0"/>
              <a:t> </a:t>
            </a:r>
            <a:r>
              <a:rPr lang="sv-SE" b="1" dirty="0" err="1"/>
              <a:t>readable</a:t>
            </a:r>
            <a:r>
              <a:rPr lang="sv-SE" b="1" dirty="0"/>
              <a:t>, </a:t>
            </a:r>
            <a:r>
              <a:rPr lang="sv-SE" b="1" dirty="0" err="1"/>
              <a:t>this</a:t>
            </a:r>
            <a:r>
              <a:rPr lang="sv-SE" b="1" dirty="0"/>
              <a:t> is </a:t>
            </a:r>
            <a:r>
              <a:rPr lang="sv-SE" b="1" dirty="0" err="1"/>
              <a:t>what</a:t>
            </a:r>
            <a:r>
              <a:rPr lang="sv-SE" b="1" dirty="0"/>
              <a:t> </a:t>
            </a:r>
            <a:r>
              <a:rPr lang="sv-SE" b="1" dirty="0" err="1"/>
              <a:t>minification</a:t>
            </a:r>
            <a:r>
              <a:rPr lang="sv-SE" b="1" dirty="0"/>
              <a:t> </a:t>
            </a:r>
            <a:r>
              <a:rPr lang="sv-SE" b="1" dirty="0" err="1"/>
              <a:t>does</a:t>
            </a:r>
            <a:r>
              <a:rPr lang="sv-SE" b="1" dirty="0"/>
              <a:t> </a:t>
            </a:r>
            <a:r>
              <a:rPr lang="sv-SE" b="1" dirty="0" err="1"/>
              <a:t>anyway</a:t>
            </a:r>
            <a:br>
              <a:rPr lang="sv-SE" dirty="0"/>
            </a:b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</a:t>
            </a:r>
            <a:r>
              <a:rPr lang="sv-SE" dirty="0">
                <a:solidFill>
                  <a:srgbClr val="C00000"/>
                </a:solidFill>
                <a:effectLst/>
              </a:rPr>
              <a:t> </a:t>
            </a:r>
            <a:r>
              <a:rPr lang="sv-SE" dirty="0" err="1">
                <a:solidFill>
                  <a:srgbClr val="C00000"/>
                </a:solidFill>
                <a:effectLst/>
              </a:rPr>
              <a:t>angular.module</a:t>
            </a:r>
            <a:r>
              <a:rPr lang="sv-SE" dirty="0">
                <a:solidFill>
                  <a:srgbClr val="C00000"/>
                </a:solidFill>
                <a:effectLst/>
              </a:rPr>
              <a:t>('</a:t>
            </a:r>
            <a:r>
              <a:rPr lang="sv-SE" dirty="0" err="1">
                <a:solidFill>
                  <a:srgbClr val="C00000"/>
                </a:solidFill>
                <a:effectLst/>
              </a:rPr>
              <a:t>app</a:t>
            </a:r>
            <a:r>
              <a:rPr lang="sv-SE" dirty="0">
                <a:solidFill>
                  <a:srgbClr val="C00000"/>
                </a:solidFill>
                <a:effectLst/>
              </a:rPr>
              <a:t>').</a:t>
            </a:r>
            <a:r>
              <a:rPr lang="sv-SE" dirty="0" err="1">
                <a:solidFill>
                  <a:srgbClr val="C00000"/>
                </a:solidFill>
                <a:effectLst/>
              </a:rPr>
              <a:t>factory</a:t>
            </a:r>
            <a:r>
              <a:rPr lang="sv-SE" dirty="0">
                <a:solidFill>
                  <a:srgbClr val="C00000"/>
                </a:solidFill>
                <a:effectLst/>
              </a:rPr>
              <a:t>('</a:t>
            </a:r>
            <a:r>
              <a:rPr lang="sv-SE" dirty="0" err="1">
                <a:solidFill>
                  <a:srgbClr val="C00000"/>
                </a:solidFill>
                <a:effectLst/>
              </a:rPr>
              <a:t>service',Service</a:t>
            </a:r>
            <a:r>
              <a:rPr lang="sv-SE" dirty="0">
                <a:solidFill>
                  <a:srgbClr val="C00000"/>
                </a:solidFill>
                <a:effectLst/>
              </a:rPr>
              <a:t>);</a:t>
            </a:r>
            <a:br>
              <a:rPr lang="sv-SE" dirty="0">
                <a:solidFill>
                  <a:srgbClr val="C00000"/>
                </a:solidFill>
              </a:rPr>
            </a:b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Service.$</a:t>
            </a:r>
            <a:r>
              <a:rPr lang="sv-SE" dirty="0" err="1">
                <a:solidFill>
                  <a:srgbClr val="C00000"/>
                </a:solidFill>
                <a:effectLst/>
              </a:rPr>
              <a:t>inject</a:t>
            </a:r>
            <a:r>
              <a:rPr lang="sv-SE" dirty="0">
                <a:solidFill>
                  <a:srgbClr val="C00000"/>
                </a:solidFill>
                <a:effectLst/>
              </a:rPr>
              <a:t> = ['</a:t>
            </a:r>
            <a:r>
              <a:rPr lang="sv-SE" dirty="0" err="1">
                <a:solidFill>
                  <a:srgbClr val="C00000"/>
                </a:solidFill>
                <a:effectLst/>
              </a:rPr>
              <a:t>userService</a:t>
            </a:r>
            <a:r>
              <a:rPr lang="sv-SE" dirty="0">
                <a:solidFill>
                  <a:srgbClr val="C00000"/>
                </a:solidFill>
                <a:effectLst/>
              </a:rPr>
              <a:t>','</a:t>
            </a:r>
            <a:r>
              <a:rPr lang="sv-SE" dirty="0" err="1">
                <a:solidFill>
                  <a:srgbClr val="C00000"/>
                </a:solidFill>
                <a:effectLst/>
              </a:rPr>
              <a:t>user</a:t>
            </a:r>
            <a:r>
              <a:rPr lang="sv-SE" dirty="0">
                <a:solidFill>
                  <a:srgbClr val="C00000"/>
                </a:solidFill>
                <a:effectLst/>
              </a:rPr>
              <a:t>'];</a:t>
            </a:r>
            <a:br>
              <a:rPr lang="sv-SE" dirty="0">
                <a:solidFill>
                  <a:srgbClr val="C00000"/>
                </a:solidFill>
              </a:rPr>
            </a:b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</a:t>
            </a:r>
            <a:r>
              <a:rPr lang="sv-SE" dirty="0" err="1">
                <a:solidFill>
                  <a:srgbClr val="C00000"/>
                </a:solidFill>
                <a:effectLst/>
              </a:rPr>
              <a:t>function</a:t>
            </a:r>
            <a:r>
              <a:rPr lang="sv-SE" dirty="0">
                <a:solidFill>
                  <a:srgbClr val="C00000"/>
                </a:solidFill>
                <a:effectLst/>
              </a:rPr>
              <a:t> Service(</a:t>
            </a:r>
            <a:r>
              <a:rPr lang="sv-SE" dirty="0" err="1">
                <a:solidFill>
                  <a:srgbClr val="C00000"/>
                </a:solidFill>
                <a:effectLst/>
              </a:rPr>
              <a:t>userService</a:t>
            </a:r>
            <a:r>
              <a:rPr lang="sv-SE" dirty="0">
                <a:solidFill>
                  <a:srgbClr val="C00000"/>
                </a:solidFill>
                <a:effectLst/>
              </a:rPr>
              <a:t>, </a:t>
            </a:r>
            <a:r>
              <a:rPr lang="sv-SE" dirty="0" err="1">
                <a:solidFill>
                  <a:srgbClr val="C00000"/>
                </a:solidFill>
                <a:effectLst/>
              </a:rPr>
              <a:t>user</a:t>
            </a:r>
            <a:r>
              <a:rPr lang="sv-SE" dirty="0">
                <a:solidFill>
                  <a:srgbClr val="C00000"/>
                </a:solidFill>
                <a:effectLst/>
              </a:rPr>
              <a:t>){</a:t>
            </a:r>
            <a:br>
              <a:rPr lang="sv-SE" dirty="0">
                <a:solidFill>
                  <a:srgbClr val="C00000"/>
                </a:solidFill>
              </a:rPr>
            </a:b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}</a:t>
            </a: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3450" y="10503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>
                <a:solidFill>
                  <a:srgbClr val="C00000"/>
                </a:solidFill>
                <a:effectLst/>
              </a:rPr>
              <a:t>angular.module</a:t>
            </a:r>
            <a:r>
              <a:rPr lang="sv-SE" dirty="0">
                <a:solidFill>
                  <a:srgbClr val="C00000"/>
                </a:solidFill>
                <a:effectLst/>
              </a:rPr>
              <a:t>('</a:t>
            </a:r>
            <a:r>
              <a:rPr lang="sv-SE" dirty="0" err="1">
                <a:solidFill>
                  <a:srgbClr val="C00000"/>
                </a:solidFill>
                <a:effectLst/>
              </a:rPr>
              <a:t>app</a:t>
            </a:r>
            <a:r>
              <a:rPr lang="sv-SE" dirty="0">
                <a:solidFill>
                  <a:srgbClr val="C00000"/>
                </a:solidFill>
                <a:effectLst/>
              </a:rPr>
              <a:t>').</a:t>
            </a:r>
            <a:r>
              <a:rPr lang="sv-SE" dirty="0" err="1">
                <a:solidFill>
                  <a:srgbClr val="C00000"/>
                </a:solidFill>
                <a:effectLst/>
              </a:rPr>
              <a:t>factory</a:t>
            </a:r>
            <a:r>
              <a:rPr lang="sv-SE" dirty="0">
                <a:solidFill>
                  <a:srgbClr val="C00000"/>
                </a:solidFill>
                <a:effectLst/>
              </a:rPr>
              <a:t>('service',</a:t>
            </a:r>
            <a:r>
              <a:rPr lang="sv-SE" dirty="0" err="1">
                <a:solidFill>
                  <a:srgbClr val="C00000"/>
                </a:solidFill>
                <a:effectLst/>
              </a:rPr>
              <a:t>function</a:t>
            </a:r>
            <a:r>
              <a:rPr lang="sv-SE" dirty="0">
                <a:solidFill>
                  <a:srgbClr val="C00000"/>
                </a:solidFill>
                <a:effectLst/>
              </a:rPr>
              <a:t>(</a:t>
            </a:r>
            <a:r>
              <a:rPr lang="sv-SE" dirty="0" err="1">
                <a:solidFill>
                  <a:srgbClr val="C00000"/>
                </a:solidFill>
                <a:effectLst/>
              </a:rPr>
              <a:t>userService</a:t>
            </a:r>
            <a:r>
              <a:rPr lang="sv-SE" dirty="0">
                <a:solidFill>
                  <a:srgbClr val="C00000"/>
                </a:solidFill>
                <a:effectLst/>
              </a:rPr>
              <a:t>, </a:t>
            </a:r>
            <a:r>
              <a:rPr lang="sv-SE" dirty="0" err="1">
                <a:solidFill>
                  <a:srgbClr val="C00000"/>
                </a:solidFill>
                <a:effectLst/>
              </a:rPr>
              <a:t>user</a:t>
            </a:r>
            <a:r>
              <a:rPr lang="sv-SE" dirty="0">
                <a:solidFill>
                  <a:srgbClr val="C00000"/>
                </a:solidFill>
                <a:effectLst/>
              </a:rPr>
              <a:t>){</a:t>
            </a:r>
            <a:br>
              <a:rPr lang="sv-SE" dirty="0">
                <a:solidFill>
                  <a:srgbClr val="C00000"/>
                </a:solidFill>
              </a:rPr>
            </a:b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});</a:t>
            </a:r>
            <a:br>
              <a:rPr lang="sv-SE" dirty="0">
                <a:solidFill>
                  <a:srgbClr val="C00000"/>
                </a:solidFill>
              </a:rPr>
            </a:b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break in </a:t>
            </a:r>
            <a:r>
              <a:rPr lang="sv-SE" dirty="0" err="1"/>
              <a:t>minification</a:t>
            </a:r>
            <a:r>
              <a:rPr lang="sv-SE" dirty="0"/>
              <a:t> </a:t>
            </a:r>
            <a:r>
              <a:rPr lang="sv-SE" dirty="0" err="1"/>
              <a:t>unless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ng-annotate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440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4219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B22222"/>
                </a:solidFill>
                <a:effectLst/>
              </a:rPr>
              <a:t>Watch expression</a:t>
            </a:r>
            <a:br>
              <a:rPr lang="en-US" sz="4000" dirty="0"/>
            </a:br>
            <a:r>
              <a:rPr lang="en-US" b="1" dirty="0"/>
              <a:t>DONT</a:t>
            </a:r>
            <a:br>
              <a:rPr lang="en-US" b="1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effectLst/>
              </a:rPr>
              <a:t>    </a:t>
            </a:r>
            <a:r>
              <a:rPr lang="en-US" dirty="0" err="1">
                <a:solidFill>
                  <a:srgbClr val="C00000"/>
                </a:solidFill>
                <a:effectLst/>
              </a:rPr>
              <a:t>var</a:t>
            </a:r>
            <a:r>
              <a:rPr lang="en-US" dirty="0">
                <a:solidFill>
                  <a:srgbClr val="C00000"/>
                </a:solidFill>
                <a:effectLst/>
              </a:rPr>
              <a:t> </a:t>
            </a:r>
            <a:r>
              <a:rPr lang="en-US" dirty="0" err="1">
                <a:solidFill>
                  <a:srgbClr val="C00000"/>
                </a:solidFill>
                <a:effectLst/>
              </a:rPr>
              <a:t>deepWatch</a:t>
            </a:r>
            <a:r>
              <a:rPr lang="en-US" dirty="0">
                <a:solidFill>
                  <a:srgbClr val="C00000"/>
                </a:solidFill>
                <a:effectLst/>
              </a:rPr>
              <a:t> = true;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  <a:effectLst/>
              </a:rPr>
              <a:t>    $</a:t>
            </a:r>
            <a:r>
              <a:rPr lang="en-US" dirty="0" err="1">
                <a:solidFill>
                  <a:srgbClr val="C00000"/>
                </a:solidFill>
                <a:effectLst/>
              </a:rPr>
              <a:t>scope.$watch</a:t>
            </a:r>
            <a:r>
              <a:rPr lang="en-US" dirty="0">
                <a:solidFill>
                  <a:srgbClr val="C00000"/>
                </a:solidFill>
                <a:effectLst/>
              </a:rPr>
              <a:t>('</a:t>
            </a:r>
            <a:r>
              <a:rPr lang="en-US" dirty="0" err="1">
                <a:solidFill>
                  <a:srgbClr val="C00000"/>
                </a:solidFill>
                <a:effectLst/>
              </a:rPr>
              <a:t>obj</a:t>
            </a:r>
            <a:r>
              <a:rPr lang="en-US" dirty="0">
                <a:solidFill>
                  <a:srgbClr val="C00000"/>
                </a:solidFill>
                <a:effectLst/>
              </a:rPr>
              <a:t>', </a:t>
            </a:r>
            <a:r>
              <a:rPr lang="en-US" dirty="0" err="1">
                <a:solidFill>
                  <a:srgbClr val="C00000"/>
                </a:solidFill>
                <a:effectLst/>
              </a:rPr>
              <a:t>deepWatch</a:t>
            </a:r>
            <a:r>
              <a:rPr lang="en-US" dirty="0">
                <a:solidFill>
                  <a:srgbClr val="C00000"/>
                </a:solidFill>
                <a:effectLst/>
              </a:rPr>
              <a:t>)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/>
            </a:br>
            <a:r>
              <a:rPr lang="en-US" sz="3200" dirty="0">
                <a:solidFill>
                  <a:srgbClr val="B22222"/>
                </a:solidFill>
                <a:effectLst/>
              </a:rPr>
              <a:t>use appropriate watch</a:t>
            </a:r>
            <a:br>
              <a:rPr lang="en-US" sz="3200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effectLst/>
              </a:rPr>
              <a:t>    </a:t>
            </a:r>
            <a:r>
              <a:rPr lang="en-US" dirty="0">
                <a:solidFill>
                  <a:srgbClr val="C00000"/>
                </a:solidFill>
                <a:effectLst/>
              </a:rPr>
              <a:t>$</a:t>
            </a:r>
            <a:r>
              <a:rPr lang="en-US" dirty="0" err="1">
                <a:solidFill>
                  <a:srgbClr val="C00000"/>
                </a:solidFill>
                <a:effectLst/>
              </a:rPr>
              <a:t>watchCollection</a:t>
            </a:r>
            <a:r>
              <a:rPr lang="en-US" dirty="0">
                <a:solidFill>
                  <a:srgbClr val="C00000"/>
                </a:solidFill>
                <a:effectLst/>
              </a:rPr>
              <a:t>(</a:t>
            </a:r>
            <a:r>
              <a:rPr lang="en-US" dirty="0" err="1">
                <a:solidFill>
                  <a:srgbClr val="C00000"/>
                </a:solidFill>
                <a:effectLst/>
              </a:rPr>
              <a:t>scopeprop</a:t>
            </a:r>
            <a:r>
              <a:rPr lang="en-US" dirty="0">
                <a:solidFill>
                  <a:srgbClr val="C00000"/>
                </a:solidFill>
                <a:effectLst/>
              </a:rPr>
              <a:t>, function(){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  <a:effectLst/>
              </a:rPr>
              <a:t>        // something was added or removed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  <a:effectLst/>
              </a:rPr>
              <a:t>    })    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  <a:effectLst/>
              </a:rPr>
              <a:t>    $watch('prop + prop2') OR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  <a:effectLst/>
              </a:rPr>
              <a:t>    $</a:t>
            </a:r>
            <a:r>
              <a:rPr lang="en-US" dirty="0" err="1">
                <a:solidFill>
                  <a:srgbClr val="C00000"/>
                </a:solidFill>
                <a:effectLst/>
              </a:rPr>
              <a:t>watchAll</a:t>
            </a:r>
            <a:r>
              <a:rPr lang="en-US" dirty="0">
                <a:solidFill>
                  <a:srgbClr val="C00000"/>
                </a:solidFill>
                <a:effectLst/>
              </a:rPr>
              <a:t>(['prop','prop2'], function(){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  <a:effectLst/>
              </a:rPr>
              <a:t>    })</a:t>
            </a:r>
            <a:br>
              <a:rPr lang="en-US" dirty="0">
                <a:solidFill>
                  <a:srgbClr val="C00000"/>
                </a:solidFill>
              </a:rPr>
            </a:b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1582" y="2930236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Watch a </a:t>
            </a:r>
            <a:r>
              <a:rPr lang="sv-SE" dirty="0" err="1"/>
              <a:t>collection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6494318" y="5205845"/>
            <a:ext cx="310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Watch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property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775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>
                <a:latin typeface="Calibri" panose="020F0502020204030204" pitchFamily="34" charset="0"/>
              </a:rPr>
              <a:t>Dont</a:t>
            </a:r>
            <a:r>
              <a:rPr lang="sv-SE" sz="4000" dirty="0">
                <a:latin typeface="Calibri" panose="020F0502020204030204" pitchFamily="34" charset="0"/>
              </a:rPr>
              <a:t> </a:t>
            </a:r>
            <a:r>
              <a:rPr lang="sv-SE" sz="4000" dirty="0" err="1">
                <a:latin typeface="Calibri" panose="020F0502020204030204" pitchFamily="34" charset="0"/>
              </a:rPr>
              <a:t>pollute</a:t>
            </a:r>
            <a:r>
              <a:rPr lang="sv-SE" sz="4000" dirty="0">
                <a:latin typeface="Calibri" panose="020F0502020204030204" pitchFamily="34" charset="0"/>
              </a:rPr>
              <a:t> the global </a:t>
            </a:r>
            <a:r>
              <a:rPr lang="sv-SE" sz="4000" dirty="0" err="1">
                <a:latin typeface="Calibri" panose="020F0502020204030204" pitchFamily="34" charset="0"/>
              </a:rPr>
              <a:t>namespace</a:t>
            </a:r>
            <a:endParaRPr lang="sv-SE" sz="40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550" y="14922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C00000"/>
                </a:solidFill>
                <a:effectLst/>
              </a:rPr>
              <a:t>(</a:t>
            </a:r>
            <a:r>
              <a:rPr lang="sv-SE" dirty="0" err="1">
                <a:solidFill>
                  <a:srgbClr val="C00000"/>
                </a:solidFill>
                <a:effectLst/>
              </a:rPr>
              <a:t>function</a:t>
            </a:r>
            <a:r>
              <a:rPr lang="sv-SE" dirty="0">
                <a:solidFill>
                  <a:srgbClr val="C00000"/>
                </a:solidFill>
                <a:effectLst/>
              </a:rPr>
              <a:t>(</a:t>
            </a:r>
            <a:r>
              <a:rPr lang="sv-SE" dirty="0" err="1">
                <a:solidFill>
                  <a:srgbClr val="C00000"/>
                </a:solidFill>
                <a:effectLst/>
              </a:rPr>
              <a:t>module</a:t>
            </a:r>
            <a:r>
              <a:rPr lang="sv-SE" dirty="0">
                <a:solidFill>
                  <a:srgbClr val="C00000"/>
                </a:solidFill>
                <a:effectLst/>
              </a:rPr>
              <a:t>) {</a:t>
            </a: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    '</a:t>
            </a:r>
            <a:r>
              <a:rPr lang="sv-SE" dirty="0" err="1">
                <a:solidFill>
                  <a:srgbClr val="C00000"/>
                </a:solidFill>
                <a:effectLst/>
              </a:rPr>
              <a:t>use</a:t>
            </a:r>
            <a:r>
              <a:rPr lang="sv-SE" dirty="0">
                <a:solidFill>
                  <a:srgbClr val="C00000"/>
                </a:solidFill>
                <a:effectLst/>
              </a:rPr>
              <a:t> </a:t>
            </a:r>
            <a:r>
              <a:rPr lang="sv-SE" dirty="0" err="1">
                <a:solidFill>
                  <a:srgbClr val="C00000"/>
                </a:solidFill>
                <a:effectLst/>
              </a:rPr>
              <a:t>strict</a:t>
            </a:r>
            <a:r>
              <a:rPr lang="sv-SE" dirty="0">
                <a:solidFill>
                  <a:srgbClr val="C00000"/>
                </a:solidFill>
                <a:effectLst/>
              </a:rPr>
              <a:t>';</a:t>
            </a: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</a:t>
            </a: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    </a:t>
            </a:r>
            <a:r>
              <a:rPr lang="sv-SE" dirty="0" err="1">
                <a:solidFill>
                  <a:srgbClr val="C00000"/>
                </a:solidFill>
                <a:effectLst/>
              </a:rPr>
              <a:t>module.controller</a:t>
            </a:r>
            <a:r>
              <a:rPr lang="sv-SE" dirty="0">
                <a:solidFill>
                  <a:srgbClr val="C00000"/>
                </a:solidFill>
                <a:effectLst/>
              </a:rPr>
              <a:t>('</a:t>
            </a:r>
            <a:r>
              <a:rPr lang="sv-SE" dirty="0" err="1">
                <a:solidFill>
                  <a:srgbClr val="C00000"/>
                </a:solidFill>
                <a:effectLst/>
              </a:rPr>
              <a:t>appCtrl</a:t>
            </a:r>
            <a:r>
              <a:rPr lang="sv-SE" dirty="0">
                <a:solidFill>
                  <a:srgbClr val="C00000"/>
                </a:solidFill>
                <a:effectLst/>
              </a:rPr>
              <a:t>', </a:t>
            </a:r>
            <a:r>
              <a:rPr lang="sv-SE" dirty="0" err="1">
                <a:solidFill>
                  <a:srgbClr val="C00000"/>
                </a:solidFill>
                <a:effectLst/>
              </a:rPr>
              <a:t>AppCtrl</a:t>
            </a:r>
            <a:r>
              <a:rPr lang="sv-SE" dirty="0">
                <a:solidFill>
                  <a:srgbClr val="C00000"/>
                </a:solidFill>
                <a:effectLst/>
              </a:rPr>
              <a:t>);</a:t>
            </a:r>
            <a:br>
              <a:rPr lang="sv-SE" dirty="0">
                <a:solidFill>
                  <a:srgbClr val="C00000"/>
                </a:solidFill>
              </a:rPr>
            </a:b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    </a:t>
            </a:r>
            <a:r>
              <a:rPr lang="sv-SE" dirty="0" err="1">
                <a:solidFill>
                  <a:srgbClr val="C00000"/>
                </a:solidFill>
                <a:effectLst/>
              </a:rPr>
              <a:t>AppCtrl</a:t>
            </a:r>
            <a:r>
              <a:rPr lang="sv-SE" dirty="0">
                <a:solidFill>
                  <a:srgbClr val="C00000"/>
                </a:solidFill>
                <a:effectLst/>
              </a:rPr>
              <a:t>.$</a:t>
            </a:r>
            <a:r>
              <a:rPr lang="sv-SE" dirty="0" err="1">
                <a:solidFill>
                  <a:srgbClr val="C00000"/>
                </a:solidFill>
                <a:effectLst/>
              </a:rPr>
              <a:t>inject</a:t>
            </a:r>
            <a:r>
              <a:rPr lang="sv-SE" dirty="0">
                <a:solidFill>
                  <a:srgbClr val="C00000"/>
                </a:solidFill>
                <a:effectLst/>
              </a:rPr>
              <a:t> = ['$</a:t>
            </a:r>
            <a:r>
              <a:rPr lang="sv-SE" dirty="0" err="1">
                <a:solidFill>
                  <a:srgbClr val="C00000"/>
                </a:solidFill>
                <a:effectLst/>
              </a:rPr>
              <a:t>scope</a:t>
            </a:r>
            <a:r>
              <a:rPr lang="sv-SE" dirty="0">
                <a:solidFill>
                  <a:srgbClr val="C00000"/>
                </a:solidFill>
                <a:effectLst/>
              </a:rPr>
              <a:t>'];</a:t>
            </a:r>
            <a:br>
              <a:rPr lang="sv-SE" dirty="0">
                <a:solidFill>
                  <a:srgbClr val="C00000"/>
                </a:solidFill>
              </a:rPr>
            </a:b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    </a:t>
            </a:r>
            <a:r>
              <a:rPr lang="sv-SE" dirty="0" err="1">
                <a:solidFill>
                  <a:srgbClr val="C00000"/>
                </a:solidFill>
                <a:effectLst/>
              </a:rPr>
              <a:t>function</a:t>
            </a:r>
            <a:r>
              <a:rPr lang="sv-SE" dirty="0">
                <a:solidFill>
                  <a:srgbClr val="C00000"/>
                </a:solidFill>
                <a:effectLst/>
              </a:rPr>
              <a:t> </a:t>
            </a:r>
            <a:r>
              <a:rPr lang="sv-SE" dirty="0" err="1">
                <a:solidFill>
                  <a:srgbClr val="C00000"/>
                </a:solidFill>
                <a:effectLst/>
              </a:rPr>
              <a:t>AppCtrl</a:t>
            </a:r>
            <a:r>
              <a:rPr lang="sv-SE" dirty="0">
                <a:solidFill>
                  <a:srgbClr val="C00000"/>
                </a:solidFill>
                <a:effectLst/>
              </a:rPr>
              <a:t>($</a:t>
            </a:r>
            <a:r>
              <a:rPr lang="sv-SE" dirty="0" err="1">
                <a:solidFill>
                  <a:srgbClr val="C00000"/>
                </a:solidFill>
                <a:effectLst/>
              </a:rPr>
              <a:t>scope</a:t>
            </a:r>
            <a:r>
              <a:rPr lang="sv-SE" dirty="0">
                <a:solidFill>
                  <a:srgbClr val="C00000"/>
                </a:solidFill>
                <a:effectLst/>
              </a:rPr>
              <a:t>){</a:t>
            </a:r>
            <a:br>
              <a:rPr lang="sv-SE" dirty="0">
                <a:solidFill>
                  <a:srgbClr val="C00000"/>
                </a:solidFill>
              </a:rPr>
            </a:b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    }</a:t>
            </a: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    </a:t>
            </a: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})(</a:t>
            </a:r>
            <a:r>
              <a:rPr lang="sv-SE" dirty="0" err="1">
                <a:solidFill>
                  <a:srgbClr val="C00000"/>
                </a:solidFill>
                <a:effectLst/>
              </a:rPr>
              <a:t>angular.module</a:t>
            </a:r>
            <a:r>
              <a:rPr lang="sv-SE" dirty="0">
                <a:solidFill>
                  <a:srgbClr val="C00000"/>
                </a:solidFill>
                <a:effectLst/>
              </a:rPr>
              <a:t>('</a:t>
            </a:r>
            <a:r>
              <a:rPr lang="sv-SE" dirty="0" err="1">
                <a:solidFill>
                  <a:srgbClr val="C00000"/>
                </a:solidFill>
                <a:effectLst/>
              </a:rPr>
              <a:t>app</a:t>
            </a:r>
            <a:r>
              <a:rPr lang="sv-SE" dirty="0">
                <a:solidFill>
                  <a:srgbClr val="C00000"/>
                </a:solidFill>
                <a:effectLst/>
              </a:rPr>
              <a:t>'));</a:t>
            </a: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7218" y="2691245"/>
            <a:ext cx="420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Self </a:t>
            </a:r>
            <a:r>
              <a:rPr lang="sv-SE" dirty="0" err="1"/>
              <a:t>executing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to make it ”private”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51118" y="3060577"/>
            <a:ext cx="3086100" cy="158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20345" y="2015836"/>
            <a:ext cx="417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strict</a:t>
            </a:r>
            <a:r>
              <a:rPr lang="sv-SE" dirty="0"/>
              <a:t> to make it </a:t>
            </a:r>
            <a:r>
              <a:rPr lang="sv-SE" dirty="0" err="1"/>
              <a:t>adhere</a:t>
            </a:r>
            <a:r>
              <a:rPr lang="sv-SE" dirty="0"/>
              <a:t> to </a:t>
            </a:r>
            <a:r>
              <a:rPr lang="sv-SE" dirty="0" err="1"/>
              <a:t>linting</a:t>
            </a:r>
            <a:r>
              <a:rPr lang="sv-SE" dirty="0"/>
              <a:t> </a:t>
            </a:r>
            <a:r>
              <a:rPr lang="sv-SE" dirty="0" err="1"/>
              <a:t>rules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82191" y="2006300"/>
            <a:ext cx="348095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3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Nestled</a:t>
            </a:r>
            <a:r>
              <a:rPr lang="sv-SE" dirty="0"/>
              <a:t> </a:t>
            </a:r>
            <a:r>
              <a:rPr lang="sv-SE" dirty="0" err="1"/>
              <a:t>scopes</a:t>
            </a:r>
            <a:r>
              <a:rPr lang="sv-SE" dirty="0"/>
              <a:t> –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and </a:t>
            </a:r>
            <a:r>
              <a:rPr lang="sv-SE" dirty="0" err="1"/>
              <a:t>controllerAs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17864" y="204282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C00000"/>
                </a:solidFill>
                <a:effectLst/>
              </a:rPr>
              <a:t>div </a:t>
            </a:r>
            <a:r>
              <a:rPr lang="sv-SE" dirty="0" err="1">
                <a:solidFill>
                  <a:srgbClr val="C00000"/>
                </a:solidFill>
                <a:effectLst/>
              </a:rPr>
              <a:t>ng</a:t>
            </a:r>
            <a:r>
              <a:rPr lang="sv-SE" dirty="0">
                <a:solidFill>
                  <a:srgbClr val="C00000"/>
                </a:solidFill>
                <a:effectLst/>
              </a:rPr>
              <a:t>-controller="controller as cm"&gt;</a:t>
            </a: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    &lt;div </a:t>
            </a:r>
            <a:r>
              <a:rPr lang="sv-SE" dirty="0" err="1">
                <a:solidFill>
                  <a:srgbClr val="C00000"/>
                </a:solidFill>
                <a:effectLst/>
              </a:rPr>
              <a:t>ng</a:t>
            </a:r>
            <a:r>
              <a:rPr lang="sv-SE" dirty="0">
                <a:solidFill>
                  <a:srgbClr val="C00000"/>
                </a:solidFill>
                <a:effectLst/>
              </a:rPr>
              <a:t>-controller="</a:t>
            </a:r>
            <a:r>
              <a:rPr lang="sv-SE" dirty="0" err="1">
                <a:solidFill>
                  <a:srgbClr val="C00000"/>
                </a:solidFill>
                <a:effectLst/>
              </a:rPr>
              <a:t>childcontroller</a:t>
            </a:r>
            <a:r>
              <a:rPr lang="sv-SE" dirty="0">
                <a:solidFill>
                  <a:srgbClr val="C00000"/>
                </a:solidFill>
                <a:effectLst/>
              </a:rPr>
              <a:t> as </a:t>
            </a:r>
            <a:r>
              <a:rPr lang="sv-SE" dirty="0" err="1">
                <a:solidFill>
                  <a:srgbClr val="C00000"/>
                </a:solidFill>
                <a:effectLst/>
              </a:rPr>
              <a:t>child</a:t>
            </a:r>
            <a:r>
              <a:rPr lang="sv-SE" dirty="0">
                <a:solidFill>
                  <a:srgbClr val="C00000"/>
                </a:solidFill>
                <a:effectLst/>
              </a:rPr>
              <a:t>"&gt;</a:t>
            </a: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        {{ </a:t>
            </a:r>
            <a:r>
              <a:rPr lang="sv-SE" dirty="0" err="1">
                <a:solidFill>
                  <a:srgbClr val="C00000"/>
                </a:solidFill>
                <a:effectLst/>
              </a:rPr>
              <a:t>cm.prop</a:t>
            </a:r>
            <a:r>
              <a:rPr lang="sv-SE" dirty="0">
                <a:solidFill>
                  <a:srgbClr val="C00000"/>
                </a:solidFill>
                <a:effectLst/>
              </a:rPr>
              <a:t> }} {{ </a:t>
            </a:r>
            <a:r>
              <a:rPr lang="sv-SE" dirty="0" err="1">
                <a:solidFill>
                  <a:srgbClr val="C00000"/>
                </a:solidFill>
                <a:effectLst/>
              </a:rPr>
              <a:t>child.prop</a:t>
            </a:r>
            <a:r>
              <a:rPr lang="sv-SE" dirty="0">
                <a:solidFill>
                  <a:srgbClr val="C00000"/>
                </a:solidFill>
                <a:effectLst/>
              </a:rPr>
              <a:t> }}</a:t>
            </a: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    &lt;div&gt;</a:t>
            </a: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&lt;/div&gt;</a:t>
            </a: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</a:t>
            </a: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</a:t>
            </a:r>
            <a:r>
              <a:rPr lang="sv-SE" dirty="0" err="1">
                <a:solidFill>
                  <a:srgbClr val="C00000"/>
                </a:solidFill>
                <a:effectLst/>
              </a:rPr>
              <a:t>angular.module</a:t>
            </a:r>
            <a:r>
              <a:rPr lang="sv-SE" dirty="0">
                <a:solidFill>
                  <a:srgbClr val="C00000"/>
                </a:solidFill>
                <a:effectLst/>
              </a:rPr>
              <a:t>(’</a:t>
            </a:r>
            <a:r>
              <a:rPr lang="sv-SE" dirty="0" err="1">
                <a:solidFill>
                  <a:srgbClr val="C00000"/>
                </a:solidFill>
                <a:effectLst/>
              </a:rPr>
              <a:t>app</a:t>
            </a:r>
            <a:r>
              <a:rPr lang="sv-SE" dirty="0">
                <a:solidFill>
                  <a:srgbClr val="C00000"/>
                </a:solidFill>
                <a:effectLst/>
              </a:rPr>
              <a:t>’).('controller', </a:t>
            </a:r>
            <a:r>
              <a:rPr lang="sv-SE" dirty="0" err="1">
                <a:solidFill>
                  <a:srgbClr val="C00000"/>
                </a:solidFill>
                <a:effectLst/>
              </a:rPr>
              <a:t>function</a:t>
            </a:r>
            <a:r>
              <a:rPr lang="sv-SE" dirty="0">
                <a:solidFill>
                  <a:srgbClr val="C00000"/>
                </a:solidFill>
                <a:effectLst/>
              </a:rPr>
              <a:t>(){</a:t>
            </a: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    </a:t>
            </a:r>
            <a:r>
              <a:rPr lang="sv-SE" b="1" dirty="0" err="1">
                <a:solidFill>
                  <a:srgbClr val="C00000"/>
                </a:solidFill>
                <a:effectLst/>
              </a:rPr>
              <a:t>this</a:t>
            </a:r>
            <a:r>
              <a:rPr lang="sv-SE" dirty="0" err="1">
                <a:solidFill>
                  <a:srgbClr val="C00000"/>
                </a:solidFill>
                <a:effectLst/>
              </a:rPr>
              <a:t>.prop</a:t>
            </a:r>
            <a:r>
              <a:rPr lang="sv-SE" dirty="0">
                <a:solidFill>
                  <a:srgbClr val="C00000"/>
                </a:solidFill>
                <a:effectLst/>
              </a:rPr>
              <a:t> = 'prop2'</a:t>
            </a:r>
            <a:br>
              <a:rPr lang="sv-SE" dirty="0">
                <a:solidFill>
                  <a:srgbClr val="C00000"/>
                </a:solidFill>
              </a:rPr>
            </a:br>
            <a:r>
              <a:rPr lang="sv-SE" dirty="0">
                <a:solidFill>
                  <a:srgbClr val="C00000"/>
                </a:solidFill>
                <a:effectLst/>
              </a:rPr>
              <a:t>    });</a:t>
            </a: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26427" y="2047009"/>
            <a:ext cx="426028" cy="3429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65864" y="2317173"/>
            <a:ext cx="689263" cy="10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82091" y="3335482"/>
            <a:ext cx="2473036" cy="73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69027" y="5070764"/>
            <a:ext cx="210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/>
              <a:t>this</a:t>
            </a:r>
            <a:r>
              <a:rPr lang="sv-SE" dirty="0"/>
              <a:t>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scope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7013864" y="2389909"/>
            <a:ext cx="3676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Prevent</a:t>
            </a:r>
            <a:r>
              <a:rPr lang="sv-SE" dirty="0"/>
              <a:t> </a:t>
            </a:r>
            <a:r>
              <a:rPr lang="sv-SE" dirty="0" err="1"/>
              <a:t>shadowing</a:t>
            </a:r>
            <a:r>
              <a:rPr lang="sv-SE" dirty="0"/>
              <a:t> and make it </a:t>
            </a:r>
            <a:r>
              <a:rPr lang="sv-SE" dirty="0" err="1"/>
              <a:t>more</a:t>
            </a:r>
            <a:endParaRPr lang="sv-SE" dirty="0"/>
          </a:p>
          <a:p>
            <a:r>
              <a:rPr lang="sv-SE" dirty="0" err="1"/>
              <a:t>clear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property</a:t>
            </a:r>
            <a:r>
              <a:rPr lang="sv-SE" dirty="0"/>
              <a:t> I </a:t>
            </a:r>
            <a:r>
              <a:rPr lang="sv-SE" dirty="0" err="1"/>
              <a:t>mean</a:t>
            </a:r>
            <a:endParaRPr lang="sv-SE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68091" y="2826327"/>
            <a:ext cx="2421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3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John Papas style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https://github.com/johnpapa/angular-styleguide</a:t>
            </a:r>
          </a:p>
        </p:txBody>
      </p:sp>
    </p:spTree>
    <p:extLst>
      <p:ext uri="{BB962C8B-B14F-4D97-AF65-F5344CB8AC3E}">
        <p14:creationId xmlns:p14="http://schemas.microsoft.com/office/powerpoint/2010/main" val="284239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component</a:t>
            </a:r>
            <a:r>
              <a:rPr lang="sv-SE" dirty="0"/>
              <a:t> per </a:t>
            </a:r>
            <a:r>
              <a:rPr lang="sv-SE" dirty="0" err="1"/>
              <a:t>file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controller.js</a:t>
            </a:r>
          </a:p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controller.js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DONT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controllers.js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3181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Project </a:t>
            </a:r>
            <a:r>
              <a:rPr lang="sv-SE" dirty="0" err="1"/>
              <a:t>structure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71550" y="13228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>
                <a:solidFill>
                  <a:srgbClr val="008000"/>
                </a:solidFill>
                <a:effectLst/>
              </a:rPr>
              <a:t>app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features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    </a:t>
            </a:r>
            <a:r>
              <a:rPr lang="sv-SE" dirty="0" err="1">
                <a:solidFill>
                  <a:srgbClr val="008000"/>
                </a:solidFill>
                <a:effectLst/>
              </a:rPr>
              <a:t>users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        user.controller.js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        user.tmpl.js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        </a:t>
            </a:r>
            <a:r>
              <a:rPr lang="sv-SE" dirty="0" err="1">
                <a:solidFill>
                  <a:srgbClr val="008000"/>
                </a:solidFill>
                <a:effectLst/>
              </a:rPr>
              <a:t>user.scss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        user.routes.js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    .. </a:t>
            </a:r>
            <a:r>
              <a:rPr lang="sv-SE" dirty="0" err="1">
                <a:solidFill>
                  <a:srgbClr val="008000"/>
                </a:solidFill>
                <a:effectLst/>
              </a:rPr>
              <a:t>next</a:t>
            </a:r>
            <a:r>
              <a:rPr lang="sv-SE" dirty="0">
                <a:solidFill>
                  <a:srgbClr val="008000"/>
                </a:solidFill>
                <a:effectLst/>
              </a:rPr>
              <a:t> feature ...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bootstrapping.js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config.js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constants.js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values.js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</a:t>
            </a:r>
            <a:r>
              <a:rPr lang="sv-SE" dirty="0" err="1">
                <a:solidFill>
                  <a:srgbClr val="008000"/>
                </a:solidFill>
                <a:effectLst/>
              </a:rPr>
              <a:t>app.scss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</a:t>
            </a:r>
            <a:r>
              <a:rPr lang="sv-SE" dirty="0" err="1">
                <a:solidFill>
                  <a:srgbClr val="008000"/>
                </a:solidFill>
                <a:effectLst/>
              </a:rPr>
              <a:t>specs</a:t>
            </a:r>
            <a:r>
              <a:rPr lang="sv-SE" dirty="0">
                <a:solidFill>
                  <a:srgbClr val="008000"/>
                </a:solidFill>
                <a:effectLst/>
              </a:rPr>
              <a:t>/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assets/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</a:t>
            </a:r>
            <a:r>
              <a:rPr lang="sv-SE" dirty="0" err="1">
                <a:solidFill>
                  <a:srgbClr val="008000"/>
                </a:solidFill>
                <a:effectLst/>
              </a:rPr>
              <a:t>libs</a:t>
            </a:r>
            <a:r>
              <a:rPr lang="sv-SE" dirty="0">
                <a:solidFill>
                  <a:srgbClr val="008000"/>
                </a:solidFill>
                <a:effectLst/>
              </a:rPr>
              <a:t>/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</a:t>
            </a:r>
            <a:r>
              <a:rPr lang="sv-SE" dirty="0" err="1">
                <a:solidFill>
                  <a:srgbClr val="008000"/>
                </a:solidFill>
                <a:effectLst/>
              </a:rPr>
              <a:t>dist</a:t>
            </a:r>
            <a:r>
              <a:rPr lang="sv-SE" dirty="0">
                <a:solidFill>
                  <a:srgbClr val="008000"/>
                </a:solidFill>
                <a:effectLst/>
              </a:rPr>
              <a:t>/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Gulpfile.js</a:t>
            </a:r>
            <a:br>
              <a:rPr lang="sv-SE" dirty="0"/>
            </a:br>
            <a:r>
              <a:rPr lang="sv-SE" dirty="0">
                <a:solidFill>
                  <a:srgbClr val="008000"/>
                </a:solidFill>
                <a:effectLst/>
              </a:rPr>
              <a:t>        karma.conf.js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49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Watch expressions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service.getUser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"expression"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scope.prop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scopeprop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69058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Keep track of watchers, there is a limit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https: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//github.com/pkaminski/digest-hud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2000 is the limit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232613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Debugging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8330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B22222"/>
                </a:solidFill>
                <a:effectLst/>
              </a:rPr>
              <a:t>Debugging</a:t>
            </a:r>
            <a:br>
              <a:rPr lang="en-US" dirty="0"/>
            </a:br>
            <a:r>
              <a:rPr lang="en-US" dirty="0"/>
              <a:t>Look at </a:t>
            </a:r>
            <a:r>
              <a:rPr lang="en-US" b="1" dirty="0"/>
              <a:t>scope inspector</a:t>
            </a:r>
            <a:r>
              <a:rPr lang="en-US" dirty="0"/>
              <a:t> to see what your scope contains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https://chrome.google.com/webstore/detail/angular-scope-inspector/aaglpchhlnofjbbpopfdfgllfkhnljnl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459" y="3140846"/>
            <a:ext cx="5520391" cy="302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7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6300" y="720090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B22222"/>
                </a:solidFill>
                <a:effectLst/>
              </a:rPr>
              <a:t>Bindings</a:t>
            </a:r>
            <a:br>
              <a:rPr lang="en-US" sz="4000" dirty="0"/>
            </a:br>
            <a:br>
              <a:rPr lang="en-US" dirty="0"/>
            </a:br>
            <a:r>
              <a:rPr lang="en-US" sz="2800" dirty="0">
                <a:solidFill>
                  <a:srgbClr val="B22222"/>
                </a:solidFill>
                <a:effectLst/>
              </a:rPr>
              <a:t>ng-bind</a:t>
            </a:r>
            <a:br>
              <a:rPr lang="en-US" sz="2800" dirty="0"/>
            </a:br>
            <a:r>
              <a:rPr lang="en-US" dirty="0"/>
              <a:t>When you </a:t>
            </a:r>
            <a:r>
              <a:rPr lang="en-US" dirty="0" err="1"/>
              <a:t>dont</a:t>
            </a:r>
            <a:r>
              <a:rPr lang="en-US" dirty="0"/>
              <a:t> want to display data until its there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effectLst/>
              </a:rPr>
              <a:t>    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effectLst/>
              </a:rPr>
              <a:t>    ng-bind="prop"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effectLst/>
              </a:rPr>
              <a:t>    ng-bind-template="{{prop}} ({{prop2}})"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effectLst/>
              </a:rPr>
              <a:t>    </a:t>
            </a:r>
            <a:br>
              <a:rPr lang="en-US" dirty="0"/>
            </a:br>
            <a:r>
              <a:rPr lang="en-US" dirty="0"/>
              <a:t>Better than 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effectLst/>
              </a:rPr>
              <a:t>    {{prop}} 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solidFill>
                  <a:srgbClr val="B22222"/>
                </a:solidFill>
                <a:effectLst/>
              </a:rPr>
              <a:t>one time binding  ::</a:t>
            </a:r>
            <a:br>
              <a:rPr lang="en-US" sz="2800" dirty="0"/>
            </a:br>
            <a:r>
              <a:rPr lang="en-US" dirty="0"/>
              <a:t>Angular defaults to two-binding, this is expensive. Use one-time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effectLst/>
              </a:rPr>
              <a:t>    ng-repeat=item in ::items"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effectLst/>
              </a:rPr>
              <a:t>    {{ ::prop }}</a:t>
            </a:r>
            <a:br>
              <a:rPr lang="en-US" dirty="0"/>
            </a:br>
            <a:br>
              <a:rPr lang="en-US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851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71634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B22222"/>
                </a:solidFill>
                <a:effectLst/>
              </a:rPr>
              <a:t>ng-if vs ng-show</a:t>
            </a:r>
            <a:br>
              <a:rPr lang="en-US" sz="4000" dirty="0"/>
            </a:br>
            <a:r>
              <a:rPr lang="en-US" dirty="0"/>
              <a:t>ng-if removes from DOM, better for memory unless you want to preserve state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GOOD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effectLst/>
              </a:rPr>
              <a:t>    &lt;div ng-if="prop"&gt;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MIGHT BE BAD, if you want to keep inner state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effectLst/>
              </a:rPr>
              <a:t>    &lt;directive ng-if="prop"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777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6300" y="813138"/>
            <a:ext cx="6096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B22222"/>
                </a:solidFill>
              </a:rPr>
              <a:t>S</a:t>
            </a:r>
            <a:r>
              <a:rPr lang="en-US" sz="4000" dirty="0">
                <a:solidFill>
                  <a:srgbClr val="B22222"/>
                </a:solidFill>
                <a:effectLst/>
              </a:rPr>
              <a:t>tyling</a:t>
            </a:r>
            <a:br>
              <a:rPr lang="en-US" sz="4000" dirty="0"/>
            </a:br>
            <a:r>
              <a:rPr lang="en-US" dirty="0"/>
              <a:t>Two supported ways: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effectLst/>
              </a:rPr>
              <a:t>    ng-class="a &gt; b ? 'class' : ''"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effectLst/>
              </a:rPr>
              <a:t>    ng-class="{ a&gt;b : 'class', b &gt; c : 'class2' }"    </a:t>
            </a:r>
            <a:br>
              <a:rPr lang="en-US" dirty="0"/>
            </a:br>
            <a:r>
              <a:rPr lang="en-US" dirty="0"/>
              <a:t>The last version is the only one that is </a:t>
            </a:r>
            <a:r>
              <a:rPr lang="en-US" dirty="0" err="1"/>
              <a:t>guarenteed</a:t>
            </a:r>
            <a:r>
              <a:rPr lang="en-US" dirty="0"/>
              <a:t> to be supported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892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166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Best practices</vt:lpstr>
      <vt:lpstr>John Papas style guide</vt:lpstr>
      <vt:lpstr>One component per file</vt:lpstr>
      <vt:lpstr>Project structure</vt:lpstr>
      <vt:lpstr>Watch expressions</vt:lpstr>
      <vt:lpstr>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Dont pollute the global namespace</vt:lpstr>
      <vt:lpstr>Nestled scopes – use this and controllerAs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</dc:title>
  <dc:creator>cnoring n</dc:creator>
  <cp:lastModifiedBy>Johan Kardell</cp:lastModifiedBy>
  <cp:revision>20</cp:revision>
  <dcterms:created xsi:type="dcterms:W3CDTF">2016-02-26T18:40:20Z</dcterms:created>
  <dcterms:modified xsi:type="dcterms:W3CDTF">2016-03-20T14:35:41Z</dcterms:modified>
</cp:coreProperties>
</file>