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70" r:id="rId3"/>
    <p:sldId id="257" r:id="rId4"/>
    <p:sldId id="258" r:id="rId5"/>
    <p:sldId id="266" r:id="rId6"/>
    <p:sldId id="267" r:id="rId7"/>
    <p:sldId id="259" r:id="rId8"/>
    <p:sldId id="260" r:id="rId9"/>
    <p:sldId id="261" r:id="rId10"/>
    <p:sldId id="262" r:id="rId11"/>
    <p:sldId id="263" r:id="rId12"/>
    <p:sldId id="268" r:id="rId13"/>
    <p:sldId id="269"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E44CF4B-5F74-4C2F-8E11-A7E2E1C38EEC}" type="datetimeFigureOut">
              <a:rPr lang="en-IN" smtClean="0"/>
              <a:t>21-11-2022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6141CBD-D045-4D2C-B0AD-B18901393CC3}" type="slidenum">
              <a:rPr lang="en-IN" smtClean="0"/>
              <a:t>‹#›</a:t>
            </a:fld>
            <a:endParaRPr lang="en-IN"/>
          </a:p>
        </p:txBody>
      </p:sp>
    </p:spTree>
    <p:extLst>
      <p:ext uri="{BB962C8B-B14F-4D97-AF65-F5344CB8AC3E}">
        <p14:creationId xmlns:p14="http://schemas.microsoft.com/office/powerpoint/2010/main" val="207568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44CF4B-5F74-4C2F-8E11-A7E2E1C38EEC}"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41260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E44CF4B-5F74-4C2F-8E11-A7E2E1C38EEC}" type="datetimeFigureOut">
              <a:rPr lang="en-IN" smtClean="0"/>
              <a:t>21-11-2022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6141CBD-D045-4D2C-B0AD-B18901393CC3}" type="slidenum">
              <a:rPr lang="en-IN" smtClean="0"/>
              <a:t>‹#›</a:t>
            </a:fld>
            <a:endParaRPr lang="en-IN"/>
          </a:p>
        </p:txBody>
      </p:sp>
    </p:spTree>
    <p:extLst>
      <p:ext uri="{BB962C8B-B14F-4D97-AF65-F5344CB8AC3E}">
        <p14:creationId xmlns:p14="http://schemas.microsoft.com/office/powerpoint/2010/main" val="276191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44CF4B-5F74-4C2F-8E11-A7E2E1C38EEC}"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298850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E44CF4B-5F74-4C2F-8E11-A7E2E1C38EEC}" type="datetimeFigureOut">
              <a:rPr lang="en-IN" smtClean="0"/>
              <a:t>21-11-2022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6141CBD-D045-4D2C-B0AD-B18901393CC3}" type="slidenum">
              <a:rPr lang="en-IN" smtClean="0"/>
              <a:t>‹#›</a:t>
            </a:fld>
            <a:endParaRPr lang="en-IN"/>
          </a:p>
        </p:txBody>
      </p:sp>
    </p:spTree>
    <p:extLst>
      <p:ext uri="{BB962C8B-B14F-4D97-AF65-F5344CB8AC3E}">
        <p14:creationId xmlns:p14="http://schemas.microsoft.com/office/powerpoint/2010/main" val="188549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44CF4B-5F74-4C2F-8E11-A7E2E1C38EEC}"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12828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44CF4B-5F74-4C2F-8E11-A7E2E1C38EEC}"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388655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44CF4B-5F74-4C2F-8E11-A7E2E1C38EEC}"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6491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4CF4B-5F74-4C2F-8E11-A7E2E1C38EEC}"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95379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E44CF4B-5F74-4C2F-8E11-A7E2E1C38EEC}" type="datetimeFigureOut">
              <a:rPr lang="en-IN" smtClean="0"/>
              <a:t>21-11-2022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6141CBD-D045-4D2C-B0AD-B18901393CC3}" type="slidenum">
              <a:rPr lang="en-IN" smtClean="0"/>
              <a:t>‹#›</a:t>
            </a:fld>
            <a:endParaRPr lang="en-IN"/>
          </a:p>
        </p:txBody>
      </p:sp>
    </p:spTree>
    <p:extLst>
      <p:ext uri="{BB962C8B-B14F-4D97-AF65-F5344CB8AC3E}">
        <p14:creationId xmlns:p14="http://schemas.microsoft.com/office/powerpoint/2010/main" val="6410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44CF4B-5F74-4C2F-8E11-A7E2E1C38EEC}"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41CBD-D045-4D2C-B0AD-B18901393CC3}" type="slidenum">
              <a:rPr lang="en-IN" smtClean="0"/>
              <a:t>‹#›</a:t>
            </a:fld>
            <a:endParaRPr lang="en-IN"/>
          </a:p>
        </p:txBody>
      </p:sp>
    </p:spTree>
    <p:extLst>
      <p:ext uri="{BB962C8B-B14F-4D97-AF65-F5344CB8AC3E}">
        <p14:creationId xmlns:p14="http://schemas.microsoft.com/office/powerpoint/2010/main" val="293580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E44CF4B-5F74-4C2F-8E11-A7E2E1C38EEC}" type="datetimeFigureOut">
              <a:rPr lang="en-IN" smtClean="0"/>
              <a:t>21-11-2022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6141CBD-D045-4D2C-B0AD-B18901393CC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170029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IOT Based Solar Power Monitoring System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5420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IN" dirty="0"/>
          </a:p>
        </p:txBody>
      </p:sp>
      <p:sp>
        <p:nvSpPr>
          <p:cNvPr id="3" name="Content Placeholder 2"/>
          <p:cNvSpPr>
            <a:spLocks noGrp="1"/>
          </p:cNvSpPr>
          <p:nvPr>
            <p:ph idx="1"/>
          </p:nvPr>
        </p:nvSpPr>
        <p:spPr/>
        <p:txBody>
          <a:bodyPr>
            <a:normAutofit/>
          </a:bodyPr>
          <a:lstStyle/>
          <a:p>
            <a:r>
              <a:rPr lang="en-US" dirty="0" smtClean="0"/>
              <a:t>Hardware Requirements</a:t>
            </a:r>
          </a:p>
          <a:p>
            <a:pPr lvl="1"/>
            <a:r>
              <a:rPr lang="en-IN" dirty="0" smtClean="0"/>
              <a:t>ATMEGA 328</a:t>
            </a:r>
          </a:p>
          <a:p>
            <a:pPr lvl="1"/>
            <a:r>
              <a:rPr lang="en-IN" dirty="0" smtClean="0"/>
              <a:t>Solar panel</a:t>
            </a:r>
          </a:p>
          <a:p>
            <a:pPr lvl="1"/>
            <a:r>
              <a:rPr lang="en-IN" dirty="0" smtClean="0"/>
              <a:t>Regulator power supply </a:t>
            </a:r>
          </a:p>
          <a:p>
            <a:pPr lvl="1"/>
            <a:r>
              <a:rPr lang="en-IN" dirty="0" smtClean="0"/>
              <a:t>Wi-Fi module-ESP8266</a:t>
            </a:r>
          </a:p>
          <a:p>
            <a:pPr lvl="1"/>
            <a:r>
              <a:rPr lang="en-IN" dirty="0" smtClean="0"/>
              <a:t>Voltage sensor</a:t>
            </a:r>
          </a:p>
          <a:p>
            <a:pPr lvl="1"/>
            <a:r>
              <a:rPr lang="en-IN" dirty="0" smtClean="0"/>
              <a:t>Current sensor </a:t>
            </a:r>
          </a:p>
          <a:p>
            <a:pPr lvl="1"/>
            <a:r>
              <a:rPr lang="en-IN" dirty="0" smtClean="0"/>
              <a:t>LCD (Liquid Crystal Display)</a:t>
            </a:r>
          </a:p>
        </p:txBody>
      </p:sp>
    </p:spTree>
    <p:extLst>
      <p:ext uri="{BB962C8B-B14F-4D97-AF65-F5344CB8AC3E}">
        <p14:creationId xmlns:p14="http://schemas.microsoft.com/office/powerpoint/2010/main" val="288640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IN" dirty="0"/>
          </a:p>
        </p:txBody>
      </p:sp>
      <p:sp>
        <p:nvSpPr>
          <p:cNvPr id="3" name="Content Placeholder 2"/>
          <p:cNvSpPr>
            <a:spLocks noGrp="1"/>
          </p:cNvSpPr>
          <p:nvPr>
            <p:ph idx="1"/>
          </p:nvPr>
        </p:nvSpPr>
        <p:spPr/>
        <p:txBody>
          <a:bodyPr/>
          <a:lstStyle/>
          <a:p>
            <a:r>
              <a:rPr lang="en-US" dirty="0" smtClean="0"/>
              <a:t>Software Requirements</a:t>
            </a:r>
          </a:p>
          <a:p>
            <a:pPr lvl="1"/>
            <a:r>
              <a:rPr lang="en-IN" dirty="0" smtClean="0"/>
              <a:t>Arduino IDE</a:t>
            </a:r>
          </a:p>
          <a:p>
            <a:pPr lvl="1"/>
            <a:r>
              <a:rPr lang="en-IN" dirty="0" smtClean="0"/>
              <a:t>Embedded C</a:t>
            </a:r>
          </a:p>
        </p:txBody>
      </p:sp>
    </p:spTree>
    <p:extLst>
      <p:ext uri="{BB962C8B-B14F-4D97-AF65-F5344CB8AC3E}">
        <p14:creationId xmlns:p14="http://schemas.microsoft.com/office/powerpoint/2010/main" val="204651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r>
              <a:rPr lang="en-US" dirty="0" smtClean="0"/>
              <a:t>Enables the efficient use of renewable energy.</a:t>
            </a:r>
          </a:p>
          <a:p>
            <a:r>
              <a:rPr lang="en-US" dirty="0" smtClean="0"/>
              <a:t>Environment Free.</a:t>
            </a:r>
          </a:p>
          <a:p>
            <a:r>
              <a:rPr lang="en-US" dirty="0" smtClean="0"/>
              <a:t>Requires the little maintenance for their application.</a:t>
            </a:r>
          </a:p>
          <a:p>
            <a:r>
              <a:rPr lang="en-US" dirty="0" smtClean="0"/>
              <a:t>Cost Effective.</a:t>
            </a:r>
            <a:endParaRPr lang="en-IN" dirty="0"/>
          </a:p>
        </p:txBody>
      </p:sp>
    </p:spTree>
    <p:extLst>
      <p:ext uri="{BB962C8B-B14F-4D97-AF65-F5344CB8AC3E}">
        <p14:creationId xmlns:p14="http://schemas.microsoft.com/office/powerpoint/2010/main" val="4356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r>
              <a:rPr lang="en-US" dirty="0" smtClean="0"/>
              <a:t>Educational Institutions</a:t>
            </a:r>
          </a:p>
          <a:p>
            <a:r>
              <a:rPr lang="en-US" dirty="0" smtClean="0"/>
              <a:t>Industrial Applications</a:t>
            </a:r>
          </a:p>
          <a:p>
            <a:r>
              <a:rPr lang="en-US" dirty="0" smtClean="0"/>
              <a:t>Residential Applications</a:t>
            </a:r>
            <a:endParaRPr lang="en-IN" dirty="0"/>
          </a:p>
        </p:txBody>
      </p:sp>
    </p:spTree>
    <p:extLst>
      <p:ext uri="{BB962C8B-B14F-4D97-AF65-F5344CB8AC3E}">
        <p14:creationId xmlns:p14="http://schemas.microsoft.com/office/powerpoint/2010/main" val="311198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gn="just"/>
            <a:r>
              <a:rPr lang="en-US" dirty="0" smtClean="0"/>
              <a:t>The proposed system stores the voltage and current parameters and keeps updating the new values. By tracking the solar photovoltaic system continuously, the daily or monthly analysis also becomes simple and easy. It is also possible to detect any errors occurring in the system if there is any uncertainty in the generated data by tracking the solar panels that are operated at the maximum capability.</a:t>
            </a:r>
            <a:endParaRPr lang="en-IN" dirty="0"/>
          </a:p>
        </p:txBody>
      </p:sp>
    </p:spTree>
    <p:extLst>
      <p:ext uri="{BB962C8B-B14F-4D97-AF65-F5344CB8AC3E}">
        <p14:creationId xmlns:p14="http://schemas.microsoft.com/office/powerpoint/2010/main" val="162329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smtClean="0"/>
              <a:t>[1] </a:t>
            </a:r>
            <a:r>
              <a:rPr lang="en-IN" dirty="0" err="1" smtClean="0"/>
              <a:t>Shailesh</a:t>
            </a:r>
            <a:r>
              <a:rPr lang="en-IN" dirty="0" smtClean="0"/>
              <a:t> </a:t>
            </a:r>
            <a:r>
              <a:rPr lang="en-IN" dirty="0" err="1" smtClean="0"/>
              <a:t>Sarswat</a:t>
            </a:r>
            <a:r>
              <a:rPr lang="en-IN" dirty="0" smtClean="0"/>
              <a:t>, </a:t>
            </a:r>
            <a:r>
              <a:rPr lang="en-IN" dirty="0" err="1" smtClean="0"/>
              <a:t>Indresh</a:t>
            </a:r>
            <a:r>
              <a:rPr lang="en-IN" dirty="0" smtClean="0"/>
              <a:t> Yadav and Sanjay Kumar </a:t>
            </a:r>
            <a:r>
              <a:rPr lang="en-IN" dirty="0" err="1" smtClean="0"/>
              <a:t>Maurya</a:t>
            </a:r>
            <a:r>
              <a:rPr lang="en-IN" dirty="0" smtClean="0"/>
              <a:t> 2019 Real Time Monitoring of Solar PV Parameter Using </a:t>
            </a:r>
            <a:r>
              <a:rPr lang="en-IN" dirty="0" err="1" smtClean="0"/>
              <a:t>IoT</a:t>
            </a:r>
            <a:r>
              <a:rPr lang="en-IN" dirty="0" smtClean="0"/>
              <a:t> 9 p 267 </a:t>
            </a:r>
          </a:p>
          <a:p>
            <a:pPr marL="0" indent="0" algn="just">
              <a:buNone/>
            </a:pPr>
            <a:r>
              <a:rPr lang="en-IN" dirty="0" smtClean="0"/>
              <a:t>[2] R.L.R. </a:t>
            </a:r>
            <a:r>
              <a:rPr lang="en-IN" dirty="0" err="1" smtClean="0"/>
              <a:t>Lokesh</a:t>
            </a:r>
            <a:r>
              <a:rPr lang="en-IN" dirty="0" smtClean="0"/>
              <a:t> </a:t>
            </a:r>
            <a:r>
              <a:rPr lang="en-IN" dirty="0" err="1" smtClean="0"/>
              <a:t>Babu</a:t>
            </a:r>
            <a:r>
              <a:rPr lang="en-IN" dirty="0" smtClean="0"/>
              <a:t>, D </a:t>
            </a:r>
            <a:r>
              <a:rPr lang="en-IN" dirty="0" err="1" smtClean="0"/>
              <a:t>Rambabu</a:t>
            </a:r>
            <a:r>
              <a:rPr lang="en-IN" dirty="0" smtClean="0"/>
              <a:t>, A. Rajesh Naidu, R. D. Prasad and P. </a:t>
            </a:r>
            <a:r>
              <a:rPr lang="en-IN" dirty="0" err="1" smtClean="0"/>
              <a:t>Gopi</a:t>
            </a:r>
            <a:r>
              <a:rPr lang="en-IN" dirty="0" smtClean="0"/>
              <a:t> Krishna 2018 </a:t>
            </a:r>
            <a:r>
              <a:rPr lang="en-IN" dirty="0" err="1" smtClean="0"/>
              <a:t>IoT</a:t>
            </a:r>
            <a:r>
              <a:rPr lang="en-IN" dirty="0" smtClean="0"/>
              <a:t> Enabled Solar Power Monitoring System Int. J. Eng. &amp; Tech. 7 p 526 </a:t>
            </a:r>
          </a:p>
          <a:p>
            <a:pPr marL="0" indent="0" algn="just">
              <a:buNone/>
            </a:pPr>
            <a:r>
              <a:rPr lang="en-IN" dirty="0" smtClean="0"/>
              <a:t>[3] R. </a:t>
            </a:r>
            <a:r>
              <a:rPr lang="en-IN" dirty="0" err="1" smtClean="0"/>
              <a:t>Vignesh</a:t>
            </a:r>
            <a:r>
              <a:rPr lang="en-IN" dirty="0" smtClean="0"/>
              <a:t> and A. </a:t>
            </a:r>
            <a:r>
              <a:rPr lang="en-IN" dirty="0" err="1" smtClean="0"/>
              <a:t>Samydurai</a:t>
            </a:r>
            <a:r>
              <a:rPr lang="en-IN" dirty="0" smtClean="0"/>
              <a:t> 2017 Automatic Monitoring and Lifetime Detection of Solar Panels Using Internet of </a:t>
            </a:r>
            <a:r>
              <a:rPr lang="en-IN" dirty="0" err="1" smtClean="0"/>
              <a:t>ThingsInt</a:t>
            </a:r>
            <a:r>
              <a:rPr lang="en-IN" dirty="0" smtClean="0"/>
              <a:t>. J. Inn. Res. in Comp. and Comm. Eng. 5 p 7014 </a:t>
            </a:r>
          </a:p>
          <a:p>
            <a:pPr marL="0" indent="0" algn="just">
              <a:buNone/>
            </a:pPr>
            <a:r>
              <a:rPr lang="en-IN" dirty="0" smtClean="0"/>
              <a:t>[4] </a:t>
            </a:r>
            <a:r>
              <a:rPr lang="en-IN" dirty="0" err="1" smtClean="0"/>
              <a:t>Subhasri</a:t>
            </a:r>
            <a:r>
              <a:rPr lang="en-IN" dirty="0" smtClean="0"/>
              <a:t>. G and </a:t>
            </a:r>
            <a:r>
              <a:rPr lang="en-IN" dirty="0" err="1" smtClean="0"/>
              <a:t>Jeyalakshmi</a:t>
            </a:r>
            <a:r>
              <a:rPr lang="en-IN" dirty="0" smtClean="0"/>
              <a:t>. C 2018 A Study of </a:t>
            </a:r>
            <a:r>
              <a:rPr lang="en-IN" dirty="0" err="1" smtClean="0"/>
              <a:t>IoT</a:t>
            </a:r>
            <a:r>
              <a:rPr lang="en-IN" dirty="0" smtClean="0"/>
              <a:t> based Solar Panel Tracking System Adv. In Comp. Sci. Tech. 11 p. 537 </a:t>
            </a:r>
          </a:p>
          <a:p>
            <a:pPr marL="0" indent="0" algn="just">
              <a:buNone/>
            </a:pPr>
            <a:r>
              <a:rPr lang="en-IN" dirty="0" smtClean="0"/>
              <a:t>[5] Ankit </a:t>
            </a:r>
            <a:r>
              <a:rPr lang="en-IN" dirty="0" err="1" smtClean="0"/>
              <a:t>Kekre</a:t>
            </a:r>
            <a:r>
              <a:rPr lang="en-IN" dirty="0" smtClean="0"/>
              <a:t> and Suresh K. </a:t>
            </a:r>
            <a:r>
              <a:rPr lang="en-IN" dirty="0" err="1" smtClean="0"/>
              <a:t>Gawre</a:t>
            </a:r>
            <a:r>
              <a:rPr lang="en-IN" dirty="0" smtClean="0"/>
              <a:t> 2017 Solar Photovoltaic Remote Monitoring System Using </a:t>
            </a:r>
            <a:r>
              <a:rPr lang="en-IN" dirty="0" err="1" smtClean="0"/>
              <a:t>IoT</a:t>
            </a:r>
            <a:r>
              <a:rPr lang="en-IN" dirty="0" smtClean="0"/>
              <a:t> Int. Conf. on Recent Innovations in Signal processing and Embedded Systems (RISE) (Bhopal, India) p 27</a:t>
            </a:r>
            <a:endParaRPr lang="en-IN" dirty="0"/>
          </a:p>
        </p:txBody>
      </p:sp>
    </p:spTree>
    <p:extLst>
      <p:ext uri="{BB962C8B-B14F-4D97-AF65-F5344CB8AC3E}">
        <p14:creationId xmlns:p14="http://schemas.microsoft.com/office/powerpoint/2010/main" val="308755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952337" y="2049607"/>
            <a:ext cx="6985000" cy="3535363"/>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spcAft>
                <a:spcPts val="0"/>
              </a:spcAft>
              <a:buFont typeface="Arial" panose="020B0604020202020204" pitchFamily="34" charset="0"/>
              <a:buNone/>
              <a:defRPr/>
            </a:pPr>
            <a:r>
              <a:rPr lang="en-US" sz="3500" dirty="0" smtClean="0">
                <a:solidFill>
                  <a:srgbClr val="002060"/>
                </a:solidFill>
                <a:latin typeface="Times New Roman" pitchFamily="18" charset="0"/>
                <a:cs typeface="Times New Roman" pitchFamily="18" charset="0"/>
              </a:rPr>
              <a:t> “IOT BASED SOLAR POWER MONITORING SYSTEM</a:t>
            </a:r>
            <a:r>
              <a:rPr lang="en-US" sz="3000" dirty="0" smtClean="0">
                <a:solidFill>
                  <a:srgbClr val="002060"/>
                </a:solidFill>
                <a:latin typeface="Times New Roman" pitchFamily="18" charset="0"/>
                <a:cs typeface="Times New Roman" pitchFamily="18" charset="0"/>
              </a:rPr>
              <a:t>”</a:t>
            </a:r>
          </a:p>
          <a:p>
            <a:pPr algn="ctr">
              <a:spcAft>
                <a:spcPts val="0"/>
              </a:spcAft>
              <a:buFont typeface="Arial" panose="020B0604020202020204" pitchFamily="34" charset="0"/>
              <a:buNone/>
              <a:defRPr/>
            </a:pPr>
            <a:endParaRPr lang="en-US" sz="2600" dirty="0" smtClean="0">
              <a:solidFill>
                <a:srgbClr val="002060"/>
              </a:solidFill>
              <a:latin typeface="Times New Roman" pitchFamily="18" charset="0"/>
              <a:cs typeface="Times New Roman" pitchFamily="18" charset="0"/>
            </a:endParaRPr>
          </a:p>
          <a:p>
            <a:pPr algn="ctr">
              <a:spcAft>
                <a:spcPts val="0"/>
              </a:spcAft>
              <a:buFont typeface="Arial" panose="020B0604020202020204" pitchFamily="34" charset="0"/>
              <a:buNone/>
              <a:defRPr/>
            </a:pPr>
            <a:r>
              <a:rPr lang="en-US" sz="2600" i="1" dirty="0" smtClean="0">
                <a:solidFill>
                  <a:srgbClr val="002060"/>
                </a:solidFill>
                <a:latin typeface="Times New Roman" pitchFamily="18" charset="0"/>
                <a:cs typeface="Times New Roman" pitchFamily="18" charset="0"/>
              </a:rPr>
              <a:t>Presented by </a:t>
            </a:r>
          </a:p>
          <a:p>
            <a:pPr marL="0" indent="0">
              <a:buNone/>
            </a:pPr>
            <a:r>
              <a:rPr lang="en-US" sz="2600" dirty="0" smtClean="0">
                <a:solidFill>
                  <a:srgbClr val="002060"/>
                </a:solidFill>
                <a:latin typeface="Times New Roman" pitchFamily="18" charset="0"/>
                <a:cs typeface="Times New Roman" pitchFamily="18" charset="0"/>
              </a:rPr>
              <a:t> </a:t>
            </a:r>
            <a:r>
              <a:rPr lang="en-US" sz="2800" b="1" dirty="0"/>
              <a:t> </a:t>
            </a:r>
            <a:r>
              <a:rPr lang="en-US" sz="2800" b="1" dirty="0" smtClean="0"/>
              <a:t>                             GAURI </a:t>
            </a:r>
            <a:r>
              <a:rPr lang="en-US" sz="2800" b="1" dirty="0"/>
              <a:t>R CHOPADE                      </a:t>
            </a:r>
            <a:r>
              <a:rPr lang="en-US" sz="2800" b="1" dirty="0" smtClean="0"/>
              <a:t>    </a:t>
            </a:r>
            <a:r>
              <a:rPr lang="en-US" sz="2800" b="1" dirty="0"/>
              <a:t>- B11</a:t>
            </a:r>
            <a:endParaRPr lang="en-US" sz="2800" dirty="0"/>
          </a:p>
          <a:p>
            <a:pPr marL="0" indent="0">
              <a:buNone/>
            </a:pPr>
            <a:r>
              <a:rPr lang="en-US" sz="2800" b="1" dirty="0"/>
              <a:t>                               </a:t>
            </a:r>
            <a:r>
              <a:rPr lang="en-US" sz="2800" b="1" dirty="0" smtClean="0"/>
              <a:t>RUSHIKESH </a:t>
            </a:r>
            <a:r>
              <a:rPr lang="en-US" sz="2800" b="1" dirty="0"/>
              <a:t>D GIRI                        </a:t>
            </a:r>
            <a:r>
              <a:rPr lang="en-US" sz="2800" b="1" dirty="0" smtClean="0"/>
              <a:t>   </a:t>
            </a:r>
            <a:r>
              <a:rPr lang="en-US" sz="2800" b="1" dirty="0"/>
              <a:t>- </a:t>
            </a:r>
            <a:r>
              <a:rPr lang="en-US" sz="2800" b="1" dirty="0" smtClean="0"/>
              <a:t> B18</a:t>
            </a:r>
            <a:endParaRPr lang="en-US" sz="2800" dirty="0"/>
          </a:p>
          <a:p>
            <a:pPr marL="0" indent="0">
              <a:buNone/>
            </a:pPr>
            <a:r>
              <a:rPr lang="en-US" sz="2800" b="1" dirty="0"/>
              <a:t>                               </a:t>
            </a:r>
            <a:r>
              <a:rPr lang="en-US" sz="2800" b="1" dirty="0" smtClean="0"/>
              <a:t>AKASH </a:t>
            </a:r>
            <a:r>
              <a:rPr lang="en-US" sz="2800" b="1" dirty="0"/>
              <a:t>B KARRE                          </a:t>
            </a:r>
            <a:r>
              <a:rPr lang="en-US" sz="2800" b="1" dirty="0" smtClean="0"/>
              <a:t>     </a:t>
            </a:r>
            <a:r>
              <a:rPr lang="en-US" sz="2800" b="1" dirty="0"/>
              <a:t>- </a:t>
            </a:r>
            <a:r>
              <a:rPr lang="en-US" sz="2800" b="1" dirty="0" smtClean="0"/>
              <a:t> B31</a:t>
            </a:r>
            <a:endParaRPr lang="en-US" sz="2800" dirty="0"/>
          </a:p>
          <a:p>
            <a:pPr marL="0" indent="0">
              <a:buNone/>
            </a:pPr>
            <a:r>
              <a:rPr lang="en-US" sz="2800" b="1" dirty="0"/>
              <a:t>                               </a:t>
            </a:r>
            <a:r>
              <a:rPr lang="en-US" sz="2800" b="1" dirty="0" smtClean="0"/>
              <a:t>AISHWARYA </a:t>
            </a:r>
            <a:r>
              <a:rPr lang="en-US" sz="2800" b="1" dirty="0"/>
              <a:t>D MANTHALKAR      - B39</a:t>
            </a:r>
            <a:endParaRPr lang="en-US" sz="2600" dirty="0">
              <a:solidFill>
                <a:srgbClr val="002060"/>
              </a:solidFill>
              <a:latin typeface="Times New Roman" pitchFamily="18" charset="0"/>
              <a:cs typeface="Times New Roman" pitchFamily="18" charset="0"/>
            </a:endParaRPr>
          </a:p>
          <a:p>
            <a:pPr algn="ctr">
              <a:spcAft>
                <a:spcPts val="0"/>
              </a:spcAft>
              <a:buFont typeface="Arial" panose="020B0604020202020204" pitchFamily="34" charset="0"/>
              <a:buNone/>
              <a:defRPr/>
            </a:pPr>
            <a:endParaRPr lang="en-US" sz="2600" dirty="0" smtClean="0">
              <a:solidFill>
                <a:srgbClr val="002060"/>
              </a:solidFill>
              <a:latin typeface="Times New Roman" pitchFamily="18" charset="0"/>
              <a:cs typeface="Times New Roman" pitchFamily="18" charset="0"/>
            </a:endParaRPr>
          </a:p>
          <a:p>
            <a:pPr algn="ctr">
              <a:spcAft>
                <a:spcPts val="0"/>
              </a:spcAft>
              <a:buFont typeface="Arial" panose="020B0604020202020204" pitchFamily="34" charset="0"/>
              <a:buNone/>
              <a:defRPr/>
            </a:pPr>
            <a:r>
              <a:rPr lang="en-US" sz="2600" i="1" dirty="0" smtClean="0">
                <a:solidFill>
                  <a:srgbClr val="002060"/>
                </a:solidFill>
                <a:latin typeface="Times New Roman" pitchFamily="18" charset="0"/>
                <a:cs typeface="Times New Roman" pitchFamily="18" charset="0"/>
              </a:rPr>
              <a:t>Under the guidance of </a:t>
            </a:r>
          </a:p>
          <a:p>
            <a:pPr algn="ctr">
              <a:spcAft>
                <a:spcPts val="0"/>
              </a:spcAft>
              <a:buFont typeface="Arial" panose="020B0604020202020204" pitchFamily="34" charset="0"/>
              <a:buNone/>
              <a:defRPr/>
            </a:pPr>
            <a:r>
              <a:rPr lang="en-US" sz="2600" dirty="0" smtClean="0">
                <a:solidFill>
                  <a:srgbClr val="002060"/>
                </a:solidFill>
                <a:latin typeface="Times New Roman" pitchFamily="18" charset="0"/>
                <a:cs typeface="Times New Roman" pitchFamily="18" charset="0"/>
              </a:rPr>
              <a:t>Prof. </a:t>
            </a:r>
            <a:r>
              <a:rPr lang="en-US" sz="2600" dirty="0" smtClean="0">
                <a:solidFill>
                  <a:srgbClr val="002060"/>
                </a:solidFill>
                <a:latin typeface="Times New Roman" pitchFamily="18" charset="0"/>
                <a:cs typeface="Times New Roman" pitchFamily="18" charset="0"/>
              </a:rPr>
              <a:t>A.V. SHIVASHIMPI</a:t>
            </a:r>
            <a:endParaRPr lang="en-US" sz="2600" dirty="0" smtClean="0">
              <a:solidFill>
                <a:srgbClr val="002060"/>
              </a:solidFill>
              <a:latin typeface="Times New Roman" pitchFamily="18" charset="0"/>
              <a:cs typeface="Times New Roman" pitchFamily="18" charset="0"/>
            </a:endParaRPr>
          </a:p>
          <a:p>
            <a:pPr algn="ctr">
              <a:spcAft>
                <a:spcPts val="0"/>
              </a:spcAft>
              <a:buFont typeface="Arial" panose="020B0604020202020204" pitchFamily="34" charset="0"/>
              <a:buNone/>
              <a:defRPr/>
            </a:pPr>
            <a:endParaRPr lang="en-US" sz="2800" dirty="0" smtClean="0">
              <a:latin typeface="Times New Roman" pitchFamily="18" charset="0"/>
              <a:cs typeface="Times New Roman" pitchFamily="18" charset="0"/>
            </a:endParaRPr>
          </a:p>
          <a:p>
            <a:pPr algn="ctr">
              <a:spcAft>
                <a:spcPts val="0"/>
              </a:spcAft>
              <a:buFont typeface="Arial" panose="020B0604020202020204" pitchFamily="34" charset="0"/>
              <a:buNone/>
              <a:defRPr/>
            </a:pPr>
            <a:r>
              <a:rPr lang="en-US" sz="2100" dirty="0" smtClean="0">
                <a:solidFill>
                  <a:srgbClr val="002060"/>
                </a:solidFill>
                <a:latin typeface="Times New Roman" pitchFamily="18" charset="0"/>
                <a:cs typeface="Times New Roman" pitchFamily="18" charset="0"/>
              </a:rPr>
              <a:t>Department of Electrical Engineering</a:t>
            </a:r>
          </a:p>
          <a:p>
            <a:pPr algn="ctr">
              <a:spcAft>
                <a:spcPts val="0"/>
              </a:spcAft>
              <a:buFont typeface="Arial" panose="020B0604020202020204" pitchFamily="34" charset="0"/>
              <a:buNone/>
              <a:defRPr/>
            </a:pPr>
            <a:r>
              <a:rPr lang="en-US" sz="2100" dirty="0" smtClean="0">
                <a:solidFill>
                  <a:srgbClr val="002060"/>
                </a:solidFill>
                <a:latin typeface="Times New Roman" pitchFamily="18" charset="0"/>
                <a:cs typeface="Times New Roman" pitchFamily="18" charset="0"/>
              </a:rPr>
              <a:t>A.Y. 2022-23 </a:t>
            </a:r>
            <a:r>
              <a:rPr lang="en-US" sz="2100" dirty="0" err="1" smtClean="0">
                <a:solidFill>
                  <a:srgbClr val="002060"/>
                </a:solidFill>
                <a:latin typeface="Times New Roman" pitchFamily="18" charset="0"/>
                <a:cs typeface="Times New Roman" pitchFamily="18" charset="0"/>
              </a:rPr>
              <a:t>Sem</a:t>
            </a:r>
            <a:r>
              <a:rPr lang="en-US" sz="2100" dirty="0" smtClean="0">
                <a:solidFill>
                  <a:srgbClr val="002060"/>
                </a:solidFill>
                <a:latin typeface="Times New Roman" pitchFamily="18" charset="0"/>
                <a:cs typeface="Times New Roman" pitchFamily="18" charset="0"/>
              </a:rPr>
              <a:t>-I</a:t>
            </a:r>
          </a:p>
          <a:p>
            <a:pPr algn="ctr">
              <a:spcAft>
                <a:spcPts val="0"/>
              </a:spcAft>
              <a:buFont typeface="Arial" panose="020B0604020202020204" pitchFamily="34" charset="0"/>
              <a:buNone/>
              <a:defRPr/>
            </a:pPr>
            <a:endParaRPr lang="en-IN" sz="2400" dirty="0">
              <a:solidFill>
                <a:srgbClr val="C00000"/>
              </a:solidFill>
              <a:latin typeface="Times New Roman" pitchFamily="18" charset="0"/>
              <a:cs typeface="Times New Roman" pitchFamily="18" charset="0"/>
            </a:endParaRPr>
          </a:p>
        </p:txBody>
      </p:sp>
      <p:sp>
        <p:nvSpPr>
          <p:cNvPr id="10" name="Rectangle 6"/>
          <p:cNvSpPr>
            <a:spLocks noChangeArrowheads="1"/>
          </p:cNvSpPr>
          <p:nvPr/>
        </p:nvSpPr>
        <p:spPr bwMode="auto">
          <a:xfrm>
            <a:off x="872837" y="1343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 name="Object 4"/>
          <p:cNvGraphicFramePr>
            <a:graphicFrameLocks noChangeAspect="1"/>
          </p:cNvGraphicFramePr>
          <p:nvPr>
            <p:extLst>
              <p:ext uri="{D42A27DB-BD31-4B8C-83A1-F6EECF244321}">
                <p14:modId xmlns:p14="http://schemas.microsoft.com/office/powerpoint/2010/main" val="771309565"/>
              </p:ext>
            </p:extLst>
          </p:nvPr>
        </p:nvGraphicFramePr>
        <p:xfrm>
          <a:off x="4525819" y="5584970"/>
          <a:ext cx="2108200" cy="950912"/>
        </p:xfrm>
        <a:graphic>
          <a:graphicData uri="http://schemas.openxmlformats.org/presentationml/2006/ole">
            <mc:AlternateContent xmlns:mc="http://schemas.openxmlformats.org/markup-compatibility/2006">
              <mc:Choice xmlns:v="urn:schemas-microsoft-com:vml" Requires="v">
                <p:oleObj spid="_x0000_s1030" name="Bitmap Image" r:id="rId3" imgW="2430476" imgH="1097375" progId="Paint.Picture">
                  <p:embed/>
                </p:oleObj>
              </mc:Choice>
              <mc:Fallback>
                <p:oleObj name="Bitmap Image" r:id="rId3" imgW="2430476" imgH="109737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819" y="5584970"/>
                        <a:ext cx="2108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itle 12"/>
          <p:cNvSpPr>
            <a:spLocks noGrp="1"/>
          </p:cNvSpPr>
          <p:nvPr>
            <p:ph type="title"/>
          </p:nvPr>
        </p:nvSpPr>
        <p:spPr/>
        <p:txBody>
          <a:bodyPr>
            <a:normAutofit fontScale="90000"/>
          </a:bodyPr>
          <a:lstStyle/>
          <a:p>
            <a:r>
              <a:rPr lang="en-US" dirty="0">
                <a:latin typeface="Times New Roman" pitchFamily="18" charset="0"/>
                <a:cs typeface="Times New Roman" pitchFamily="18" charset="0"/>
              </a:rPr>
              <a:t>A</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Project Phase-1 Presentation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on</a:t>
            </a:r>
            <a:endParaRPr lang="en-US" dirty="0"/>
          </a:p>
        </p:txBody>
      </p:sp>
    </p:spTree>
    <p:extLst>
      <p:ext uri="{BB962C8B-B14F-4D97-AF65-F5344CB8AC3E}">
        <p14:creationId xmlns:p14="http://schemas.microsoft.com/office/powerpoint/2010/main" val="225107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458268" y="2650319"/>
            <a:ext cx="8825659" cy="3416300"/>
          </a:xfrm>
        </p:spPr>
        <p:txBody>
          <a:bodyPr>
            <a:noAutofit/>
          </a:bodyPr>
          <a:lstStyle/>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Introduction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Problem Statement</a:t>
            </a: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Objectives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Literature Review</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Block Diagram</a:t>
            </a: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Proposed System</a:t>
            </a: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System Requirements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Advantages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Applications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Conclusion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smtClean="0">
                <a:latin typeface="Times New Roman" panose="02020603050405020304" pitchFamily="18" charset="0"/>
                <a:ea typeface="Tahoma" panose="020B0604030504040204" pitchFamily="34" charset="0"/>
                <a:cs typeface="Times New Roman" panose="02020603050405020304" pitchFamily="18" charset="0"/>
              </a:rPr>
              <a:t>References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8284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gn="just"/>
            <a:r>
              <a:rPr lang="en-US" dirty="0" smtClean="0"/>
              <a:t>The internet of things is a futuristic technology by which an object could be sensed, monitored and controlled remotely using the cloud server network. </a:t>
            </a:r>
          </a:p>
          <a:p>
            <a:pPr algn="just"/>
            <a:r>
              <a:rPr lang="en-US" dirty="0" smtClean="0"/>
              <a:t>By using this technology machines can communicate with themselves and be controlled without requiring humans.</a:t>
            </a:r>
          </a:p>
          <a:p>
            <a:pPr algn="just"/>
            <a:r>
              <a:rPr lang="en-US" dirty="0" smtClean="0"/>
              <a:t>An IOT Based Solar Power Monitoring system monitors the Solar panel parameters like voltage current and power generated over a Web server using internet and the solar panel detects sunlight using LDR so that it can get positioned where it receives maximum sunlight, due to this solar panel can operate at its maximum efficiency all day.</a:t>
            </a:r>
            <a:endParaRPr lang="en-IN" dirty="0"/>
          </a:p>
        </p:txBody>
      </p:sp>
    </p:spTree>
    <p:extLst>
      <p:ext uri="{BB962C8B-B14F-4D97-AF65-F5344CB8AC3E}">
        <p14:creationId xmlns:p14="http://schemas.microsoft.com/office/powerpoint/2010/main" val="44922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a:bodyPr>
          <a:lstStyle/>
          <a:p>
            <a:pPr algn="just"/>
            <a:r>
              <a:rPr lang="en-US" dirty="0" smtClean="0"/>
              <a:t>Solar power has become very trendy as it is available in abundance and solar power generation is also cheaper in the conversion technology. </a:t>
            </a:r>
          </a:p>
          <a:p>
            <a:pPr algn="just"/>
            <a:r>
              <a:rPr lang="en-US" dirty="0" smtClean="0"/>
              <a:t>In this technology the light energy is converted into electrical energy which is known as photovoltaic effect and this is called solar energy. </a:t>
            </a:r>
          </a:p>
          <a:p>
            <a:pPr algn="just"/>
            <a:r>
              <a:rPr lang="en-US" dirty="0" smtClean="0"/>
              <a:t>By using solar power, the pollution will be reduced and by monitoring it the energy forecasting, households and communities, the productivity can also be enlarged. </a:t>
            </a:r>
          </a:p>
          <a:p>
            <a:pPr algn="just"/>
            <a:r>
              <a:rPr lang="en-US" dirty="0" smtClean="0"/>
              <a:t>By monitoring this system, we can know the status of it and also shows when there is a problem which is so helpful. </a:t>
            </a:r>
            <a:endParaRPr lang="en-IN" dirty="0"/>
          </a:p>
        </p:txBody>
      </p:sp>
    </p:spTree>
    <p:extLst>
      <p:ext uri="{BB962C8B-B14F-4D97-AF65-F5344CB8AC3E}">
        <p14:creationId xmlns:p14="http://schemas.microsoft.com/office/powerpoint/2010/main" val="400297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lstStyle/>
          <a:p>
            <a:pPr algn="just"/>
            <a:r>
              <a:rPr lang="en-US" dirty="0" smtClean="0"/>
              <a:t>The main objective is to monitor the power of the system using sensors sensed by Arduino. The monitor of the solar energy system shows the power and energy usage. This system helps to implement in smart grid for efficient usage.</a:t>
            </a:r>
            <a:endParaRPr lang="en-IN" dirty="0"/>
          </a:p>
        </p:txBody>
      </p:sp>
    </p:spTree>
    <p:extLst>
      <p:ext uri="{BB962C8B-B14F-4D97-AF65-F5344CB8AC3E}">
        <p14:creationId xmlns:p14="http://schemas.microsoft.com/office/powerpoint/2010/main" val="305815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IN" dirty="0"/>
          </a:p>
        </p:txBody>
      </p:sp>
      <p:sp>
        <p:nvSpPr>
          <p:cNvPr id="3" name="Content Placeholder 2"/>
          <p:cNvSpPr>
            <a:spLocks noGrp="1"/>
          </p:cNvSpPr>
          <p:nvPr>
            <p:ph idx="1"/>
          </p:nvPr>
        </p:nvSpPr>
        <p:spPr/>
        <p:txBody>
          <a:bodyPr>
            <a:normAutofit/>
          </a:bodyPr>
          <a:lstStyle/>
          <a:p>
            <a:pPr algn="just"/>
            <a:r>
              <a:rPr lang="en-US" dirty="0" smtClean="0"/>
              <a:t>The development of monitoring online and the control of system is based on android platform by Bluetooth interface of mobile phone As a communication link it creates data exchange with the hardware of power conditioning unit, with the help sensing circuits the value of Current and the voltage measurement of the renewable source is processed by the micro controller of the microchip. Then the parameter are Sent to the personal computer over USB and the system is observed instantly. The system is monitored daily, weekly and monthly.</a:t>
            </a:r>
          </a:p>
          <a:p>
            <a:pPr algn="just"/>
            <a:r>
              <a:rPr lang="en-US" dirty="0" err="1" smtClean="0"/>
              <a:t>Goto</a:t>
            </a:r>
            <a:r>
              <a:rPr lang="en-US" dirty="0" smtClean="0"/>
              <a:t>, </a:t>
            </a:r>
            <a:r>
              <a:rPr lang="en-US" dirty="0" err="1" smtClean="0"/>
              <a:t>Yeshihiro,has</a:t>
            </a:r>
            <a:r>
              <a:rPr lang="en-US" dirty="0" smtClean="0"/>
              <a:t> explained that the integrated system that monitors and manages the has developed and it has started operation. The System can operate and maintain above 200,000 telecommunication power plants, which includes inverters, rectifiers and air conditioning Plants, is installed above 8000 buildings to improve the user interface which use the communication technologies and the information of Feature system and it integrate management and remote monitoring functions into single system.</a:t>
            </a:r>
            <a:endParaRPr lang="en-IN" dirty="0"/>
          </a:p>
        </p:txBody>
      </p:sp>
    </p:spTree>
    <p:extLst>
      <p:ext uri="{BB962C8B-B14F-4D97-AF65-F5344CB8AC3E}">
        <p14:creationId xmlns:p14="http://schemas.microsoft.com/office/powerpoint/2010/main" val="335825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IN" dirty="0"/>
          </a:p>
        </p:txBody>
      </p:sp>
      <p:pic>
        <p:nvPicPr>
          <p:cNvPr id="4" name="Content Placeholder 3"/>
          <p:cNvPicPr>
            <a:picLocks noGrp="1" noChangeAspect="1"/>
          </p:cNvPicPr>
          <p:nvPr>
            <p:ph idx="1"/>
          </p:nvPr>
        </p:nvPicPr>
        <p:blipFill>
          <a:blip r:embed="rId2"/>
          <a:stretch>
            <a:fillRect/>
          </a:stretch>
        </p:blipFill>
        <p:spPr>
          <a:xfrm>
            <a:off x="3986422" y="2181225"/>
            <a:ext cx="4219155" cy="3678238"/>
          </a:xfrm>
          <a:prstGeom prst="rect">
            <a:avLst/>
          </a:prstGeom>
        </p:spPr>
      </p:pic>
    </p:spTree>
    <p:extLst>
      <p:ext uri="{BB962C8B-B14F-4D97-AF65-F5344CB8AC3E}">
        <p14:creationId xmlns:p14="http://schemas.microsoft.com/office/powerpoint/2010/main" val="47610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normAutofit/>
          </a:bodyPr>
          <a:lstStyle/>
          <a:p>
            <a:pPr algn="just"/>
            <a:r>
              <a:rPr lang="en-US" dirty="0" smtClean="0"/>
              <a:t>The main intention of this proposed project is to get maximum power output from the solar panels. </a:t>
            </a:r>
          </a:p>
          <a:p>
            <a:pPr algn="just"/>
            <a:r>
              <a:rPr lang="en-US" dirty="0" smtClean="0"/>
              <a:t>Additionally, if there is any improper functioning of the solar panels will be shown and also the parameters like voltage and current are monitored by using the sensors and displayed by using the </a:t>
            </a:r>
            <a:r>
              <a:rPr lang="en-US" dirty="0" err="1" smtClean="0"/>
              <a:t>IoT</a:t>
            </a:r>
            <a:r>
              <a:rPr lang="en-US" dirty="0" smtClean="0"/>
              <a:t> technology. </a:t>
            </a:r>
          </a:p>
          <a:p>
            <a:pPr algn="just"/>
            <a:r>
              <a:rPr lang="en-US" dirty="0" smtClean="0"/>
              <a:t>This model is explained by using the solar radiation i.e., sunlight from the sun is trapped by the solar panels and then these solar panels capture sunlight and turn into useful energy forms of energy such as heat and electricity. </a:t>
            </a:r>
          </a:p>
          <a:p>
            <a:pPr algn="just"/>
            <a:r>
              <a:rPr lang="en-US" dirty="0" smtClean="0"/>
              <a:t>Then the obtained electrical energy is sensed by the sensors such as voltage sensor sense the voltage generated by the solar panel with the help of voltage divider principle and current is obtained by using mathematical formulation.</a:t>
            </a:r>
            <a:endParaRPr lang="en-IN" dirty="0"/>
          </a:p>
        </p:txBody>
      </p:sp>
    </p:spTree>
    <p:extLst>
      <p:ext uri="{BB962C8B-B14F-4D97-AF65-F5344CB8AC3E}">
        <p14:creationId xmlns:p14="http://schemas.microsoft.com/office/powerpoint/2010/main" val="11773223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1342</TotalTime>
  <Words>951</Words>
  <Application>Microsoft Office PowerPoint</Application>
  <PresentationFormat>Custom</PresentationFormat>
  <Paragraphs>77</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Dividend</vt:lpstr>
      <vt:lpstr>Bitmap Image</vt:lpstr>
      <vt:lpstr>IOT Based Solar Power Monitoring System</vt:lpstr>
      <vt:lpstr>A Project Phase-1 Presentation  on</vt:lpstr>
      <vt:lpstr>Contents</vt:lpstr>
      <vt:lpstr>Introduction</vt:lpstr>
      <vt:lpstr>Problem Statement</vt:lpstr>
      <vt:lpstr>Objectives</vt:lpstr>
      <vt:lpstr>Literature Review</vt:lpstr>
      <vt:lpstr>Block Diagram</vt:lpstr>
      <vt:lpstr>Proposed System</vt:lpstr>
      <vt:lpstr>System Requirements</vt:lpstr>
      <vt:lpstr>System Requirements</vt:lpstr>
      <vt:lpstr>Advantages</vt:lpstr>
      <vt:lpstr>Applications</vt:lpstr>
      <vt:lpstr>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RO</cp:lastModifiedBy>
  <cp:revision>14</cp:revision>
  <dcterms:created xsi:type="dcterms:W3CDTF">2022-11-08T07:14:58Z</dcterms:created>
  <dcterms:modified xsi:type="dcterms:W3CDTF">2022-11-21T08:33:35Z</dcterms:modified>
</cp:coreProperties>
</file>