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300" r:id="rId4"/>
    <p:sldId id="301" r:id="rId5"/>
    <p:sldId id="267" r:id="rId6"/>
    <p:sldId id="266" r:id="rId7"/>
    <p:sldId id="268" r:id="rId8"/>
    <p:sldId id="269" r:id="rId9"/>
    <p:sldId id="270" r:id="rId10"/>
    <p:sldId id="271" r:id="rId11"/>
    <p:sldId id="311" r:id="rId12"/>
    <p:sldId id="295" r:id="rId13"/>
    <p:sldId id="273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307" r:id="rId24"/>
    <p:sldId id="308" r:id="rId25"/>
    <p:sldId id="309" r:id="rId26"/>
    <p:sldId id="310" r:id="rId27"/>
    <p:sldId id="302" r:id="rId28"/>
    <p:sldId id="303" r:id="rId29"/>
    <p:sldId id="304" r:id="rId30"/>
    <p:sldId id="305" r:id="rId31"/>
    <p:sldId id="306" r:id="rId32"/>
    <p:sldId id="289" r:id="rId3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348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631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978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426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34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35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866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5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41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4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780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D24FD-2FFC-439B-870B-B7B3C8D09D20}" type="datetimeFigureOut">
              <a:rPr lang="es-PE" smtClean="0"/>
              <a:t>31/08/2019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4C64-9648-4EB0-90C3-0EA910F6014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092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419" dirty="0" smtClean="0"/>
              <a:t>Machine Learning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419" dirty="0" smtClean="0"/>
          </a:p>
          <a:p>
            <a:r>
              <a:rPr lang="es-419" dirty="0" smtClean="0"/>
              <a:t>José W. Araujo B.</a:t>
            </a:r>
            <a:endParaRPr lang="es-419" dirty="0"/>
          </a:p>
          <a:p>
            <a:endParaRPr lang="es-419" dirty="0" smtClean="0"/>
          </a:p>
          <a:p>
            <a:r>
              <a:rPr lang="es-PE" dirty="0" smtClean="0"/>
              <a:t>Agosto </a:t>
            </a:r>
            <a:r>
              <a:rPr lang="es-419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Supuestos MCO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s-PE" dirty="0" smtClean="0"/>
              <a:t> Los valores de X son fijos o determinísticos.</a:t>
            </a:r>
          </a:p>
          <a:p>
            <a:pPr marL="514350" indent="-514350">
              <a:buFont typeface="+mj-lt"/>
              <a:buAutoNum type="arabicPeriod" startAt="10"/>
            </a:pPr>
            <a:endParaRPr lang="es-PE" dirty="0" smtClean="0"/>
          </a:p>
          <a:p>
            <a:pPr marL="514350" indent="-514350">
              <a:buFont typeface="+mj-lt"/>
              <a:buAutoNum type="arabicPeriod" startAt="10"/>
            </a:pPr>
            <a:r>
              <a:rPr lang="es-PE" dirty="0" smtClean="0"/>
              <a:t> Variabilidad en los valores de X.</a:t>
            </a:r>
          </a:p>
          <a:p>
            <a:pPr marL="514350" indent="-514350">
              <a:buFont typeface="+mj-lt"/>
              <a:buAutoNum type="arabicPeriod" startAt="10"/>
            </a:pPr>
            <a:endParaRPr lang="es-PE" dirty="0" smtClean="0"/>
          </a:p>
          <a:p>
            <a:pPr marL="514350" indent="-514350">
              <a:buFont typeface="+mj-lt"/>
              <a:buAutoNum type="arabicPeriod" startAt="10"/>
            </a:pPr>
            <a:r>
              <a:rPr lang="es-PE" dirty="0" smtClean="0"/>
              <a:t>Número de observaciones debe ser mayor al número de incógnitas.</a:t>
            </a:r>
          </a:p>
          <a:p>
            <a:pPr marL="514350" indent="-514350">
              <a:buFont typeface="+mj-lt"/>
              <a:buAutoNum type="arabicPeriod" startAt="10"/>
            </a:pPr>
            <a:endParaRPr lang="es-PE" dirty="0" smtClean="0"/>
          </a:p>
          <a:p>
            <a:pPr marL="514350" indent="-514350">
              <a:buFont typeface="+mj-lt"/>
              <a:buAutoNum type="arabicPeriod" startAt="10"/>
            </a:pPr>
            <a:r>
              <a:rPr lang="es-PE" dirty="0" smtClean="0"/>
              <a:t>Modelos correctamente especificado.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72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Bondad de ajuste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De la expresión: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Tenemos que: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Que equivale 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Finalmente: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5159897" y="2348881"/>
                <a:ext cx="2738185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PE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P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7" y="2348881"/>
                <a:ext cx="2738185" cy="284437"/>
              </a:xfrm>
              <a:prstGeom prst="rect">
                <a:avLst/>
              </a:prstGeom>
              <a:blipFill rotWithShape="0">
                <a:blip r:embed="rId2"/>
                <a:stretch>
                  <a:fillRect l="-889" t="-19149" r="-8667" b="-340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5159897" y="3441053"/>
                <a:ext cx="2743893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′</m:t>
                          </m:r>
                          <m:acc>
                            <m:accPr>
                              <m:chr m:val="̂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′</m:t>
                          </m:r>
                          <m:acc>
                            <m:accPr>
                              <m:chr m:val="̂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7" y="3441053"/>
                <a:ext cx="2743893" cy="5640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5159896" y="4795503"/>
                <a:ext cx="1869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</a:rPr>
                        <m:t>𝑆𝑇𝐶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𝑆𝐸𝐶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𝑆𝑅𝐶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4795503"/>
                <a:ext cx="186903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80" r="-2280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5148936" y="5746500"/>
                <a:ext cx="1029897" cy="520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𝑆𝐸𝐶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𝑆𝑇𝐶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936" y="5746500"/>
                <a:ext cx="1029897" cy="5205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6857223" y="5746532"/>
                <a:ext cx="143385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𝑆𝑅𝐶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𝑆𝑇𝐶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223" y="5746532"/>
                <a:ext cx="1433854" cy="5204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2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Regresión Logística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Modelos de elección discreta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𝑎</m:t>
                      </m:r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r>
                        <a:rPr lang="es-PE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PE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dirty="0" smtClean="0"/>
                  <a:t> es una variable discreta, por ejemplo:</a:t>
                </a:r>
              </a:p>
              <a:p>
                <a:r>
                  <a:rPr lang="es-PE" dirty="0" smtClean="0"/>
                  <a:t>El color del carro</a:t>
                </a:r>
              </a:p>
              <a:p>
                <a:r>
                  <a:rPr lang="es-PE" dirty="0" smtClean="0"/>
                  <a:t>Incumplimiento de un pago</a:t>
                </a:r>
              </a:p>
              <a:p>
                <a:r>
                  <a:rPr lang="es-PE" dirty="0" smtClean="0"/>
                  <a:t>Nivel de educación</a:t>
                </a:r>
              </a:p>
              <a:p>
                <a:r>
                  <a:rPr lang="es-PE" dirty="0" smtClean="0"/>
                  <a:t>El sexo</a:t>
                </a:r>
              </a:p>
              <a:p>
                <a:endParaRPr lang="es-PE" dirty="0" smtClean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7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Modelos de elección discreta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2564904"/>
            <a:ext cx="4304762" cy="338095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39617" y="3786939"/>
            <a:ext cx="234570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PE" sz="2400" dirty="0"/>
              <a:t>Variable estimada </a:t>
            </a:r>
          </a:p>
          <a:p>
            <a:r>
              <a:rPr lang="es-PE" sz="2400" dirty="0"/>
              <a:t>como probabilidad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911870" y="2758473"/>
            <a:ext cx="20202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PE" sz="2400" dirty="0"/>
              <a:t>Variable original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616052" y="5184737"/>
            <a:ext cx="261193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PE" sz="2400" dirty="0"/>
              <a:t>Variable estimada</a:t>
            </a:r>
          </a:p>
          <a:p>
            <a:pPr algn="ctr"/>
            <a:r>
              <a:rPr lang="es-PE" sz="2400" dirty="0"/>
              <a:t>con un modelo lineal</a:t>
            </a:r>
          </a:p>
        </p:txBody>
      </p:sp>
    </p:spTree>
    <p:extLst>
      <p:ext uri="{BB962C8B-B14F-4D97-AF65-F5344CB8AC3E}">
        <p14:creationId xmlns:p14="http://schemas.microsoft.com/office/powerpoint/2010/main" val="10324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Modelos de elección discreta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026790" y="2060848"/>
                <a:ext cx="8229600" cy="39170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PE" dirty="0" smtClean="0"/>
                  <a:t>Probabilidad Condicional</a:t>
                </a:r>
              </a:p>
              <a:p>
                <a:pPr lvl="1"/>
                <a:r>
                  <a:rPr lang="es-PE" dirty="0" smtClean="0"/>
                  <a:t>Recordando: En una regresión lineal.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𝐸</m:t>
                    </m:r>
                    <m:r>
                      <a:rPr lang="es-PE" b="0" i="1" smtClean="0">
                        <a:latin typeface="Cambria Math"/>
                      </a:rPr>
                      <m:t>[</m:t>
                    </m:r>
                    <m:r>
                      <a:rPr lang="es-PE" b="0" i="1" smtClean="0">
                        <a:latin typeface="Cambria Math"/>
                      </a:rPr>
                      <m:t>𝑌</m:t>
                    </m:r>
                    <m:r>
                      <a:rPr lang="es-PE" b="0" i="1" smtClean="0">
                        <a:latin typeface="Cambria Math"/>
                      </a:rPr>
                      <m:t>/</m:t>
                    </m:r>
                    <m:r>
                      <a:rPr lang="es-PE" b="0" i="1" smtClean="0">
                        <a:latin typeface="Cambria Math"/>
                      </a:rPr>
                      <m:t>𝑋</m:t>
                    </m:r>
                    <m:r>
                      <a:rPr lang="es-PE" b="0" i="1" smtClean="0">
                        <a:latin typeface="Cambria Math"/>
                      </a:rPr>
                      <m:t>]=</m:t>
                    </m:r>
                    <m:r>
                      <a:rPr lang="es-PE" b="0" i="1" smtClean="0">
                        <a:latin typeface="Cambria Math"/>
                      </a:rPr>
                      <m:t>𝑋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β</m:t>
                    </m:r>
                  </m:oMath>
                </a14:m>
                <a:r>
                  <a:rPr lang="es-PE" dirty="0" smtClean="0">
                    <a:sym typeface="Wingdings" panose="05000000000000000000" pitchFamily="2" charset="2"/>
                  </a:rPr>
                  <a:t>	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PE" b="0" i="1" smtClean="0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s-PE" b="0" i="1" smtClean="0">
                        <a:latin typeface="Cambria Math"/>
                      </a:rPr>
                      <m:t>=</m:t>
                    </m:r>
                    <m:r>
                      <a:rPr lang="es-PE" b="0" i="1" smtClean="0">
                        <a:latin typeface="Cambria Math"/>
                      </a:rPr>
                      <m:t>𝑋</m:t>
                    </m:r>
                    <m:acc>
                      <m:accPr>
                        <m:chr m:val="̂"/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</a:rPr>
                          <m:t>β</m:t>
                        </m:r>
                      </m:e>
                    </m:acc>
                  </m:oMath>
                </a14:m>
                <a:endParaRPr lang="es-PE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s-PE" dirty="0"/>
              </a:p>
              <a:p>
                <a:pPr lvl="1"/>
                <a:r>
                  <a:rPr lang="es-PE" dirty="0" smtClean="0"/>
                  <a:t>Dado que Y es una variable dicotómica, tenemos: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=0∗</m:t>
                      </m:r>
                      <m:r>
                        <a:rPr lang="es-P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=0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+1∗</m:t>
                      </m:r>
                      <m:r>
                        <a:rPr lang="es-P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=1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PE" b="0" dirty="0" smtClean="0"/>
              </a:p>
              <a:p>
                <a:pPr marL="457200" lvl="1" indent="0">
                  <a:buNone/>
                </a:pPr>
                <a:endParaRPr lang="es-PE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𝑌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=1</m:t>
                          </m:r>
                          <m:r>
                            <m:rPr>
                              <m:nor/>
                            </m:rPr>
                            <a:rPr lang="es-PE" b="0" i="0" smtClean="0">
                              <a:latin typeface="Cambria Math"/>
                            </a:rPr>
                            <m:t>/</m:t>
                          </m:r>
                          <m:r>
                            <a:rPr lang="es-PE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PE" dirty="0" smtClean="0"/>
              </a:p>
              <a:p>
                <a:pPr marL="457200" lvl="1" indent="0">
                  <a:buNone/>
                </a:pPr>
                <a:endParaRPr lang="es-P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i="1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s-PE" i="1">
                          <a:latin typeface="Cambria Math"/>
                        </a:rPr>
                        <m:t>=</m:t>
                      </m:r>
                      <m:r>
                        <a:rPr lang="es-PE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/>
                            </a:rPr>
                            <m:t>𝑌</m:t>
                          </m:r>
                          <m:r>
                            <a:rPr lang="es-PE" i="1">
                              <a:latin typeface="Cambria Math"/>
                            </a:rPr>
                            <m:t>=1</m:t>
                          </m:r>
                          <m:r>
                            <m:rPr>
                              <m:nor/>
                            </m:rPr>
                            <a:rPr lang="es-PE">
                              <a:latin typeface="Cambria Math"/>
                            </a:rPr>
                            <m:t>/</m:t>
                          </m:r>
                          <m:r>
                            <a:rPr lang="es-PE" i="1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PE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6790" y="2060848"/>
                <a:ext cx="8229600" cy="3917032"/>
              </a:xfrm>
              <a:blipFill>
                <a:blip r:embed="rId2"/>
                <a:stretch>
                  <a:fillRect l="-1481" t="-2488" b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5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Modelos de elección discreta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45454" y="2020255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La contribución de Mc </a:t>
            </a:r>
            <a:r>
              <a:rPr lang="es-PE" dirty="0" err="1" smtClean="0"/>
              <a:t>Fadden</a:t>
            </a:r>
            <a:r>
              <a:rPr lang="es-PE" dirty="0" smtClean="0"/>
              <a:t>:</a:t>
            </a:r>
          </a:p>
          <a:p>
            <a:pPr marL="0" indent="0">
              <a:buNone/>
            </a:pPr>
            <a:r>
              <a:rPr lang="es-PE" sz="2400" dirty="0"/>
              <a:t>En este tipo de modelos se debe usar una curva cuyos valores estén estrictamente dentro del intervalo [0 – 1].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2522864" y="3462471"/>
            <a:ext cx="3379665" cy="3043850"/>
            <a:chOff x="563" y="1575"/>
            <a:chExt cx="4315" cy="2474"/>
          </a:xfrm>
        </p:grpSpPr>
        <p:sp>
          <p:nvSpPr>
            <p:cNvPr id="43" name="Line 4"/>
            <p:cNvSpPr>
              <a:spLocks noChangeShapeType="1"/>
            </p:cNvSpPr>
            <p:nvPr/>
          </p:nvSpPr>
          <p:spPr bwMode="auto">
            <a:xfrm>
              <a:off x="960" y="1728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/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 rot="-5400000">
              <a:off x="2639" y="2160"/>
              <a:ext cx="2" cy="3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 flipV="1">
              <a:off x="1008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 flipV="1">
              <a:off x="1104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 flipV="1">
              <a:off x="1344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 flipV="1">
              <a:off x="1680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 flipV="1">
              <a:off x="1872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 flipV="1">
              <a:off x="1968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52" name="Oval 13"/>
            <p:cNvSpPr>
              <a:spLocks noChangeArrowheads="1"/>
            </p:cNvSpPr>
            <p:nvPr/>
          </p:nvSpPr>
          <p:spPr bwMode="auto">
            <a:xfrm flipV="1">
              <a:off x="2496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53" name="Oval 14"/>
            <p:cNvSpPr>
              <a:spLocks noChangeArrowheads="1"/>
            </p:cNvSpPr>
            <p:nvPr/>
          </p:nvSpPr>
          <p:spPr bwMode="auto">
            <a:xfrm flipV="1">
              <a:off x="2592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54" name="Oval 15"/>
            <p:cNvSpPr>
              <a:spLocks noChangeArrowheads="1"/>
            </p:cNvSpPr>
            <p:nvPr/>
          </p:nvSpPr>
          <p:spPr bwMode="auto">
            <a:xfrm flipV="1">
              <a:off x="2880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 flipV="1">
              <a:off x="3168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56" name="Oval 17"/>
            <p:cNvSpPr>
              <a:spLocks noChangeArrowheads="1"/>
            </p:cNvSpPr>
            <p:nvPr/>
          </p:nvSpPr>
          <p:spPr bwMode="auto">
            <a:xfrm flipV="1">
              <a:off x="3264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 flipV="1">
              <a:off x="3360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58" name="Oval 20"/>
            <p:cNvSpPr>
              <a:spLocks noChangeArrowheads="1"/>
            </p:cNvSpPr>
            <p:nvPr/>
          </p:nvSpPr>
          <p:spPr bwMode="auto">
            <a:xfrm flipV="1">
              <a:off x="3648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582" y="3648"/>
              <a:ext cx="43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s-PE" dirty="0"/>
                <a:t>0</a:t>
              </a:r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4358" y="3674"/>
              <a:ext cx="52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s-PE"/>
                <a:t>X</a:t>
              </a:r>
            </a:p>
          </p:txBody>
        </p:sp>
        <p:sp>
          <p:nvSpPr>
            <p:cNvPr id="61" name="Text Box 23"/>
            <p:cNvSpPr txBox="1">
              <a:spLocks noChangeArrowheads="1"/>
            </p:cNvSpPr>
            <p:nvPr/>
          </p:nvSpPr>
          <p:spPr bwMode="auto">
            <a:xfrm>
              <a:off x="563" y="1575"/>
              <a:ext cx="52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s-PE" dirty="0"/>
                <a:t>Y</a:t>
              </a:r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630" y="1920"/>
              <a:ext cx="43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es-PE" dirty="0"/>
                <a:t>1</a:t>
              </a:r>
            </a:p>
          </p:txBody>
        </p:sp>
        <p:sp>
          <p:nvSpPr>
            <p:cNvPr id="63" name="Oval 25"/>
            <p:cNvSpPr>
              <a:spLocks noChangeArrowheads="1"/>
            </p:cNvSpPr>
            <p:nvPr/>
          </p:nvSpPr>
          <p:spPr bwMode="auto">
            <a:xfrm flipV="1">
              <a:off x="1008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64" name="Oval 26"/>
            <p:cNvSpPr>
              <a:spLocks noChangeArrowheads="1"/>
            </p:cNvSpPr>
            <p:nvPr/>
          </p:nvSpPr>
          <p:spPr bwMode="auto">
            <a:xfrm flipV="1">
              <a:off x="1152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65" name="Oval 27"/>
            <p:cNvSpPr>
              <a:spLocks noChangeArrowheads="1"/>
            </p:cNvSpPr>
            <p:nvPr/>
          </p:nvSpPr>
          <p:spPr bwMode="auto">
            <a:xfrm flipV="1">
              <a:off x="1248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 flipV="1">
              <a:off x="1344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67" name="Oval 29"/>
            <p:cNvSpPr>
              <a:spLocks noChangeArrowheads="1"/>
            </p:cNvSpPr>
            <p:nvPr/>
          </p:nvSpPr>
          <p:spPr bwMode="auto">
            <a:xfrm flipV="1">
              <a:off x="1728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68" name="Oval 30"/>
            <p:cNvSpPr>
              <a:spLocks noChangeArrowheads="1"/>
            </p:cNvSpPr>
            <p:nvPr/>
          </p:nvSpPr>
          <p:spPr bwMode="auto">
            <a:xfrm flipV="1">
              <a:off x="1968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auto">
            <a:xfrm flipV="1">
              <a:off x="2592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auto">
            <a:xfrm flipV="1">
              <a:off x="3120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 flipV="1">
              <a:off x="2736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72" name="Oval 34"/>
            <p:cNvSpPr>
              <a:spLocks noChangeArrowheads="1"/>
            </p:cNvSpPr>
            <p:nvPr/>
          </p:nvSpPr>
          <p:spPr bwMode="auto">
            <a:xfrm flipV="1">
              <a:off x="3840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73" name="Oval 35"/>
            <p:cNvSpPr>
              <a:spLocks noChangeArrowheads="1"/>
            </p:cNvSpPr>
            <p:nvPr/>
          </p:nvSpPr>
          <p:spPr bwMode="auto">
            <a:xfrm flipV="1">
              <a:off x="3312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sp>
          <p:nvSpPr>
            <p:cNvPr id="75" name="Oval 36"/>
            <p:cNvSpPr>
              <a:spLocks noChangeArrowheads="1"/>
            </p:cNvSpPr>
            <p:nvPr/>
          </p:nvSpPr>
          <p:spPr bwMode="auto">
            <a:xfrm flipV="1">
              <a:off x="3600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 altLang="es-PE"/>
            </a:p>
          </p:txBody>
        </p:sp>
        <p:pic>
          <p:nvPicPr>
            <p:cNvPr id="76" name="75 Image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8" y="1946"/>
              <a:ext cx="312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7" name="Freeform 70"/>
          <p:cNvSpPr>
            <a:spLocks/>
          </p:cNvSpPr>
          <p:nvPr/>
        </p:nvSpPr>
        <p:spPr bwMode="auto">
          <a:xfrm>
            <a:off x="2833808" y="4123161"/>
            <a:ext cx="2255720" cy="2127251"/>
          </a:xfrm>
          <a:custGeom>
            <a:avLst/>
            <a:gdLst>
              <a:gd name="T0" fmla="*/ 0 w 2010"/>
              <a:gd name="T1" fmla="*/ 1775 h 1564"/>
              <a:gd name="T2" fmla="*/ 863 w 2010"/>
              <a:gd name="T3" fmla="*/ 1551 h 1564"/>
              <a:gd name="T4" fmla="*/ 1479 w 2010"/>
              <a:gd name="T5" fmla="*/ 295 h 1564"/>
              <a:gd name="T6" fmla="*/ 2312 w 2010"/>
              <a:gd name="T7" fmla="*/ 0 h 15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10" h="1564">
                <a:moveTo>
                  <a:pt x="0" y="1544"/>
                </a:moveTo>
                <a:cubicBezTo>
                  <a:pt x="125" y="1513"/>
                  <a:pt x="536" y="1564"/>
                  <a:pt x="750" y="1349"/>
                </a:cubicBezTo>
                <a:cubicBezTo>
                  <a:pt x="964" y="1134"/>
                  <a:pt x="1076" y="482"/>
                  <a:pt x="1286" y="257"/>
                </a:cubicBezTo>
                <a:cubicBezTo>
                  <a:pt x="1496" y="32"/>
                  <a:pt x="1753" y="16"/>
                  <a:pt x="201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s-PE"/>
          </a:p>
        </p:txBody>
      </p:sp>
      <p:sp>
        <p:nvSpPr>
          <p:cNvPr id="78" name="2 Marcador de contenido"/>
          <p:cNvSpPr txBox="1">
            <a:spLocks/>
          </p:cNvSpPr>
          <p:nvPr/>
        </p:nvSpPr>
        <p:spPr>
          <a:xfrm>
            <a:off x="6456040" y="3745054"/>
            <a:ext cx="3672408" cy="522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dirty="0"/>
              <a:t>Estimación propuesta</a:t>
            </a:r>
          </a:p>
          <a:p>
            <a:pPr marL="0" indent="0">
              <a:buNone/>
            </a:pPr>
            <a:endParaRPr lang="es-PE" sz="1800" dirty="0"/>
          </a:p>
        </p:txBody>
      </p:sp>
      <p:sp>
        <p:nvSpPr>
          <p:cNvPr id="79" name="78 Flecha derecha"/>
          <p:cNvSpPr/>
          <p:nvPr/>
        </p:nvSpPr>
        <p:spPr>
          <a:xfrm>
            <a:off x="5520628" y="3863660"/>
            <a:ext cx="720080" cy="43204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0" name="2 Marcador de contenido"/>
          <p:cNvSpPr txBox="1">
            <a:spLocks/>
          </p:cNvSpPr>
          <p:nvPr/>
        </p:nvSpPr>
        <p:spPr>
          <a:xfrm>
            <a:off x="6684610" y="4214365"/>
            <a:ext cx="3983391" cy="1385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500" dirty="0"/>
              <a:t>Curva con forma de S</a:t>
            </a:r>
          </a:p>
        </p:txBody>
      </p:sp>
    </p:spTree>
    <p:extLst>
      <p:ext uri="{BB962C8B-B14F-4D97-AF65-F5344CB8AC3E}">
        <p14:creationId xmlns:p14="http://schemas.microsoft.com/office/powerpoint/2010/main" val="19540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Modelos de elección discreta</a:t>
            </a:r>
            <a:endParaRPr lang="es-PE" dirty="0"/>
          </a:p>
        </p:txBody>
      </p:sp>
      <p:pic>
        <p:nvPicPr>
          <p:cNvPr id="1026" name="Picture 2" descr="C:\Users\JWAB\Desktop\Captur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3753" y="2276873"/>
            <a:ext cx="4569565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2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Modelos de elección discreta</a:t>
            </a:r>
            <a:endParaRPr lang="es-PE" dirty="0"/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2554606" y="2070772"/>
            <a:ext cx="3581400" cy="1578646"/>
            <a:chOff x="576" y="2976"/>
            <a:chExt cx="2160" cy="528"/>
          </a:xfrm>
        </p:grpSpPr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576" y="3504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672" y="2976"/>
              <a:ext cx="1920" cy="480"/>
            </a:xfrm>
            <a:custGeom>
              <a:avLst/>
              <a:gdLst>
                <a:gd name="T0" fmla="*/ 0 w 1920"/>
                <a:gd name="T1" fmla="*/ 480 h 480"/>
                <a:gd name="T2" fmla="*/ 384 w 1920"/>
                <a:gd name="T3" fmla="*/ 384 h 480"/>
                <a:gd name="T4" fmla="*/ 1008 w 1920"/>
                <a:gd name="T5" fmla="*/ 0 h 480"/>
                <a:gd name="T6" fmla="*/ 1680 w 1920"/>
                <a:gd name="T7" fmla="*/ 384 h 480"/>
                <a:gd name="T8" fmla="*/ 1920 w 1920"/>
                <a:gd name="T9" fmla="*/ 432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480">
                  <a:moveTo>
                    <a:pt x="0" y="480"/>
                  </a:moveTo>
                  <a:cubicBezTo>
                    <a:pt x="108" y="472"/>
                    <a:pt x="216" y="464"/>
                    <a:pt x="384" y="384"/>
                  </a:cubicBezTo>
                  <a:cubicBezTo>
                    <a:pt x="552" y="304"/>
                    <a:pt x="792" y="0"/>
                    <a:pt x="1008" y="0"/>
                  </a:cubicBezTo>
                  <a:cubicBezTo>
                    <a:pt x="1224" y="0"/>
                    <a:pt x="1528" y="312"/>
                    <a:pt x="1680" y="384"/>
                  </a:cubicBezTo>
                  <a:cubicBezTo>
                    <a:pt x="1832" y="456"/>
                    <a:pt x="1876" y="444"/>
                    <a:pt x="1920" y="43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7197782" y="2070773"/>
            <a:ext cx="2445897" cy="1616283"/>
            <a:chOff x="3504" y="2352"/>
            <a:chExt cx="1632" cy="1248"/>
          </a:xfrm>
        </p:grpSpPr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3504" y="2352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/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3504" y="3600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/>
            </a:p>
          </p:txBody>
        </p:sp>
        <p:sp>
          <p:nvSpPr>
            <p:cNvPr id="16" name="Freeform 49"/>
            <p:cNvSpPr>
              <a:spLocks/>
            </p:cNvSpPr>
            <p:nvPr/>
          </p:nvSpPr>
          <p:spPr bwMode="auto">
            <a:xfrm>
              <a:off x="3504" y="2448"/>
              <a:ext cx="1536" cy="1152"/>
            </a:xfrm>
            <a:custGeom>
              <a:avLst/>
              <a:gdLst>
                <a:gd name="T0" fmla="*/ 0 w 1152"/>
                <a:gd name="T1" fmla="*/ 1152 h 1152"/>
                <a:gd name="T2" fmla="*/ 512 w 1152"/>
                <a:gd name="T3" fmla="*/ 864 h 1152"/>
                <a:gd name="T4" fmla="*/ 960 w 1152"/>
                <a:gd name="T5" fmla="*/ 240 h 1152"/>
                <a:gd name="T6" fmla="*/ 1536 w 1152"/>
                <a:gd name="T7" fmla="*/ 0 h 1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2" h="1152">
                  <a:moveTo>
                    <a:pt x="0" y="1152"/>
                  </a:moveTo>
                  <a:cubicBezTo>
                    <a:pt x="132" y="1084"/>
                    <a:pt x="264" y="1016"/>
                    <a:pt x="384" y="864"/>
                  </a:cubicBezTo>
                  <a:cubicBezTo>
                    <a:pt x="504" y="712"/>
                    <a:pt x="592" y="384"/>
                    <a:pt x="720" y="240"/>
                  </a:cubicBezTo>
                  <a:cubicBezTo>
                    <a:pt x="848" y="96"/>
                    <a:pt x="1000" y="48"/>
                    <a:pt x="115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s-PE"/>
            </a:p>
          </p:txBody>
        </p:sp>
      </p:grp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4190886" y="368705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s-PE" dirty="0"/>
              <a:t>0</a:t>
            </a: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4345306" y="3462628"/>
            <a:ext cx="0" cy="294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s-PE"/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6882398" y="1966501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s-PE" dirty="0"/>
              <a:t>1</a:t>
            </a:r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6861231" y="359477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s-PE" dirty="0"/>
              <a:t>0</a:t>
            </a:r>
          </a:p>
        </p:txBody>
      </p:sp>
      <p:sp>
        <p:nvSpPr>
          <p:cNvPr id="21" name="Text Box 53"/>
          <p:cNvSpPr txBox="1">
            <a:spLocks noChangeArrowheads="1"/>
          </p:cNvSpPr>
          <p:nvPr/>
        </p:nvSpPr>
        <p:spPr bwMode="auto">
          <a:xfrm>
            <a:off x="5361380" y="2070772"/>
            <a:ext cx="74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PDF</a:t>
            </a: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9635295" y="2070772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s-PE" dirty="0">
                <a:solidFill>
                  <a:schemeClr val="bg1">
                    <a:lumMod val="95000"/>
                    <a:lumOff val="5000"/>
                  </a:schemeClr>
                </a:solidFill>
              </a:rPr>
              <a:t>CDF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218599" y="4869470"/>
                <a:ext cx="2253414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s-P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PE" i="1">
                              <a:latin typeface="Cambria Math"/>
                            </a:rPr>
                            <m:t>[−</m:t>
                          </m:r>
                          <m:f>
                            <m:f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PE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PE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i="1">
                              <a:latin typeface="Cambria Math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s-PE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599" y="4869470"/>
                <a:ext cx="2253414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22 CuadroTexto"/>
              <p:cNvSpPr txBox="1"/>
              <p:nvPr/>
            </p:nvSpPr>
            <p:spPr>
              <a:xfrm>
                <a:off x="3164950" y="6120029"/>
                <a:ext cx="2253414" cy="70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s-P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i="1">
                                  <a:latin typeface="Cambria Math"/>
                                </a:rPr>
                                <m:t>𝑍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i="1"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PE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PE" i="1">
                                          <a:latin typeface="Cambria Math"/>
                                        </a:rPr>
                                        <m:t>𝑍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PE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3" name="2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50" y="6120029"/>
                <a:ext cx="2253414" cy="704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CuadroTexto"/>
              <p:cNvSpPr txBox="1"/>
              <p:nvPr/>
            </p:nvSpPr>
            <p:spPr>
              <a:xfrm>
                <a:off x="7197781" y="6133297"/>
                <a:ext cx="2253414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>
                          <a:latin typeface="Cambria Math"/>
                        </a:rPr>
                        <m:t>G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s-P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PE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i="1">
                                  <a:latin typeface="Cambria Math"/>
                                </a:rPr>
                                <m:t>𝑍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PE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781" y="6133297"/>
                <a:ext cx="2253414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4 CuadroTexto"/>
              <p:cNvSpPr txBox="1"/>
              <p:nvPr/>
            </p:nvSpPr>
            <p:spPr>
              <a:xfrm>
                <a:off x="7280167" y="4869471"/>
                <a:ext cx="2253414" cy="71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/>
                            </a:rPr>
                            <m:t>𝑍</m:t>
                          </m:r>
                        </m:e>
                      </m:d>
                      <m:r>
                        <a:rPr lang="es-PE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PE" i="1">
                              <a:latin typeface="Cambria Math"/>
                            </a:rPr>
                            <m:t>−</m:t>
                          </m:r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s-PE" i="1">
                              <a:latin typeface="Cambria Math"/>
                            </a:rPr>
                            <m:t>𝑍</m:t>
                          </m:r>
                        </m:sup>
                        <m:e>
                          <m:r>
                            <a:rPr lang="es-PE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i="1">
                                  <a:latin typeface="Cambria Math"/>
                                </a:rPr>
                                <m:t>𝑍</m:t>
                              </m:r>
                            </m:e>
                          </m:d>
                          <m:r>
                            <a:rPr lang="es-PE" i="1">
                              <a:latin typeface="Cambria Math"/>
                            </a:rPr>
                            <m:t>𝑑𝑍</m:t>
                          </m:r>
                        </m:e>
                      </m:nary>
                    </m:oMath>
                  </m:oMathPara>
                </a14:m>
                <a:endParaRPr lang="es-PE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5" name="2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167" y="4869471"/>
                <a:ext cx="2253414" cy="713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25 CuadroTexto"/>
              <p:cNvSpPr txBox="1"/>
              <p:nvPr/>
            </p:nvSpPr>
            <p:spPr>
              <a:xfrm>
                <a:off x="5361380" y="4280408"/>
                <a:ext cx="2253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</a:rPr>
                        <m:t>𝐶𝐷</m:t>
                      </m:r>
                      <m:sSup>
                        <m:s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s-PE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s-PE" i="1">
                          <a:latin typeface="Cambria Math"/>
                        </a:rPr>
                        <m:t>=</m:t>
                      </m:r>
                      <m:r>
                        <a:rPr lang="es-PE" i="1">
                          <a:latin typeface="Cambria Math"/>
                        </a:rPr>
                        <m:t>𝑃𝐷𝐹</m:t>
                      </m:r>
                    </m:oMath>
                  </m:oMathPara>
                </a14:m>
                <a:endParaRPr lang="es-PE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6" name="2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380" y="4280408"/>
                <a:ext cx="22534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2094848" y="5017107"/>
            <a:ext cx="107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PROBIT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2094848" y="6257305"/>
            <a:ext cx="107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LOGIT</a:t>
            </a:r>
          </a:p>
        </p:txBody>
      </p:sp>
    </p:spTree>
    <p:extLst>
      <p:ext uri="{BB962C8B-B14F-4D97-AF65-F5344CB8AC3E}">
        <p14:creationId xmlns:p14="http://schemas.microsoft.com/office/powerpoint/2010/main" val="40126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Modelos de elección discreta</a:t>
            </a:r>
            <a:endParaRPr lang="es-PE" dirty="0"/>
          </a:p>
        </p:txBody>
      </p:sp>
      <p:pic>
        <p:nvPicPr>
          <p:cNvPr id="6" name="Picture 2" descr="C:\Users\JWAB\Desktop\Captur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3752" y="2276873"/>
            <a:ext cx="4508612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9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smtClean="0"/>
              <a:t>Regresión Lineal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Modelos de elección discreta</a:t>
            </a:r>
            <a:endParaRPr lang="es-P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2504" y="1825625"/>
            <a:ext cx="724699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Modelos de elección discreta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2336873"/>
                <a:ext cx="8215064" cy="45211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PE" dirty="0" smtClean="0"/>
                  <a:t>Impactos Marginales</a:t>
                </a:r>
              </a:p>
              <a:p>
                <a:pPr lvl="1"/>
                <a:r>
                  <a:rPr lang="es-PE" dirty="0" smtClean="0"/>
                  <a:t>MCO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  <a:p>
                <a:pPr lvl="1"/>
                <a:endParaRPr lang="es-PE" dirty="0" smtClean="0"/>
              </a:p>
              <a:p>
                <a:pPr lvl="1"/>
                <a:r>
                  <a:rPr lang="es-PE" dirty="0" smtClean="0"/>
                  <a:t>PROBIT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  <a:p>
                <a:pPr lvl="1"/>
                <a:endParaRPr lang="es-PE" dirty="0"/>
              </a:p>
              <a:p>
                <a:pPr lvl="1"/>
                <a:r>
                  <a:rPr lang="es-PE" dirty="0" smtClean="0"/>
                  <a:t>LOGIT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P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s-PE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dirty="0" smtClean="0"/>
              </a:p>
              <a:p>
                <a:pPr lvl="1"/>
                <a:endParaRPr lang="es-PE" dirty="0" smtClean="0"/>
              </a:p>
              <a:p>
                <a:pPr marL="457200" lvl="1" indent="0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4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2336873"/>
                <a:ext cx="8215064" cy="4521127"/>
              </a:xfrm>
              <a:blipFill>
                <a:blip r:embed="rId2"/>
                <a:stretch>
                  <a:fillRect l="-15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2 Marcador de contenido"/>
          <p:cNvSpPr txBox="1">
            <a:spLocks/>
          </p:cNvSpPr>
          <p:nvPr/>
        </p:nvSpPr>
        <p:spPr>
          <a:xfrm>
            <a:off x="7476010" y="3229283"/>
            <a:ext cx="2952327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 interpretación de los parámetros estimados en los modelos de elección discreta no es la misma que en MCO.</a:t>
            </a:r>
            <a:endParaRPr lang="es-PE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Regresión Logística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9805" y="2143520"/>
            <a:ext cx="8215064" cy="2413786"/>
          </a:xfrm>
        </p:spPr>
        <p:txBody>
          <a:bodyPr/>
          <a:lstStyle/>
          <a:p>
            <a:pPr marL="0" indent="0">
              <a:buNone/>
            </a:pPr>
            <a:endParaRPr lang="es-PE" dirty="0" smtClean="0"/>
          </a:p>
          <a:p>
            <a:pPr lvl="1"/>
            <a:endParaRPr lang="es-PE" dirty="0" smtClean="0"/>
          </a:p>
          <a:p>
            <a:pPr marL="457200" lvl="1" indent="0">
              <a:buNone/>
            </a:pP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23 CuadroTexto"/>
              <p:cNvSpPr txBox="1"/>
              <p:nvPr/>
            </p:nvSpPr>
            <p:spPr>
              <a:xfrm>
                <a:off x="1879849" y="2177827"/>
                <a:ext cx="3240360" cy="68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z="20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PE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PE" sz="2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PE" sz="20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849" y="2177827"/>
                <a:ext cx="3240360" cy="682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23 CuadroTexto"/>
              <p:cNvSpPr txBox="1"/>
              <p:nvPr/>
            </p:nvSpPr>
            <p:spPr>
              <a:xfrm>
                <a:off x="5120209" y="2319810"/>
                <a:ext cx="4392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PE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PE" sz="2000" i="1" dirty="0"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PE" sz="2000" i="1" dirty="0">
                    <a:latin typeface="Cambria Math"/>
                  </a:rPr>
                  <a:t>+µ</a:t>
                </a:r>
              </a:p>
            </p:txBody>
          </p:sp>
        </mc:Choice>
        <mc:Fallback xmlns="">
          <p:sp>
            <p:nvSpPr>
              <p:cNvPr id="6" name="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09" y="2319810"/>
                <a:ext cx="4392488" cy="400110"/>
              </a:xfrm>
              <a:prstGeom prst="rect">
                <a:avLst/>
              </a:prstGeom>
              <a:blipFill>
                <a:blip r:embed="rId3"/>
                <a:stretch>
                  <a:fillRect t="-9231" r="-41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272923" y="3827747"/>
                <a:ext cx="3593035" cy="729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PE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PE" sz="2000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23" y="3827747"/>
                <a:ext cx="3593035" cy="7295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1272923" y="2895709"/>
                <a:ext cx="4096851" cy="786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P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P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sz="2000" i="1"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PE" sz="20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s-P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PE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PE" sz="20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23" y="2895709"/>
                <a:ext cx="4096851" cy="786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2 Marcador de contenido"/>
              <p:cNvSpPr txBox="1">
                <a:spLocks/>
              </p:cNvSpPr>
              <p:nvPr/>
            </p:nvSpPr>
            <p:spPr>
              <a:xfrm>
                <a:off x="2123893" y="4591613"/>
                <a:ext cx="8106889" cy="2005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PE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El signo del </a:t>
                </a:r>
                <a:r>
                  <a:rPr lang="el-GR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β</a:t>
                </a:r>
                <a:r>
                  <a:rPr lang="es-PE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corresponde al signo del impacto marginal, este debe ser consistente con la teoría económica.</a:t>
                </a:r>
              </a:p>
              <a:p>
                <a:pPr algn="just"/>
                <a:r>
                  <a:rPr lang="es-PE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El impacto marginal no es constante, este varía para cada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240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PE" sz="24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PE" sz="2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algn="just"/>
                <a:r>
                  <a:rPr lang="es-PE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El impacto marginal puede ser calculado </a:t>
                </a:r>
                <a:r>
                  <a:rPr lang="es-PE" sz="2400" i="1" dirty="0" err="1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ceterisparibus</a:t>
                </a:r>
                <a:r>
                  <a:rPr lang="es-PE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240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PE" sz="24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toman su valor promedio).</a:t>
                </a:r>
              </a:p>
              <a:p>
                <a:pPr algn="just"/>
                <a:endParaRPr lang="es-PE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893" y="4591613"/>
                <a:ext cx="8106889" cy="2005740"/>
              </a:xfrm>
              <a:prstGeom prst="rect">
                <a:avLst/>
              </a:prstGeom>
              <a:blipFill>
                <a:blip r:embed="rId6"/>
                <a:stretch>
                  <a:fillRect l="-827" t="-5167" r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8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Ratio </a:t>
            </a:r>
            <a:r>
              <a:rPr lang="es-PE" dirty="0" err="1"/>
              <a:t>Odds</a:t>
            </a:r>
            <a:r>
              <a:rPr lang="es-PE" dirty="0"/>
              <a:t> (OR)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3553" y="2492896"/>
            <a:ext cx="6887389" cy="359931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Se define: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Ejemplo:</a:t>
            </a:r>
          </a:p>
          <a:p>
            <a:pPr marL="0" indent="0">
              <a:buNone/>
            </a:pP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079776" y="2754865"/>
                <a:ext cx="3881384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400" i="1">
                              <a:latin typeface="Cambria Math"/>
                            </a:rPr>
                            <m:t>𝑒𝑣𝑒𝑛𝑡𝑜</m:t>
                          </m:r>
                          <m:r>
                            <a:rPr lang="es-PE" sz="2400" i="1">
                              <a:latin typeface="Cambria Math"/>
                            </a:rPr>
                            <m:t> </m:t>
                          </m:r>
                          <m:r>
                            <a:rPr lang="es-PE" sz="2400" i="1">
                              <a:latin typeface="Cambria Math"/>
                            </a:rPr>
                            <m:t>𝑎</m:t>
                          </m:r>
                          <m:r>
                            <a:rPr lang="es-PE" sz="2400" i="1">
                              <a:latin typeface="Cambria Math"/>
                            </a:rPr>
                            <m:t> </m:t>
                          </m:r>
                          <m:r>
                            <a:rPr lang="es-PE" sz="2400" i="1">
                              <a:latin typeface="Cambria Math"/>
                            </a:rPr>
                            <m:t>𝑓𝑎𝑣𝑜𝑟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PE" sz="2400" i="1">
                              <a:latin typeface="Cambria Math"/>
                            </a:rPr>
                            <m:t>𝑒𝑣𝑒𝑛𝑡𝑜</m:t>
                          </m:r>
                          <m:r>
                            <a:rPr lang="es-PE" sz="2400" i="1">
                              <a:latin typeface="Cambria Math"/>
                            </a:rPr>
                            <m:t> </m:t>
                          </m:r>
                          <m:r>
                            <a:rPr lang="es-PE" sz="2400" i="1">
                              <a:latin typeface="Cambria Math"/>
                            </a:rPr>
                            <m:t>𝑒𝑛</m:t>
                          </m:r>
                          <m:r>
                            <a:rPr lang="es-PE" sz="2400" i="1">
                              <a:latin typeface="Cambria Math"/>
                            </a:rPr>
                            <m:t> </m:t>
                          </m:r>
                          <m:r>
                            <a:rPr lang="es-PE" sz="2400" i="1">
                              <a:latin typeface="Cambria Math"/>
                            </a:rPr>
                            <m:t>𝑐𝑜𝑛𝑡𝑟𝑎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2754865"/>
                <a:ext cx="3881384" cy="861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6 Tabla"/>
          <p:cNvGraphicFramePr>
            <a:graphicFrameLocks noGrp="1"/>
          </p:cNvGraphicFramePr>
          <p:nvPr>
            <p:extLst/>
          </p:nvPr>
        </p:nvGraphicFramePr>
        <p:xfrm>
          <a:off x="2064730" y="4579606"/>
          <a:ext cx="40300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7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73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 EVENTO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PROBABILIDAD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Ganar una apuesta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Perder una</a:t>
                      </a:r>
                      <a:r>
                        <a:rPr lang="es-PE" baseline="0" dirty="0" smtClean="0"/>
                        <a:t> apuesta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3"/>
              <p:cNvSpPr/>
              <p:nvPr/>
            </p:nvSpPr>
            <p:spPr>
              <a:xfrm>
                <a:off x="7891003" y="4795630"/>
                <a:ext cx="206325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>
                              <a:latin typeface="Cambria Math"/>
                            </a:rPr>
                            <m:t>0.8</m:t>
                          </m:r>
                        </m:num>
                        <m:den>
                          <m:r>
                            <a:rPr lang="es-PE" sz="2400" i="1">
                              <a:latin typeface="Cambria Math"/>
                            </a:rPr>
                            <m:t>0.2</m:t>
                          </m:r>
                        </m:den>
                      </m:f>
                      <m:r>
                        <a:rPr lang="es-PE" sz="2400" i="1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8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003" y="4795630"/>
                <a:ext cx="2063257" cy="7861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Flecha derecha"/>
          <p:cNvSpPr/>
          <p:nvPr/>
        </p:nvSpPr>
        <p:spPr>
          <a:xfrm>
            <a:off x="6636155" y="5011654"/>
            <a:ext cx="792088" cy="4320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9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Ratio </a:t>
            </a:r>
            <a:r>
              <a:rPr lang="es-PE" dirty="0" err="1"/>
              <a:t>Odds</a:t>
            </a:r>
            <a:r>
              <a:rPr lang="es-PE" dirty="0"/>
              <a:t> (OR)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84" y="1844824"/>
            <a:ext cx="4361905" cy="4209524"/>
          </a:xfrm>
        </p:spPr>
      </p:pic>
      <p:sp>
        <p:nvSpPr>
          <p:cNvPr id="5" name="CuadroTexto 4"/>
          <p:cNvSpPr txBox="1"/>
          <p:nvPr/>
        </p:nvSpPr>
        <p:spPr>
          <a:xfrm>
            <a:off x="2355041" y="2213774"/>
            <a:ext cx="115416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PE" sz="2400" dirty="0"/>
              <a:t>Y original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49371" y="3143811"/>
            <a:ext cx="13655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PE" sz="2400" dirty="0"/>
              <a:t>Y estimada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306151" y="4073848"/>
            <a:ext cx="125194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PE" sz="2400" dirty="0" err="1"/>
              <a:t>Odds</a:t>
            </a:r>
            <a:r>
              <a:rPr lang="es-PE" sz="2400" dirty="0"/>
              <a:t> de Y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088141" y="5003884"/>
            <a:ext cx="168796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s-PE" sz="2400" dirty="0" err="1"/>
              <a:t>Ln</a:t>
            </a:r>
            <a:r>
              <a:rPr lang="es-PE" sz="2400" dirty="0"/>
              <a:t>(</a:t>
            </a:r>
            <a:r>
              <a:rPr lang="es-PE" sz="2400" dirty="0" err="1"/>
              <a:t>odds</a:t>
            </a:r>
            <a:r>
              <a:rPr lang="es-PE" sz="2400" dirty="0"/>
              <a:t>) de Y</a:t>
            </a:r>
          </a:p>
        </p:txBody>
      </p:sp>
    </p:spTree>
    <p:extLst>
      <p:ext uri="{BB962C8B-B14F-4D97-AF65-F5344CB8AC3E}">
        <p14:creationId xmlns:p14="http://schemas.microsoft.com/office/powerpoint/2010/main" val="13990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Weight</a:t>
            </a:r>
            <a:r>
              <a:rPr lang="es-PE" dirty="0" smtClean="0"/>
              <a:t> of </a:t>
            </a:r>
            <a:r>
              <a:rPr lang="es-PE" dirty="0" err="1" smtClean="0"/>
              <a:t>Evidence</a:t>
            </a:r>
            <a:r>
              <a:rPr lang="es-PE" dirty="0" smtClean="0"/>
              <a:t> (WOE)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3553" y="1916832"/>
            <a:ext cx="6887389" cy="359931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Se define: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Ejemplo: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079776" y="2269115"/>
                <a:ext cx="4272388" cy="68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 i="1">
                            <a:latin typeface="Cambria Math"/>
                          </a:rPr>
                          <m:t>𝑊𝑂𝐸</m:t>
                        </m:r>
                      </m:e>
                      <m:sub>
                        <m:r>
                          <a:rPr lang="es-PE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PE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PE" sz="2400">
                        <a:latin typeface="Cambria Math"/>
                      </a:rPr>
                      <m:t>ln</m:t>
                    </m:r>
                    <m:r>
                      <a:rPr lang="es-PE" sz="2400" i="1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PE" sz="2400" i="1">
                            <a:latin typeface="Cambria Math"/>
                          </a:rPr>
                          <m:t>𝑃</m:t>
                        </m:r>
                        <m:r>
                          <a:rPr lang="es-PE" sz="2400" i="1">
                            <a:latin typeface="Cambria Math"/>
                          </a:rPr>
                          <m:t>(</m:t>
                        </m:r>
                        <m:r>
                          <a:rPr lang="es-PE" sz="2400" i="1">
                            <a:latin typeface="Cambria Math"/>
                          </a:rPr>
                          <m:t>𝑖</m:t>
                        </m:r>
                        <m:r>
                          <a:rPr lang="es-PE" sz="2400" i="1">
                            <a:latin typeface="Cambria Math"/>
                          </a:rPr>
                          <m:t>/</m:t>
                        </m:r>
                        <m:r>
                          <a:rPr lang="es-PE" sz="2400" i="1">
                            <a:latin typeface="Cambria Math"/>
                          </a:rPr>
                          <m:t>𝑒𝑣𝑒𝑛𝑡𝑜</m:t>
                        </m:r>
                        <m:r>
                          <a:rPr lang="es-PE" sz="2400" i="1">
                            <a:latin typeface="Cambria Math"/>
                          </a:rPr>
                          <m:t> </m:t>
                        </m:r>
                        <m:r>
                          <a:rPr lang="es-PE" sz="2400" i="1">
                            <a:latin typeface="Cambria Math"/>
                          </a:rPr>
                          <m:t>𝑎</m:t>
                        </m:r>
                        <m:r>
                          <a:rPr lang="es-PE" sz="2400" i="1">
                            <a:latin typeface="Cambria Math"/>
                          </a:rPr>
                          <m:t> </m:t>
                        </m:r>
                        <m:r>
                          <a:rPr lang="es-PE" sz="2400" i="1">
                            <a:latin typeface="Cambria Math"/>
                          </a:rPr>
                          <m:t>𝑓𝑎𝑣𝑜𝑟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E" sz="2400" i="1">
                            <a:latin typeface="Cambria Math"/>
                          </a:rPr>
                          <m:t>𝑖</m:t>
                        </m:r>
                        <m:r>
                          <a:rPr lang="es-PE" sz="2400" i="1">
                            <a:latin typeface="Cambria Math"/>
                          </a:rPr>
                          <m:t>/</m:t>
                        </m:r>
                        <m:r>
                          <a:rPr lang="es-PE" sz="2400" i="1">
                            <a:latin typeface="Cambria Math"/>
                          </a:rPr>
                          <m:t>𝑒𝑣𝑒𝑛𝑡𝑜</m:t>
                        </m:r>
                        <m:r>
                          <a:rPr lang="es-PE" sz="2400" i="1">
                            <a:latin typeface="Cambria Math"/>
                          </a:rPr>
                          <m:t> </m:t>
                        </m:r>
                        <m:r>
                          <a:rPr lang="es-PE" sz="2400" i="1">
                            <a:latin typeface="Cambria Math"/>
                          </a:rPr>
                          <m:t>𝑒𝑛</m:t>
                        </m:r>
                        <m:r>
                          <a:rPr lang="es-PE" sz="2400" i="1">
                            <a:latin typeface="Cambria Math"/>
                          </a:rPr>
                          <m:t> </m:t>
                        </m:r>
                        <m:r>
                          <a:rPr lang="es-PE" sz="2400" i="1">
                            <a:latin typeface="Cambria Math"/>
                          </a:rPr>
                          <m:t>𝑐𝑜𝑛𝑡𝑟𝑎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PE" sz="2400" dirty="0"/>
                  <a:t>)</a:t>
                </a: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2269115"/>
                <a:ext cx="4272388" cy="680699"/>
              </a:xfrm>
              <a:prstGeom prst="rect">
                <a:avLst/>
              </a:prstGeom>
              <a:blipFill rotWithShape="0">
                <a:blip r:embed="rId2"/>
                <a:stretch>
                  <a:fillRect r="-856" b="-89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5 Tabla"/>
          <p:cNvGraphicFramePr>
            <a:graphicFrameLocks noGrp="1"/>
          </p:cNvGraphicFramePr>
          <p:nvPr>
            <p:extLst/>
          </p:nvPr>
        </p:nvGraphicFramePr>
        <p:xfrm>
          <a:off x="3401903" y="3789040"/>
          <a:ext cx="5759833" cy="212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77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77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X=i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Y=0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Y=1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P(X=i/Y=0)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P(X=i/Y=1)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WOE</a:t>
                      </a:r>
                      <a:endParaRPr lang="es-PE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272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0.33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-0.18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272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0.33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0.51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272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0.33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-0.18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0272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TOTAL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9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Information</a:t>
            </a:r>
            <a:r>
              <a:rPr lang="es-PE" dirty="0" smtClean="0"/>
              <a:t> </a:t>
            </a:r>
            <a:r>
              <a:rPr lang="es-PE" dirty="0" err="1" smtClean="0"/>
              <a:t>Value</a:t>
            </a:r>
            <a:r>
              <a:rPr lang="es-PE" dirty="0" smtClean="0"/>
              <a:t> (IV)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3553" y="1806208"/>
            <a:ext cx="6887389" cy="3599316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Se define: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dirty="0" smtClean="0"/>
              <a:t>Ejemplo: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3287689" y="2404134"/>
                <a:ext cx="7275903" cy="424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E" sz="2000" dirty="0"/>
                  <a:t>IV</a:t>
                </a: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PE" sz="2000" i="1">
                            <a:latin typeface="Cambria Math"/>
                          </a:rPr>
                          <m:t>𝑖</m:t>
                        </m:r>
                        <m:r>
                          <a:rPr lang="es-PE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s-PE" sz="2000" i="1"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s-P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sz="20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s-PE" sz="2000">
                                    <a:latin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s-PE" sz="2000">
                                    <a:latin typeface="Cambria Math"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s-PE" sz="2000">
                                    <a:latin typeface="Cambria Math"/>
                                  </a:rPr>
                                  <m:t>evento</m:t>
                                </m:r>
                                <m:r>
                                  <m:rPr>
                                    <m:nor/>
                                  </m:rPr>
                                  <a:rPr lang="es-PE" sz="200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PE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s-PE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PE" sz="2000" i="1">
                                    <a:latin typeface="Cambria Math"/>
                                  </a:rPr>
                                  <m:t>𝑓𝑎𝑣𝑜𝑟</m:t>
                                </m:r>
                              </m:e>
                            </m:d>
                            <m:r>
                              <a:rPr lang="es-PE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s-PE" sz="20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s-P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s-PE" sz="2000">
                                    <a:latin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s-PE" sz="2000">
                                    <a:latin typeface="Cambria Math"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s-PE" sz="2000">
                                    <a:latin typeface="Cambria Math"/>
                                  </a:rPr>
                                  <m:t>evento</m:t>
                                </m:r>
                                <m:r>
                                  <a:rPr lang="es-PE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PE" sz="2000" i="1">
                                    <a:latin typeface="Cambria Math"/>
                                  </a:rPr>
                                  <m:t>𝑒𝑛</m:t>
                                </m:r>
                                <m:r>
                                  <a:rPr lang="es-PE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PE" sz="2000" i="1">
                                    <a:latin typeface="Cambria Math"/>
                                  </a:rPr>
                                  <m:t>𝑐𝑜𝑛𝑡𝑟𝑎</m:t>
                                </m:r>
                              </m:e>
                            </m:d>
                          </m:e>
                        </m:d>
                        <m:r>
                          <a:rPr lang="es-PE" sz="2000" i="1">
                            <a:latin typeface="Cambria Math"/>
                          </a:rPr>
                          <m:t>∗</m:t>
                        </m:r>
                      </m:e>
                    </m:nary>
                    <m:sSub>
                      <m:sSubPr>
                        <m:ctrlPr>
                          <a:rPr lang="es-P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000" i="1">
                            <a:latin typeface="Cambria Math"/>
                          </a:rPr>
                          <m:t>𝑊𝑂𝐸</m:t>
                        </m:r>
                      </m:e>
                      <m:sub>
                        <m:r>
                          <a:rPr lang="es-PE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s-PE" sz="20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9" y="2404134"/>
                <a:ext cx="7275903" cy="424860"/>
              </a:xfrm>
              <a:prstGeom prst="rect">
                <a:avLst/>
              </a:prstGeom>
              <a:blipFill rotWithShape="0">
                <a:blip r:embed="rId2"/>
                <a:stretch>
                  <a:fillRect l="-838" t="-110000" b="-1714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6 Tabla"/>
          <p:cNvGraphicFramePr>
            <a:graphicFrameLocks noGrp="1"/>
          </p:cNvGraphicFramePr>
          <p:nvPr>
            <p:extLst/>
          </p:nvPr>
        </p:nvGraphicFramePr>
        <p:xfrm>
          <a:off x="1919537" y="3750424"/>
          <a:ext cx="7600379" cy="212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77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77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13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20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X=i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Y=0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Y=1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P(X=i/Y=0)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P(X=i/Y=1)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smtClean="0"/>
                        <a:t>WOE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err="1" smtClean="0"/>
                        <a:t>Dif</a:t>
                      </a:r>
                      <a:r>
                        <a:rPr lang="es-PE" sz="1800" b="1" dirty="0" smtClean="0"/>
                        <a:t>.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b="1" dirty="0" err="1" smtClean="0"/>
                        <a:t>Prod</a:t>
                      </a:r>
                      <a:r>
                        <a:rPr lang="es-PE" sz="1800" b="1" dirty="0" smtClean="0"/>
                        <a:t>.</a:t>
                      </a:r>
                      <a:endParaRPr lang="es-PE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272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0.33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-0.18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-0.067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0.0122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272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0.33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0.51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0.133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0.0681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272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0.33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-0.18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-0.067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0.0122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0272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TOTAL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-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0.0924</a:t>
                      </a:r>
                      <a:endParaRPr lang="es-PE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Rectángulo 3"/>
          <p:cNvSpPr/>
          <p:nvPr/>
        </p:nvSpPr>
        <p:spPr>
          <a:xfrm>
            <a:off x="9552384" y="5464793"/>
            <a:ext cx="580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dirty="0"/>
              <a:t>= IV</a:t>
            </a:r>
          </a:p>
        </p:txBody>
      </p:sp>
    </p:spTree>
    <p:extLst>
      <p:ext uri="{BB962C8B-B14F-4D97-AF65-F5344CB8AC3E}">
        <p14:creationId xmlns:p14="http://schemas.microsoft.com/office/powerpoint/2010/main" val="3145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Estimación por MV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dirty="0" smtClean="0"/>
              <a:t>El objetivo de la estimación por MV es maximizar la función de probabilidad conjunta, es decir maximizar la probabilidad de que una muestra pertenezca a una distribución dada.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2023414" y="3798555"/>
                <a:ext cx="2487604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PE" sz="2400" i="1">
                              <a:latin typeface="Cambria Math"/>
                            </a:rPr>
                            <m:t>𝑚𝑎𝑥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s-PE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PE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s-PE" sz="2400">
                                  <a:latin typeface="Cambria Math"/>
                                </a:rPr>
                                <m:t>/</m:t>
                              </m:r>
                              <m:r>
                                <a:rPr lang="es-PE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s-PE" sz="24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nary>
                        </m:fName>
                        <m:e>
                          <m:r>
                            <m:rPr>
                              <m:nor/>
                            </m:rPr>
                            <a:rPr lang="es-PE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14" y="3798555"/>
                <a:ext cx="2487604" cy="9866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824031" y="5109918"/>
                <a:ext cx="2395015" cy="482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/>
                        </a:rPr>
                        <m:t>𝑠𝑢𝑗𝑒𝑡𝑜</m:t>
                      </m:r>
                      <m:r>
                        <a:rPr lang="es-PE" sz="2400" i="1">
                          <a:latin typeface="Cambria Math"/>
                        </a:rPr>
                        <m:t> </m:t>
                      </m:r>
                      <m:r>
                        <a:rPr lang="es-PE" sz="2400" i="1">
                          <a:latin typeface="Cambria Math"/>
                        </a:rPr>
                        <m:t>𝑎</m:t>
                      </m:r>
                      <m:r>
                        <a:rPr lang="es-PE" sz="2400" i="1">
                          <a:latin typeface="Cambria Math"/>
                        </a:rPr>
                        <m:t>  {</m:t>
                      </m:r>
                      <m:acc>
                        <m:accPr>
                          <m:chr m:val="̂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s-PE" sz="2400" i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s-PE" sz="2400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031" y="5109918"/>
                <a:ext cx="2395015" cy="4821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Flecha derecha"/>
          <p:cNvSpPr/>
          <p:nvPr/>
        </p:nvSpPr>
        <p:spPr>
          <a:xfrm>
            <a:off x="4727848" y="4563733"/>
            <a:ext cx="792088" cy="7031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6349267" y="3951466"/>
                <a:ext cx="2650534" cy="4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s-PE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s-PE" sz="2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PE" sz="24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(</m:t>
                      </m:r>
                      <m:r>
                        <a:rPr lang="es-PE" sz="2400" i="1">
                          <a:latin typeface="Cambria Math"/>
                        </a:rPr>
                        <m:t>𝑋</m:t>
                      </m:r>
                      <m:r>
                        <a:rPr lang="es-PE" sz="2400" i="1">
                          <a:latin typeface="Cambria Math"/>
                        </a:rPr>
                        <m:t>′</m:t>
                      </m:r>
                      <m:r>
                        <a:rPr lang="es-PE" sz="2400" i="1">
                          <a:latin typeface="Cambria Math"/>
                        </a:rPr>
                        <m:t>𝑌</m:t>
                      </m:r>
                      <m:r>
                        <a:rPr lang="es-PE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267" y="3951466"/>
                <a:ext cx="2650534" cy="481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6376443" y="4785235"/>
                <a:ext cx="3009157" cy="4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/>
                        </a:rPr>
                        <m:t>𝑣𝑎𝑟</m:t>
                      </m:r>
                      <m:r>
                        <a:rPr lang="es-PE" sz="2400" i="1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s-PE" sz="2400" i="1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24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PE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s-PE" sz="2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PE" sz="24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443" y="4785235"/>
                <a:ext cx="3009157" cy="4816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6376442" y="5592881"/>
                <a:ext cx="1442382" cy="814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  <m:r>
                            <a:rPr lang="es-PE" sz="2400" i="1">
                              <a:latin typeface="Cambria Math"/>
                            </a:rPr>
                            <m:t>′</m:t>
                          </m:r>
                          <m:acc>
                            <m:accPr>
                              <m:chr m:val="̂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es-PE" sz="24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442" y="5592881"/>
                <a:ext cx="1442382" cy="814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2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Supuestos MV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s-PE" dirty="0" smtClean="0"/>
              <a:t>Se asume distribución a priori.</a:t>
            </a:r>
          </a:p>
          <a:p>
            <a:pPr marL="0" indent="0" algn="just">
              <a:buNone/>
            </a:pPr>
            <a:r>
              <a:rPr lang="es-PE" dirty="0" smtClean="0"/>
              <a:t>Es decir, la muestra ha sido extraída de una función de distribución dada.</a:t>
            </a:r>
          </a:p>
          <a:p>
            <a:pPr marL="0" indent="0" algn="just">
              <a:buNone/>
            </a:pPr>
            <a:endParaRPr lang="es-PE" dirty="0" smtClean="0"/>
          </a:p>
          <a:p>
            <a:pPr marL="514350" indent="-514350" algn="just">
              <a:buFont typeface="+mj-lt"/>
              <a:buAutoNum type="arabicPeriod" startAt="2"/>
            </a:pPr>
            <a:r>
              <a:rPr lang="es-PE" dirty="0" smtClean="0"/>
              <a:t>Cada elemento de la muestra se distribuye independientemente.</a:t>
            </a:r>
          </a:p>
        </p:txBody>
      </p:sp>
    </p:spTree>
    <p:extLst>
      <p:ext uri="{BB962C8B-B14F-4D97-AF65-F5344CB8AC3E}">
        <p14:creationId xmlns:p14="http://schemas.microsoft.com/office/powerpoint/2010/main" val="17104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Procedimiento estimación MV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 algn="just">
                  <a:buAutoNum type="arabicPeriod"/>
                </a:pPr>
                <a:r>
                  <a:rPr lang="es-PE" dirty="0" smtClean="0"/>
                  <a:t>Una muestra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PE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PE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dirty="0" smtClean="0"/>
                  <a:t> ha sido extraída de una función de distribución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PE" b="0" i="0" smtClean="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PE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PE" b="0" i="0" smtClean="0">
                            <a:latin typeface="Cambria Math"/>
                          </a:rPr>
                          <m:t>/</m:t>
                        </m:r>
                        <m:r>
                          <a:rPr lang="es-PE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s-PE" dirty="0" smtClean="0"/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es-PE" dirty="0" smtClean="0"/>
                  <a:t>Dado que los eventos son independientes, se construye la función de distribución conjunta:</a:t>
                </a:r>
              </a:p>
              <a:p>
                <a:pPr marL="0" indent="0" algn="just">
                  <a:buNone/>
                </a:pPr>
                <a:r>
                  <a:rPr lang="es-PE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P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P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P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PE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PE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PE">
                            <a:latin typeface="Cambria Math"/>
                          </a:rPr>
                          <m:t>/</m:t>
                        </m:r>
                        <m:r>
                          <a:rPr lang="es-PE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s-PE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s-PE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s-PE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PE">
                            <a:latin typeface="Cambria Math"/>
                          </a:rPr>
                          <m:t>/</m:t>
                        </m:r>
                        <m:r>
                          <a:rPr lang="es-PE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m:rPr>
                        <m:sty m:val="p"/>
                      </m:rPr>
                      <a:rPr lang="es-PE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s-PE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PE">
                            <a:latin typeface="Cambria Math"/>
                          </a:rPr>
                          <m:t>/</m:t>
                        </m:r>
                        <m:r>
                          <a:rPr lang="es-PE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s-PE" i="1">
                        <a:latin typeface="Cambria Math"/>
                        <a:ea typeface="Cambria Math"/>
                      </a:rPr>
                      <m:t>…</m:t>
                    </m:r>
                    <m:r>
                      <m:rPr>
                        <m:sty m:val="p"/>
                      </m:rPr>
                      <a:rPr lang="es-PE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PE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PE">
                                <a:latin typeface="Cambria Math"/>
                              </a:rPr>
                              <m:t>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PE">
                            <a:latin typeface="Cambria Math"/>
                          </a:rPr>
                          <m:t>/</m:t>
                        </m:r>
                        <m:r>
                          <a:rPr lang="es-PE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endParaRPr lang="es-PE" dirty="0" smtClean="0"/>
              </a:p>
              <a:p>
                <a:pPr marL="0" indent="0" algn="just">
                  <a:buNone/>
                </a:pPr>
                <a:endParaRPr lang="es-PE" dirty="0"/>
              </a:p>
              <a:p>
                <a:pPr marL="0" indent="0" algn="just">
                  <a:buNone/>
                </a:pPr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PE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P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PE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PE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s-PE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s-PE">
                            <a:latin typeface="Cambria Math"/>
                          </a:rPr>
                          <m:t>/</m:t>
                        </m:r>
                        <m:r>
                          <a:rPr lang="es-PE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s-PE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s-PE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PE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PE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s-PE">
                                <a:latin typeface="Cambria Math"/>
                              </a:rPr>
                              <m:t>/</m:t>
                            </m:r>
                            <m:r>
                              <a:rPr lang="es-PE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d>
                      </m:e>
                    </m:nary>
                  </m:oMath>
                </a14:m>
                <a:endParaRPr lang="es-PE" dirty="0" smtClean="0"/>
              </a:p>
              <a:p>
                <a:pPr marL="0" indent="0" algn="just">
                  <a:buNone/>
                </a:pPr>
                <a:endParaRPr lang="es-PE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mtClean="0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s-PE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PE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PE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PE">
                                  <a:latin typeface="Cambria Math"/>
                                </a:rPr>
                                <m:t>/</m:t>
                              </m:r>
                              <m:r>
                                <a:rPr lang="es-PE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PE" dirty="0" smtClean="0"/>
              </a:p>
              <a:p>
                <a:pPr marL="0" indent="0" algn="just">
                  <a:buNone/>
                </a:pPr>
                <a:endParaRPr lang="es-PE" dirty="0"/>
              </a:p>
              <a:p>
                <a:pPr marL="0" indent="0" algn="just">
                  <a:buNone/>
                </a:pPr>
                <a:endParaRPr lang="es-PE" dirty="0"/>
              </a:p>
              <a:p>
                <a:pPr marL="0" indent="0" algn="just">
                  <a:buNone/>
                </a:pPr>
                <a:endParaRPr lang="es-PE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2941" r="-98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5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Función de Regresión Poblacional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7" y="1690688"/>
            <a:ext cx="4759325" cy="452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4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Procedimiento estimación MV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s-PE" dirty="0" smtClean="0"/>
                  <a:t>Tomando logaritmos: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𝑙𝑛𝐿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PE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PE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PE">
                                  <a:latin typeface="Cambria Math"/>
                                </a:rPr>
                                <m:t>/</m:t>
                              </m:r>
                              <m:r>
                                <a:rPr lang="es-PE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PE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s-PE" dirty="0" smtClean="0"/>
                  <a:t>Optimizamos: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PE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𝑙𝑛𝐿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𝜕𝛽</m:t>
                          </m:r>
                        </m:den>
                      </m:f>
                      <m:r>
                        <a:rPr lang="es-PE" i="1" smtClean="0">
                          <a:latin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PE" dirty="0" smtClean="0"/>
              </a:p>
              <a:p>
                <a:pPr marL="0" indent="0">
                  <a:buNone/>
                </a:pPr>
                <a:endParaRPr lang="es-P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s-PE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0 →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s-PE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PE" b="0" i="1" smtClean="0">
                              <a:latin typeface="Cambria Math"/>
                            </a:rPr>
                            <m:t>𝑀𝑉</m:t>
                          </m:r>
                        </m:sub>
                      </m:sSub>
                    </m:oMath>
                  </m:oMathPara>
                </a14:m>
                <a:endParaRPr lang="es-PE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Procedimiento estimación MV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s-PE" dirty="0" smtClean="0"/>
                  <a:t>Formamos la matriz </a:t>
                </a:r>
                <a:r>
                  <a:rPr lang="es-PE" dirty="0" err="1" smtClean="0"/>
                  <a:t>Hessiana</a:t>
                </a:r>
                <a:r>
                  <a:rPr lang="es-P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𝑙𝑛𝐿</m:t>
                          </m:r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𝜕𝛽𝜕𝛽</m:t>
                          </m:r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s-PE" dirty="0" smtClean="0"/>
              </a:p>
              <a:p>
                <a:pPr marL="0" indent="0">
                  <a:buNone/>
                </a:pPr>
                <a:endParaRPr lang="es-PE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s-PE" dirty="0" smtClean="0"/>
                  <a:t>Formamos la matriz de información: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𝐻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d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s-PE" dirty="0" smtClean="0"/>
              </a:p>
              <a:p>
                <a:pPr marL="0" indent="0">
                  <a:buNone/>
                </a:pPr>
                <a:endParaRPr lang="es-PE" dirty="0" smtClean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s-PE" dirty="0" smtClean="0"/>
                  <a:t>Finalmente, construimos la matriz de varianzas y covarianzas del estimador: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𝑀𝑉</m:t>
                              </m:r>
                            </m:sub>
                          </m:sSub>
                        </m:e>
                      </m:d>
                      <m:r>
                        <a:rPr lang="es-PE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𝐼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  <a:p>
                <a:pPr marL="514350" indent="-514350">
                  <a:buFont typeface="+mj-lt"/>
                  <a:buAutoNum type="arabicPeriod" startAt="7"/>
                </a:pPr>
                <a:endParaRPr lang="es-PE" dirty="0" smtClean="0"/>
              </a:p>
              <a:p>
                <a:pPr marL="514350" indent="-514350">
                  <a:buFont typeface="+mj-lt"/>
                  <a:buAutoNum type="arabicPeriod" startAt="7"/>
                </a:pPr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Tasa de aciertos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59815" y="3083773"/>
            <a:ext cx="1720993" cy="539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2000" dirty="0"/>
              <a:t>PREDICCIÓN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501095" y="1844824"/>
                <a:ext cx="856517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PE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095" y="1844824"/>
                <a:ext cx="856517" cy="379206"/>
              </a:xfrm>
              <a:prstGeom prst="rect">
                <a:avLst/>
              </a:prstGeom>
              <a:blipFill>
                <a:blip r:embed="rId2"/>
                <a:stretch>
                  <a:fillRect l="-6383" t="-19355" r="-709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2783633" y="1844824"/>
                <a:ext cx="1062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s-PE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3" y="1844824"/>
                <a:ext cx="1062855" cy="369332"/>
              </a:xfrm>
              <a:prstGeom prst="rect">
                <a:avLst/>
              </a:prstGeom>
              <a:blipFill>
                <a:blip r:embed="rId3"/>
                <a:stretch>
                  <a:fillRect l="-5747" t="-18333" r="-229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2783633" y="2242005"/>
                <a:ext cx="1062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s-PE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3" y="2242005"/>
                <a:ext cx="1062855" cy="369332"/>
              </a:xfrm>
              <a:prstGeom prst="rect">
                <a:avLst/>
              </a:prstGeom>
              <a:blipFill>
                <a:blip r:embed="rId4"/>
                <a:stretch>
                  <a:fillRect l="-5747" t="-18333" r="-229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5501094" y="2294695"/>
                <a:ext cx="856517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PE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094" y="2294695"/>
                <a:ext cx="856517" cy="379206"/>
              </a:xfrm>
              <a:prstGeom prst="rect">
                <a:avLst/>
              </a:prstGeom>
              <a:blipFill>
                <a:blip r:embed="rId5"/>
                <a:stretch>
                  <a:fillRect l="-6383" t="-17460" r="-709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89541" y="3458575"/>
              <a:ext cx="3136138" cy="13813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114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4749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047496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40832">
                    <a:tc>
                      <a:txBody>
                        <a:bodyPr/>
                        <a:lstStyle/>
                        <a:p>
                          <a:endParaRPr lang="es-PE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PE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PE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  <m:r>
                                  <a:rPr lang="es-PE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PE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s-PE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PE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PE" sz="24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  <m:r>
                                  <a:rPr lang="es-PE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PE" sz="24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s-PE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2400" b="1" i="0" smtClean="0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s-PE" sz="24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PE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PE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PE" sz="2400" b="1" i="0" smtClean="0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PE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s-PE" sz="2400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PE" sz="24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PE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PE" sz="2400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89541" y="3458575"/>
              <a:ext cx="3136138" cy="13813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11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4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4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6979">
                    <a:tc>
                      <a:txBody>
                        <a:bodyPr/>
                        <a:lstStyle/>
                        <a:p>
                          <a:endParaRPr lang="es-PE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422" t="-5195" r="-101734" b="-1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581" t="-5195" r="-2326" b="-1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5" t="-108000" r="-204094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422" t="-108000" r="-101734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581" t="-108000" r="-2326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85" t="-208000" r="-20409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422" t="-208000" r="-10173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581" t="-208000" r="-2326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2344099" y="5463787"/>
                <a:ext cx="3256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PE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P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s-PE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endParaRPr lang="es-PE" sz="24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099" y="5463787"/>
                <a:ext cx="3256661" cy="369332"/>
              </a:xfrm>
              <a:prstGeom prst="rect">
                <a:avLst/>
              </a:prstGeom>
              <a:blipFill>
                <a:blip r:embed="rId7"/>
                <a:stretch>
                  <a:fillRect l="-2434" t="-24590" r="-749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6744072" y="5313009"/>
                <a:ext cx="3513398" cy="67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s-PE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𝐴𝑐𝑖𝑒𝑟𝑡𝑜𝑠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num>
                        <m:den>
                          <m:r>
                            <a:rPr lang="es-P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5313009"/>
                <a:ext cx="3513398" cy="6708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arcador de contenido 2"/>
          <p:cNvSpPr txBox="1">
            <a:spLocks/>
          </p:cNvSpPr>
          <p:nvPr/>
        </p:nvSpPr>
        <p:spPr>
          <a:xfrm>
            <a:off x="2112816" y="1886385"/>
            <a:ext cx="4300210" cy="8290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Si 		entonces</a:t>
            </a:r>
          </a:p>
          <a:p>
            <a:r>
              <a:rPr lang="es-PE" dirty="0"/>
              <a:t>Si		entonces</a:t>
            </a:r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3004348" y="4179577"/>
            <a:ext cx="1720993" cy="53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000" dirty="0"/>
              <a:t>OBSERVADO</a:t>
            </a:r>
          </a:p>
        </p:txBody>
      </p:sp>
    </p:spTree>
    <p:extLst>
      <p:ext uri="{BB962C8B-B14F-4D97-AF65-F5344CB8AC3E}">
        <p14:creationId xmlns:p14="http://schemas.microsoft.com/office/powerpoint/2010/main" val="4466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FRP y FRM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06" y="1690688"/>
            <a:ext cx="5513387" cy="398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5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Propiedades de un Estimador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 smtClean="0"/>
              <a:t>Insesgadez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Eficiencia</a:t>
            </a:r>
          </a:p>
          <a:p>
            <a:endParaRPr lang="es-PE" dirty="0"/>
          </a:p>
          <a:p>
            <a:r>
              <a:rPr lang="es-PE" dirty="0" err="1" smtClean="0"/>
              <a:t>Consitencia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4655840" y="2204864"/>
                <a:ext cx="1192506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s-PE" i="1">
                          <a:latin typeface="Cambria Math"/>
                        </a:rPr>
                        <m:t>=</m:t>
                      </m:r>
                      <m:r>
                        <a:rPr lang="es-PE" i="1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2204864"/>
                <a:ext cx="1192506" cy="406586"/>
              </a:xfrm>
              <a:prstGeom prst="rect">
                <a:avLst/>
              </a:prstGeom>
              <a:blipFill>
                <a:blip r:embed="rId2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4655841" y="3429000"/>
                <a:ext cx="2079993" cy="406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s-PE" i="1">
                          <a:latin typeface="Cambria Math"/>
                        </a:rPr>
                        <m:t> </m:t>
                      </m:r>
                      <m:r>
                        <a:rPr lang="es-PE" i="1">
                          <a:latin typeface="Cambria Math"/>
                        </a:rPr>
                        <m:t>𝑒𝑠</m:t>
                      </m:r>
                      <m:r>
                        <a:rPr lang="es-PE" i="1">
                          <a:latin typeface="Cambria Math"/>
                        </a:rPr>
                        <m:t> </m:t>
                      </m:r>
                      <m:r>
                        <a:rPr lang="es-PE" i="1">
                          <a:latin typeface="Cambria Math"/>
                        </a:rPr>
                        <m:t>𝑚</m:t>
                      </m:r>
                      <m:r>
                        <a:rPr lang="es-PE" i="1">
                          <a:latin typeface="Cambria Math"/>
                        </a:rPr>
                        <m:t>í</m:t>
                      </m:r>
                      <m:r>
                        <a:rPr lang="es-PE" i="1">
                          <a:latin typeface="Cambria Math"/>
                        </a:rPr>
                        <m:t>𝑛𝑖𝑚𝑎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1" y="3429000"/>
                <a:ext cx="2079993" cy="406586"/>
              </a:xfrm>
              <a:prstGeom prst="rect">
                <a:avLst/>
              </a:prstGeom>
              <a:blipFill>
                <a:blip r:embed="rId3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4655841" y="4725145"/>
                <a:ext cx="1535549" cy="474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/>
                                </a:rPr>
                                <m:t>Plim</m:t>
                              </m:r>
                            </m:e>
                            <m:lim>
                              <m:r>
                                <a:rPr lang="es-PE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s-PE" i="1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s-PE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m:rPr>
                              <m:nor/>
                            </m:rPr>
                            <a:rPr lang="es-PE" dirty="0"/>
                            <m:t> </m:t>
                          </m:r>
                        </m:e>
                      </m:func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1" y="4725145"/>
                <a:ext cx="1535549" cy="474297"/>
              </a:xfrm>
              <a:prstGeom prst="rect">
                <a:avLst/>
              </a:prstGeom>
              <a:blipFill>
                <a:blip r:embed="rId4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Estimación MCO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dirty="0" smtClean="0"/>
              <a:t>El objetivo de la estimación por MCO es minimizar la sumatoria de los errores estimados al cuadrado.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2023415" y="3362866"/>
                <a:ext cx="1815945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PE" sz="2400" i="1">
                              <a:latin typeface="Cambria Math"/>
                            </a:rPr>
                            <m:t>𝑚𝑖𝑛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P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PE" sz="24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PE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fName>
                        <m:e>
                          <m:r>
                            <m:rPr>
                              <m:nor/>
                            </m:rPr>
                            <a:rPr lang="es-PE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15" y="3362866"/>
                <a:ext cx="1815945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824030" y="4674229"/>
                <a:ext cx="1939442" cy="482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/>
                        </a:rPr>
                        <m:t>𝑠𝑢𝑗𝑒𝑡𝑜</m:t>
                      </m:r>
                      <m:r>
                        <a:rPr lang="es-PE" sz="2400" i="1">
                          <a:latin typeface="Cambria Math"/>
                        </a:rPr>
                        <m:t> </m:t>
                      </m:r>
                      <m:r>
                        <a:rPr lang="es-PE" sz="2400" i="1">
                          <a:latin typeface="Cambria Math"/>
                        </a:rPr>
                        <m:t>𝑎</m:t>
                      </m:r>
                      <m:r>
                        <a:rPr lang="es-PE" sz="2400" i="1">
                          <a:latin typeface="Cambria Math"/>
                        </a:rPr>
                        <m:t>  {</m:t>
                      </m:r>
                      <m:acc>
                        <m:accPr>
                          <m:chr m:val="̂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s-PE" sz="2400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030" y="4674229"/>
                <a:ext cx="1939442" cy="482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Flecha derecha"/>
          <p:cNvSpPr/>
          <p:nvPr/>
        </p:nvSpPr>
        <p:spPr>
          <a:xfrm>
            <a:off x="4727848" y="4128044"/>
            <a:ext cx="792088" cy="70317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6349267" y="3515777"/>
                <a:ext cx="2650534" cy="4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s-PE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s-PE" sz="2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PE" sz="24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(</m:t>
                      </m:r>
                      <m:r>
                        <a:rPr lang="es-PE" sz="2400" i="1">
                          <a:latin typeface="Cambria Math"/>
                        </a:rPr>
                        <m:t>𝑋</m:t>
                      </m:r>
                      <m:r>
                        <a:rPr lang="es-PE" sz="2400" i="1">
                          <a:latin typeface="Cambria Math"/>
                        </a:rPr>
                        <m:t>′</m:t>
                      </m:r>
                      <m:r>
                        <a:rPr lang="es-PE" sz="2400" i="1">
                          <a:latin typeface="Cambria Math"/>
                        </a:rPr>
                        <m:t>𝑌</m:t>
                      </m:r>
                      <m:r>
                        <a:rPr lang="es-PE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267" y="3515777"/>
                <a:ext cx="2650534" cy="481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CuadroTexto"/>
              <p:cNvSpPr txBox="1"/>
              <p:nvPr/>
            </p:nvSpPr>
            <p:spPr>
              <a:xfrm>
                <a:off x="6376443" y="4349546"/>
                <a:ext cx="3009157" cy="4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/>
                        </a:rPr>
                        <m:t>𝑣𝑎𝑟</m:t>
                      </m:r>
                      <m:r>
                        <a:rPr lang="es-PE" sz="2400" i="1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s-PE" sz="2400" i="1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PE" sz="24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PE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P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s-PE" sz="2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PE" sz="24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0" name="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443" y="4349546"/>
                <a:ext cx="3009157" cy="481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6376442" y="5157192"/>
                <a:ext cx="1718932" cy="814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s-PE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PE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P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  <m:r>
                            <a:rPr lang="es-PE" sz="2400" i="1">
                              <a:latin typeface="Cambria Math"/>
                            </a:rPr>
                            <m:t>′</m:t>
                          </m:r>
                          <m:acc>
                            <m:accPr>
                              <m:chr m:val="̂"/>
                              <m:ctrlPr>
                                <a:rPr lang="es-P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num>
                        <m:den>
                          <m:r>
                            <a:rPr lang="es-PE" sz="2400" i="1">
                              <a:latin typeface="Cambria Math"/>
                            </a:rPr>
                            <m:t>𝑛</m:t>
                          </m:r>
                          <m:r>
                            <a:rPr lang="es-PE" sz="2400" i="1">
                              <a:latin typeface="Cambria Math"/>
                            </a:rPr>
                            <m:t>−</m:t>
                          </m:r>
                          <m:r>
                            <a:rPr lang="es-PE" sz="2400" i="1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442" y="5157192"/>
                <a:ext cx="1718932" cy="814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8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Supuestos MCO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s-PE" dirty="0" smtClean="0"/>
                  <a:t>Modelo estocástico: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s-P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PE" b="0" i="1" smtClean="0">
                        <a:latin typeface="Cambria Math"/>
                      </a:rPr>
                      <m:t>)</m:t>
                    </m:r>
                  </m:oMath>
                </a14:m>
                <a:endParaRPr lang="es-PE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b="0" i="0" smtClean="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P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PE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s-P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PE" b="0" i="1" smtClean="0">
                        <a:latin typeface="Cambria Math"/>
                      </a:rPr>
                      <m:t>=0</m:t>
                    </m:r>
                  </m:oMath>
                </a14:m>
                <a:endParaRPr lang="es-PE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PE" dirty="0" err="1" smtClean="0"/>
                  <a:t>Homocedasticidad</a:t>
                </a:r>
                <a:endParaRPr lang="es-P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var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 ∀ 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=1,2,3,…,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s-PE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s-PE" dirty="0" smtClean="0"/>
                  <a:t>No </a:t>
                </a:r>
                <a:r>
                  <a:rPr lang="es-PE" dirty="0" err="1" smtClean="0"/>
                  <a:t>Autocorrelación</a:t>
                </a:r>
                <a:endParaRPr lang="es-P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>
                          <a:latin typeface="Cambria Math"/>
                        </a:rPr>
                        <m:t>c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ov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=0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 ∀ 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es-PE" dirty="0" smtClean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s-PE" dirty="0" err="1" smtClean="0"/>
                  <a:t>Exogeneidad</a:t>
                </a:r>
                <a:endParaRPr lang="es-P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mtClean="0">
                          <a:latin typeface="Cambria Math"/>
                        </a:rPr>
                        <m:t>c</m:t>
                      </m:r>
                      <m:r>
                        <m:rPr>
                          <m:sty m:val="p"/>
                        </m:rPr>
                        <a:rPr lang="es-PE" b="0" i="0" smtClean="0">
                          <a:latin typeface="Cambria Math"/>
                        </a:rPr>
                        <m:t>ov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PE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=0 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∀ </m:t>
                      </m:r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𝑖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88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Supuestos MCO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PE" dirty="0" smtClean="0"/>
                  <a:t>(2) + (3) + (4) : Los errores son ruido blanco.</a:t>
                </a:r>
              </a:p>
              <a:p>
                <a:pPr marL="0" indent="0" algn="just">
                  <a:buNone/>
                </a:pPr>
                <a:endParaRPr lang="es-PE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/>
                            </a:rPr>
                            <m:t>𝑢</m:t>
                          </m:r>
                          <m:sSup>
                            <m:sSup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PE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P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s-PE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s-PE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lang="es-PE" dirty="0"/>
              </a:p>
              <a:p>
                <a:pPr marL="0" indent="0" algn="just">
                  <a:buNone/>
                </a:pPr>
                <a:endParaRPr lang="es-PE" dirty="0"/>
              </a:p>
              <a:p>
                <a:pPr marL="0" indent="0" algn="just">
                  <a:buNone/>
                </a:pPr>
                <a:r>
                  <a:rPr lang="es-PE" dirty="0" smtClean="0"/>
                  <a:t>(2) + (3) + (4) + (5): Condiciones de </a:t>
                </a:r>
                <a:r>
                  <a:rPr lang="es-PE" dirty="0" err="1" smtClean="0"/>
                  <a:t>Markov</a:t>
                </a:r>
                <a:endParaRPr lang="es-PE" dirty="0" smtClean="0"/>
              </a:p>
              <a:p>
                <a:pPr marL="0" indent="0" algn="just">
                  <a:buNone/>
                </a:pPr>
                <a:endParaRPr lang="es-PE" dirty="0" smtClean="0"/>
              </a:p>
              <a:p>
                <a:pPr marL="0" indent="0" algn="just">
                  <a:buNone/>
                </a:pPr>
                <a:r>
                  <a:rPr lang="es-PE" dirty="0" smtClean="0"/>
                  <a:t>“El estimador de MCO es el Mejor Estimador Lineal </a:t>
                </a:r>
                <a:r>
                  <a:rPr lang="es-PE" dirty="0" err="1" smtClean="0"/>
                  <a:t>Insesgado</a:t>
                </a:r>
                <a:r>
                  <a:rPr lang="es-PE" dirty="0" smtClean="0"/>
                  <a:t> (MELI)”</a:t>
                </a:r>
              </a:p>
              <a:p>
                <a:pPr marL="0" indent="0" algn="just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852" b="-336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Supuestos MCO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s-PE" dirty="0" smtClean="0"/>
              <a:t>Modelo es lineal en parámetros.</a:t>
            </a:r>
          </a:p>
          <a:p>
            <a:pPr marL="514350" indent="-514350">
              <a:buFont typeface="+mj-lt"/>
              <a:buAutoNum type="arabicPeriod" startAt="6"/>
            </a:pPr>
            <a:endParaRPr lang="es-PE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s-PE" dirty="0" smtClean="0"/>
              <a:t>Supuesto de estabilidad estructural.</a:t>
            </a:r>
          </a:p>
          <a:p>
            <a:pPr marL="514350" indent="-514350">
              <a:buFont typeface="+mj-lt"/>
              <a:buAutoNum type="arabicPeriod" startAt="6"/>
            </a:pPr>
            <a:endParaRPr lang="es-PE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s-PE" dirty="0" smtClean="0"/>
              <a:t>Causalidad unidireccional.</a:t>
            </a:r>
          </a:p>
          <a:p>
            <a:pPr marL="514350" indent="-514350">
              <a:buFont typeface="+mj-lt"/>
              <a:buAutoNum type="arabicPeriod" startAt="6"/>
            </a:pPr>
            <a:endParaRPr lang="es-PE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s-PE" dirty="0" smtClean="0"/>
              <a:t>No </a:t>
            </a:r>
            <a:r>
              <a:rPr lang="es-PE" dirty="0" err="1" smtClean="0"/>
              <a:t>multicolinealidad</a:t>
            </a:r>
            <a:r>
              <a:rPr lang="es-PE" dirty="0" smtClean="0"/>
              <a:t>: Las variables son linealmente independientes.</a:t>
            </a:r>
          </a:p>
        </p:txBody>
      </p:sp>
    </p:spTree>
    <p:extLst>
      <p:ext uri="{BB962C8B-B14F-4D97-AF65-F5344CB8AC3E}">
        <p14:creationId xmlns:p14="http://schemas.microsoft.com/office/powerpoint/2010/main" val="4989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637</Words>
  <Application>Microsoft Office PowerPoint</Application>
  <PresentationFormat>Panorámica</PresentationFormat>
  <Paragraphs>299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Wingdings</vt:lpstr>
      <vt:lpstr>Tema de Office</vt:lpstr>
      <vt:lpstr>Machine Learning</vt:lpstr>
      <vt:lpstr>Regresión Lineal</vt:lpstr>
      <vt:lpstr>Función de Regresión Poblacional</vt:lpstr>
      <vt:lpstr>FRP y FRM</vt:lpstr>
      <vt:lpstr>Propiedades de un Estimador</vt:lpstr>
      <vt:lpstr>Estimación MCO</vt:lpstr>
      <vt:lpstr>Supuestos MCO</vt:lpstr>
      <vt:lpstr>Supuestos MCO</vt:lpstr>
      <vt:lpstr>Supuestos MCO</vt:lpstr>
      <vt:lpstr>Supuestos MCO</vt:lpstr>
      <vt:lpstr>Bondad de ajuste</vt:lpstr>
      <vt:lpstr>Regresión Logística</vt:lpstr>
      <vt:lpstr>Modelos de elección discreta</vt:lpstr>
      <vt:lpstr>Modelos de elección discreta</vt:lpstr>
      <vt:lpstr>Modelos de elección discreta</vt:lpstr>
      <vt:lpstr>Modelos de elección discreta</vt:lpstr>
      <vt:lpstr>Modelos de elección discreta</vt:lpstr>
      <vt:lpstr>Modelos de elección discreta</vt:lpstr>
      <vt:lpstr>Modelos de elección discreta</vt:lpstr>
      <vt:lpstr>Modelos de elección discreta</vt:lpstr>
      <vt:lpstr>Modelos de elección discreta</vt:lpstr>
      <vt:lpstr>Regresión Logística</vt:lpstr>
      <vt:lpstr>Ratio Odds (OR)</vt:lpstr>
      <vt:lpstr>Ratio Odds (OR)</vt:lpstr>
      <vt:lpstr>Weight of Evidence (WOE)</vt:lpstr>
      <vt:lpstr>Information Value (IV)</vt:lpstr>
      <vt:lpstr>Estimación por MV</vt:lpstr>
      <vt:lpstr>Supuestos MV</vt:lpstr>
      <vt:lpstr>Procedimiento estimación MV</vt:lpstr>
      <vt:lpstr>Procedimiento estimación MV</vt:lpstr>
      <vt:lpstr>Procedimiento estimación MV</vt:lpstr>
      <vt:lpstr>Tasa de aciertos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14</cp:revision>
  <dcterms:created xsi:type="dcterms:W3CDTF">2019-02-15T03:51:47Z</dcterms:created>
  <dcterms:modified xsi:type="dcterms:W3CDTF">2019-08-31T16:08:32Z</dcterms:modified>
</cp:coreProperties>
</file>