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Rapport de Data Lineage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46150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Nombre de variables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RiskManagement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Risk_Management_Calculations_6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Risk_Management_Calculations_7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Capital_Modeling</a:t>
                      </a:r>
                    </a:p>
                    <a:p>
                      <a:r>
                        <a:rPr sz="800"/>
                        <a:t>Capital_Calculations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Capital_Modeling</a:t>
                      </a:r>
                    </a:p>
                    <a:p>
                      <a:r>
                        <a:rPr sz="800"/>
                        <a:t>Model_Parameters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Stress_Scenarios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Risk_Management_Calculations_5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Risk_Management_Calculations_4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Capital_Modeling</a:t>
                      </a:r>
                    </a:p>
                    <a:p>
                      <a:r>
                        <a:rPr sz="800"/>
                        <a:t>Monte_Carlo_Data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Risk_Management_Calculations_1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Risk_Management_Calculations_3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Risk_Exposures1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RiskManagement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Risk_Management_Calculations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RiskManagement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Risk_Management_Calculations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Risk_Management_Calculations_2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Risk_Params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Capital_Modeling</a:t>
                      </a:r>
                    </a:p>
                    <a:p>
                      <a:r>
                        <a:rPr sz="800"/>
                        <a:t>Model_Results</a:t>
                      </a:r>
                    </a:p>
                    <a:p>
                      <a:r>
                        <a:rPr sz="800"/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RiskManagement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Risk_Exposures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Scenario_ID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18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Asset_Data_3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Solvency_Calculations_3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Risk_Management_Calculations_6</a:t>
                      </a:r>
                    </a:p>
                    <a:p>
                      <a:r>
                        <a:rPr sz="80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Risk_Management_Calculations_3</a:t>
                      </a:r>
                    </a:p>
                    <a:p>
                      <a:r>
                        <a:rPr sz="800"/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Risk_Management_Calculations_5</a:t>
                      </a:r>
                    </a:p>
                    <a:p>
                      <a:r>
                        <a:rPr sz="80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Risk_Management_Calculations_4</a:t>
                      </a:r>
                    </a:p>
                    <a:p>
                      <a:r>
                        <a:rPr sz="800"/>
                        <a:t>Expected_Shortfall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Risk_Management_Calculations_2</a:t>
                      </a:r>
                    </a:p>
                    <a:p>
                      <a:r>
                        <a:rPr sz="800"/>
                        <a:t>Scenario_TVaR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Risk_Management_Calculations_2</a:t>
                      </a:r>
                    </a:p>
                    <a:p>
                      <a:r>
                        <a:rPr sz="800"/>
                        <a:t>Expected_Shortfall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Risk_Management_Calculations_7</a:t>
                      </a:r>
                    </a:p>
                    <a:p>
                      <a:r>
                        <a:rPr sz="800"/>
                        <a:t>Expected_Shortfall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Risk_Management_Calculations_7</a:t>
                      </a:r>
                    </a:p>
                    <a:p>
                      <a:r>
                        <a:rPr sz="800"/>
                        <a:t>Scenario_VaR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Risk_Management_Calculations_6</a:t>
                      </a:r>
                    </a:p>
                    <a:p>
                      <a:r>
                        <a:rPr sz="800"/>
                        <a:t>Expected_Shortfall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Liability_Data_5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Risk_Management_Calculations_4</a:t>
                      </a:r>
                    </a:p>
                    <a:p>
                      <a:r>
                        <a:rPr sz="800"/>
                        <a:t>Scenario_TVaR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Risk_Management_Calculations_1</a:t>
                      </a:r>
                    </a:p>
                    <a:p>
                      <a:r>
                        <a:rPr sz="800"/>
                        <a:t>Expected_Shortfall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Solvency_Calculations_2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Risk_Management_Calculations_4</a:t>
                      </a:r>
                    </a:p>
                    <a:p>
                      <a:r>
                        <a:rPr sz="800"/>
                        <a:t>Scenario_VaR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Liability_Data_1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Asset_Data_5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Risk_Management_Calculations_3</a:t>
                      </a:r>
                    </a:p>
                    <a:p>
                      <a:r>
                        <a:rPr sz="800"/>
                        <a:t>Scenario_VaR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Asset_Data_4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Risk_Management_Calculations_1</a:t>
                      </a:r>
                    </a:p>
                    <a:p>
                      <a:r>
                        <a:rPr sz="800"/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Risk_Management_Calculations_3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Risk_Management_Calculations_6</a:t>
                      </a:r>
                    </a:p>
                    <a:p>
                      <a:r>
                        <a:rPr sz="800"/>
                        <a:t>Scenario_TVaR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Liability_Data_6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Risk_Management_Calculations_1</a:t>
                      </a:r>
                    </a:p>
                    <a:p>
                      <a:r>
                        <a:rPr sz="800"/>
                        <a:t>Scenario_TVaR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Solvency_Calculations_1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Risk_Management_Calculations_5</a:t>
                      </a:r>
                    </a:p>
                    <a:p>
                      <a:r>
                        <a:rPr sz="800"/>
                        <a:t>Scenario_VaR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Risk_Management_Calculations_5</a:t>
                      </a:r>
                    </a:p>
                    <a:p>
                      <a:r>
                        <a:rPr sz="800"/>
                        <a:t>Scenario_TVaR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Asset_Data_6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Liability_Data_4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Risk_Management_Calculations_1</a:t>
                      </a:r>
                    </a:p>
                    <a:p>
                      <a:r>
                        <a:rPr sz="800"/>
                        <a:t>Scenario_VaR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Regulatory_Data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Risk_Management_Calculations_5</a:t>
                      </a:r>
                    </a:p>
                    <a:p>
                      <a:r>
                        <a:rPr sz="800"/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Risk_Management_Calculations_4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Solvency_Calculations_4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Risk_Management_Calculations_1</a:t>
                      </a:r>
                    </a:p>
                    <a:p>
                      <a:r>
                        <a:rPr sz="80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Risk_Management_Calculations_2</a:t>
                      </a:r>
                    </a:p>
                    <a:p>
                      <a:r>
                        <a:rPr sz="800"/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Risk_Management_Calculations_4</a:t>
                      </a:r>
                    </a:p>
                    <a:p>
                      <a:r>
                        <a:rPr sz="80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Risk_Management_Calculations_5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Risk_Management_Calculations_7</a:t>
                      </a:r>
                    </a:p>
                    <a:p>
                      <a:r>
                        <a:rPr sz="80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Risk_Management_Calculations_4</a:t>
                      </a:r>
                    </a:p>
                    <a:p>
                      <a:r>
                        <a:rPr sz="800"/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Risk_Management_Calculations_7</a:t>
                      </a:r>
                    </a:p>
                    <a:p>
                      <a:r>
                        <a:rPr sz="800"/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Risk_Management_Calculations_2</a:t>
                      </a:r>
                    </a:p>
                    <a:p>
                      <a:r>
                        <a:rPr sz="80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Risk_Management_Calculations_6</a:t>
                      </a:r>
                    </a:p>
                    <a:p>
                      <a:r>
                        <a:rPr sz="800"/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Risk_Management_Calculations_3</a:t>
                      </a:r>
                    </a:p>
                    <a:p>
                      <a:r>
                        <a:rPr sz="800"/>
                        <a:t>Expected_Shortfall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Liability_Data_2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Risk_Management_Calculations_6</a:t>
                      </a:r>
                    </a:p>
                    <a:p>
                      <a:r>
                        <a:rPr sz="800"/>
                        <a:t>Scenario_VaR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Risk_Management_Calculations_6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Risk_Management_Calculations_1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Risk_Management_Calculations_7</a:t>
                      </a:r>
                    </a:p>
                    <a:p>
                      <a:r>
                        <a:rPr sz="800"/>
                        <a:t>Scenario_TVaR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Asset_Data_1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Risk_Management_Calculations_3</a:t>
                      </a:r>
                    </a:p>
                    <a:p>
                      <a:r>
                        <a:rPr sz="800"/>
                        <a:t>Scenario_TVaR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Solvency_Calculations_5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Asset_Data_2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Solvency_Calculations_6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Risk_Management_Calculations_3</a:t>
                      </a:r>
                    </a:p>
                    <a:p>
                      <a:r>
                        <a:rPr sz="80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Risk_Management_Calculations_7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Risk_Management_Calculations_5</a:t>
                      </a:r>
                    </a:p>
                    <a:p>
                      <a:r>
                        <a:rPr sz="800"/>
                        <a:t>Expected_Shortfall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Risk_Exposures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Risk_Management_Calculations_2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Risk_Exposures1</a:t>
                      </a:r>
                    </a:p>
                    <a:p>
                      <a:r>
                        <a:rPr sz="800"/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RiskManagement</a:t>
                      </a:r>
                    </a:p>
                    <a:p>
                      <a:r>
                        <a:rPr sz="800"/>
                        <a:t>Risk_Management_Calculations_2</a:t>
                      </a:r>
                    </a:p>
                    <a:p>
                      <a:r>
                        <a:rPr sz="800"/>
                        <a:t>Scenario_VaR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Liability_Data_3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Asset_ID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66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</a:t>
                      </a:r>
                    </a:p>
                    <a:p>
                      <a:r>
                        <a:rPr sz="800"/>
                        <a:t>Required_Capital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Available_Capital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Available_Capital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Solvency_Calculations_1</a:t>
                      </a:r>
                    </a:p>
                    <a:p>
                      <a:r>
                        <a:rPr sz="800"/>
                        <a:t>Solvency_Ratio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Required_Capital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Solvency_Calculations_2</a:t>
                      </a:r>
                    </a:p>
                    <a:p>
                      <a:r>
                        <a:rPr sz="800"/>
                        <a:t>Available_Capital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Required_Capital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Solvency_Calculations_3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Available_Capital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Solvency_Calculations_3</a:t>
                      </a:r>
                    </a:p>
                    <a:p>
                      <a:r>
                        <a:rPr sz="800"/>
                        <a:t>Solvency_Ratio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Solvency_Calculations_3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Required_Capital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Rapport de Data Lineage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46150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Nombre de variables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Solvency_Calculations_4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Available_Capital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Solvency_Calculations_4</a:t>
                      </a:r>
                    </a:p>
                    <a:p>
                      <a:r>
                        <a:rPr sz="800"/>
                        <a:t>Solvency_Ratio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Solvency_Calculations_4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Required_Capital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Solvency_Calculations_5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Available_Capital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Solvency_Calculations_5</a:t>
                      </a:r>
                    </a:p>
                    <a:p>
                      <a:r>
                        <a:rPr sz="800"/>
                        <a:t>Solvency_Ratio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Solvency_Calculations_5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Required_Capital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Available_Capital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Solvency_Calculations_6</a:t>
                      </a:r>
                    </a:p>
                    <a:p>
                      <a:r>
                        <a:rPr sz="800"/>
                        <a:t>Solvency_Ratio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Required_Capital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3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Capital_Modeling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Capital_Calculations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Scenario_Result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Capital_Modeling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Capital_Calculations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TVar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Capital_Modeling</a:t>
                      </a:r>
                    </a:p>
                    <a:p>
                      <a:r>
                        <a:rPr sz="800"/>
                        <a:t>Capital_Calculations</a:t>
                      </a:r>
                    </a:p>
                    <a:p>
                      <a:r>
                        <a:rPr sz="800"/>
                        <a:t>Simulation_Result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Capital_Modeling</a:t>
                      </a:r>
                    </a:p>
                    <a:p>
                      <a:r>
                        <a:rPr sz="800"/>
                        <a:t>Capital_Calculations</a:t>
                      </a:r>
                    </a:p>
                    <a:p>
                      <a:r>
                        <a:rPr sz="800"/>
                        <a:t>Economic_Capital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Capital_Modeling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Capital_Calculations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Capital_Modeling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Capital_Calculations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6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Actuarial_Calculations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Claim_Data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Actuarial_Calculations</a:t>
                      </a:r>
                    </a:p>
                    <a:p>
                      <a:r>
                        <a:rPr sz="800"/>
                        <a:t>Loss_Ratio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Premium_Data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Additional_Calculations_6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Additional_Calculations_11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Actuarial_Calculations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RBNS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Additional_Calculations_8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Demographic_Data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Base_Params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Additional_Calculations_12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Policy_Data</a:t>
                      </a:r>
                    </a:p>
                    <a:p>
                      <a:r>
                        <a:rPr sz="800"/>
                        <a:t>Policy_Details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Customer_Data</a:t>
                      </a:r>
                    </a:p>
                    <a:p>
                      <a:r>
                        <a:rPr sz="800"/>
                        <a:t>Customer_Details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Actuarial_Calculations</a:t>
                      </a:r>
                    </a:p>
                    <a:p>
                      <a:r>
                        <a:rPr sz="800"/>
                        <a:t>Pure_Premium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Additional_Calculations_7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Additional_Calculations_9</a:t>
                      </a:r>
                    </a:p>
                    <a:p>
                      <a:r>
                        <a:rPr sz="80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Additional_Calculations_10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17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Rapport de Data Lineage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46150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Nombre de variables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Additional_Calculations_7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Additional_Calculations_7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Additional_Calculations_7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Additional_Calculations_7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Additional_Calculations_8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Additional_Calculations_8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Additional_Calculations_8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Additional_Calculations_8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Additional_Calculations_9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Additional_Calculations_9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Rapport de Data Lineage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46150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Nombre de variables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Additional_Calculations_9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Additional_Calculations_9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Additional_Calculations_10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Additional_Calculations_10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Additional_Calculations_10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Additional_Calculations_10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Rapport de Data Lineage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46150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Nombre de variables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Additional_Calculations_12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Calculation_3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Reserving_Calculations_1</a:t>
                      </a:r>
                    </a:p>
                    <a:p>
                      <a:r>
                        <a:rPr sz="800"/>
                        <a:t>Expense_Ratio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Reserving_Calculations_1</a:t>
                      </a:r>
                    </a:p>
                    <a:p>
                      <a:r>
                        <a:rPr sz="800"/>
                        <a:t>Sinistralité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Loss_Development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Reserving_Calculations_2</a:t>
                      </a:r>
                    </a:p>
                    <a:p>
                      <a:r>
                        <a:rPr sz="800"/>
                        <a:t>Expense_Ratio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Loss_Development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Reserving_Calculations_2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Sinistralité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Reserving_Calculations_3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Expense_Ratio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Reserving_Calculations_3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Loss_Development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Reserving_Calculations_3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Reserving_Calculations_3</a:t>
                      </a:r>
                    </a:p>
                    <a:p>
                      <a:r>
                        <a:rPr sz="800"/>
                        <a:t>Sinistralité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Reserving_Calculations_3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Reserving_Calculations_4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Sinistralité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Reserving_Calculations_4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Reserving_Calculations_4</a:t>
                      </a:r>
                    </a:p>
                    <a:p>
                      <a:r>
                        <a:rPr sz="800"/>
                        <a:t>Expense_Ratio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Reserving_Calculations_4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Loss_Development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Reserving_Calculations_4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Reserving_Calculations_5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Expense_Ratio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Reserving_Calculations_5</a:t>
                      </a:r>
                    </a:p>
                    <a:p>
                      <a:r>
                        <a:rPr sz="800"/>
                        <a:t>Sinistralité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Reserving_Calculations_5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Loss_Development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Reserving_Calculations_5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Reserving_Calculations_5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Rapport de Data Lineage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46150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Nombre de variables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Loss_Development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Reserving_Calculations_6</a:t>
                      </a:r>
                    </a:p>
                    <a:p>
                      <a:r>
                        <a:rPr sz="800"/>
                        <a:t>Expense_Ratio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Reserving_Calculations_6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Sinistralité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Reserving_Calculations_7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Reserving_Calculations_7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Reserving_Calculations_7</a:t>
                      </a:r>
                    </a:p>
                    <a:p>
                      <a:r>
                        <a:rPr sz="800"/>
                        <a:t>Sinistralité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Reserving_Calculations_7</a:t>
                      </a:r>
                    </a:p>
                    <a:p>
                      <a:r>
                        <a:rPr sz="800"/>
                        <a:t>Expense_Ratio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Reserving_Calculations_7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Loss_Development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5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Reserving_Calculations_1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Reinsurance_Pricing_Calculations</a:t>
                      </a:r>
                    </a:p>
                    <a:p>
                      <a:r>
                        <a:rPr sz="800"/>
                        <a:t>Commercial_Premium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Reserving_Calculations_7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Reserving_Calculations_2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Reserving_Calculations_5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Reserving_Calculations_3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Claim_History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Claim_History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Reinsurance_Pricing_Parameters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Reinsurance_Contracts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Reinsurance_Pricing_Calculations</a:t>
                      </a:r>
                    </a:p>
                    <a:p>
                      <a:r>
                        <a:rPr sz="800"/>
                        <a:t>Gross_Premium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Reinsurance_Pricing_Calculations</a:t>
                      </a:r>
                    </a:p>
                    <a:p>
                      <a:r>
                        <a:rPr sz="800"/>
                        <a:t>Net_Premium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Reserving_Calculations_6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Actuarial_Params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Reinsurance_Pricing_Calculations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Contract_Data</a:t>
                      </a:r>
                    </a:p>
                    <a:p>
                      <a:r>
                        <a:rPr sz="800"/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Reserving_Calculations_4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Contract_ID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17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Solvency_Calculations_4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Asset_Data_6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Liability_Data_6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Asset_Data_3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Asset_Data_2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Solvency_Calculations_3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Liability_Data_3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Solvency_Calculations_1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Asset_Data_1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Asset_Data_4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Solvency_Calculations_6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Solvency_Calculations_2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Asset_Data_5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Solvency_Calculations_5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Liability_Data_1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Liability_Data_2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Liability_Data_4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Solvency</a:t>
                      </a:r>
                    </a:p>
                    <a:p>
                      <a:r>
                        <a:rPr sz="800"/>
                        <a:t>Regulatory_Data</a:t>
                      </a:r>
                    </a:p>
                    <a:p>
                      <a:r>
                        <a:rPr sz="800"/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Solvency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Liability_Data_5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Liability_ID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22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Additional_Calculations_7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Additional_Calculations_11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Agent_Data</a:t>
                      </a:r>
                    </a:p>
                    <a:p>
                      <a:r>
                        <a:rPr sz="800"/>
                        <a:t>Agent_Details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Additional_Calculations_9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Base_Params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Actuarial_Calculations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Policy_Data</a:t>
                      </a:r>
                    </a:p>
                    <a:p>
                      <a:r>
                        <a:rPr sz="800"/>
                        <a:t>Policy_Details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Claim_Data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Additional_Calculations_12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Additional_Calculations_6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Premium_Data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Demographic_Data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Pricing</a:t>
                      </a:r>
                    </a:p>
                    <a:p>
                      <a:r>
                        <a:rPr sz="800"/>
                        <a:t>Additional_Calculations_10</a:t>
                      </a:r>
                    </a:p>
                    <a:p>
                      <a:r>
                        <a:rPr sz="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Pricing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Additional_Calculations_8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14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Claim_History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Reserving_Calculations_6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Claim_History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Actuarial_Params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Reserving_Calculations_4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Reserving_Calculations_7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Reserving_Calculations_1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Reserving_Calculations_2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Claim_Data</a:t>
                      </a:r>
                    </a:p>
                    <a:p>
                      <a:r>
                        <a:rPr sz="800"/>
                        <a:t>Claim_Details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Reserving_Calculations_5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Reserving</a:t>
                      </a:r>
                    </a:p>
                    <a:p>
                      <a:r>
                        <a:rPr sz="800"/>
                        <a:t>Reserving_Calculations_3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Reinsurance_Contracts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Reinsurance_Pricing_Calculations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Reinsurance</a:t>
                      </a:r>
                    </a:p>
                    <a:p>
                      <a:r>
                        <a:rPr sz="800"/>
                        <a:t>Reinsurance_Pricing_Parameters</a:t>
                      </a:r>
                    </a:p>
                    <a:p>
                      <a:r>
                        <a:rPr sz="800"/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Reserving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Contract_Data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Claim_ID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Rapport de Data Lineage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371600"/>
          <a:ext cx="746150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Extrémité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Nombre de variables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Policy_Data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Policy_Details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Policy_ID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000000"/>
                          </a:solidFill>
                        </a:rPr>
                        <a:t>Claim_Data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Claim_Details</a:t>
                      </a:r>
                    </a:p>
                    <a:p>
                      <a:r>
                        <a:rPr sz="800" b="1">
                          <a:solidFill>
                            <a:srgbClr val="000000"/>
                          </a:solidFill>
                        </a:rPr>
                        <a:t>Policy_ID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