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6" r:id="rId25"/>
    <p:sldId id="283" r:id="rId26"/>
    <p:sldId id="284" r:id="rId27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howGuides="1">
      <p:cViewPr>
        <p:scale>
          <a:sx n="92" d="100"/>
          <a:sy n="92" d="100"/>
        </p:scale>
        <p:origin x="96" y="3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endParaRPr lang="de-DE" dirty="0"/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endParaRPr lang="de-DE" dirty="0"/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endParaRPr lang="de-DE" dirty="0"/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endParaRPr lang="de-DE" dirty="0"/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endParaRPr lang="de-DE" dirty="0"/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Jan 2021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Jia Tan GitHub Account wird erstellt</a:t>
          </a:r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endParaRPr lang="de-DE" dirty="0"/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endParaRPr lang="de-DE" dirty="0"/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endParaRPr lang="de-DE" dirty="0"/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endParaRPr lang="de-DE" dirty="0"/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Jan 2021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Jia Tan GitHub Account wird erstellt</a:t>
          </a:r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März-Juli 2023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Der Exploit wird vorbereitet</a:t>
          </a:r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Februar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Code für den Exploit wird hinzugefügt</a:t>
          </a:r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9. März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erste angreifbare Version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r>
            <a:rPr lang="de-DE" dirty="0"/>
            <a:t> (v5.6.0) wird veröffentlicht</a:t>
          </a:r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endParaRPr lang="de-DE" dirty="0"/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Jan 2021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Jia Tan GitHub Account wird erstellt</a:t>
          </a:r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März-Juli 2023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Der Exploit wird vorbereitet</a:t>
          </a:r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Februar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Code für den Exploit wird hinzugefügt</a:t>
          </a:r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9. März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erste angreifbare Version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r>
            <a:rPr lang="de-DE" dirty="0"/>
            <a:t> (v5.6.0) wird veröffentlicht</a:t>
          </a:r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29. März 2024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Hintertür wird gefunden</a:t>
          </a:r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rgbClr val="002060"/>
              </a:solidFill>
            </a:rPr>
            <a:t>2009</a:t>
          </a:r>
          <a:r>
            <a:rPr lang="de-DE" sz="1900" kern="1200" dirty="0"/>
            <a:t> </a:t>
          </a:r>
          <a:br>
            <a:rPr lang="de-DE" sz="1900" kern="1200" dirty="0"/>
          </a:br>
          <a:r>
            <a:rPr lang="de-DE" sz="1900" kern="1200" dirty="0"/>
            <a:t>erster Release von </a:t>
          </a:r>
          <a:r>
            <a:rPr lang="de-DE" sz="1900" kern="1200" dirty="0" err="1"/>
            <a:t>xz</a:t>
          </a:r>
          <a:r>
            <a:rPr lang="de-DE" sz="1900" kern="1200" dirty="0"/>
            <a:t> </a:t>
          </a:r>
          <a:r>
            <a:rPr lang="de-DE" sz="1900" kern="1200" dirty="0" err="1"/>
            <a:t>utils</a:t>
          </a:r>
          <a:endParaRPr lang="de-DE" sz="19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002060"/>
              </a:solidFill>
            </a:rPr>
            <a:t>2009</a:t>
          </a:r>
          <a:r>
            <a:rPr lang="de-DE" sz="1800" kern="1200" dirty="0"/>
            <a:t> </a:t>
          </a:r>
          <a:br>
            <a:rPr lang="de-DE" sz="1800" kern="1200" dirty="0"/>
          </a:br>
          <a:r>
            <a:rPr lang="de-DE" sz="1800" kern="1200" dirty="0"/>
            <a:t>erster Release von </a:t>
          </a:r>
          <a:r>
            <a:rPr lang="de-DE" sz="1800" kern="1200" dirty="0" err="1"/>
            <a:t>xz</a:t>
          </a:r>
          <a:r>
            <a:rPr lang="de-DE" sz="1800" kern="1200" dirty="0"/>
            <a:t> </a:t>
          </a:r>
          <a:r>
            <a:rPr lang="de-DE" sz="1800" kern="1200" dirty="0" err="1"/>
            <a:t>utils</a:t>
          </a:r>
          <a:endParaRPr lang="de-DE" sz="18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002060"/>
              </a:solidFill>
            </a:rPr>
            <a:t>Jan 2021</a:t>
          </a:r>
          <a:br>
            <a:rPr lang="de-DE" sz="1800" b="1" kern="1200" dirty="0">
              <a:solidFill>
                <a:srgbClr val="002060"/>
              </a:solidFill>
            </a:rPr>
          </a:br>
          <a:r>
            <a:rPr lang="de-DE" sz="1800" kern="1200" dirty="0"/>
            <a:t>Jia Tan GitHub Account wird erstellt</a:t>
          </a:r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2009</a:t>
          </a:r>
          <a:r>
            <a:rPr lang="de-DE" sz="1400" kern="1200" dirty="0"/>
            <a:t> </a:t>
          </a:r>
          <a:br>
            <a:rPr lang="de-DE" sz="1400" kern="1200" dirty="0"/>
          </a:br>
          <a:r>
            <a:rPr lang="de-DE" sz="1400" kern="1200" dirty="0"/>
            <a:t>erster Release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endParaRPr lang="de-DE" sz="14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Jan 2021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Jia Tan GitHub Account wird erstellt</a:t>
          </a:r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März-Juli 2023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Der Exploit wird vorbereitet</a:t>
          </a:r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Februar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Code für den Exploit wird hinzugefügt</a:t>
          </a:r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9. März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erste angreifbare Version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r>
            <a:rPr lang="de-DE" sz="1400" kern="1200" dirty="0"/>
            <a:t> (v5.6.0) wird veröffentlicht</a:t>
          </a:r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2009</a:t>
          </a:r>
          <a:r>
            <a:rPr lang="de-DE" sz="1400" kern="1200" dirty="0"/>
            <a:t> </a:t>
          </a:r>
          <a:br>
            <a:rPr lang="de-DE" sz="1400" kern="1200" dirty="0"/>
          </a:br>
          <a:r>
            <a:rPr lang="de-DE" sz="1400" kern="1200" dirty="0"/>
            <a:t>erster Release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endParaRPr lang="de-DE" sz="14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Jan 2021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Jia Tan GitHub Account wird erstellt</a:t>
          </a:r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März-Juli 2023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Der Exploit wird vorbereitet</a:t>
          </a:r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Februar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Code für den Exploit wird hinzugefügt</a:t>
          </a:r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9. März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erste angreifbare Version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r>
            <a:rPr lang="de-DE" sz="1400" kern="1200" dirty="0"/>
            <a:t> (v5.6.0) wird veröffentlicht</a:t>
          </a:r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29. März 2024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Hintertür wird gefunden</a:t>
          </a:r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3BB1-976E-4B42-9F18-F0192CA2DF64}" type="datetimeFigureOut">
              <a:rPr lang="de-DE" smtClean="0"/>
              <a:t>04.06.24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42C35-2688-FB44-8E8F-3B412975D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69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42C35-2688-FB44-8E8F-3B412975DA0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7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42C35-2688-FB44-8E8F-3B412975DA0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168590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Johann </a:t>
            </a:r>
            <a:r>
              <a:rPr lang="en-US" noProof="0" dirty="0" err="1"/>
              <a:t>Süß</a:t>
            </a:r>
            <a:endParaRPr lang="en-US" noProof="0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958678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xz</a:t>
            </a:r>
            <a:r>
              <a:rPr lang="en-US" noProof="0" dirty="0"/>
              <a:t> exploit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03315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Übersicht</a:t>
            </a:r>
            <a:r>
              <a:rPr lang="en-US" noProof="0" dirty="0"/>
              <a:t> &amp; </a:t>
            </a:r>
            <a:r>
              <a:rPr lang="en-US" noProof="0" dirty="0" err="1"/>
              <a:t>Funktion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82884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52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87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052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141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8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8556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75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63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232211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080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183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85156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04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17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68786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00978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72651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78216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6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812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2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4628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tx2"/>
                </a:solidFill>
              </a:rPr>
              <a:t>xz</a:t>
            </a:r>
            <a:r>
              <a:rPr lang="en-US" sz="800" dirty="0">
                <a:solidFill>
                  <a:schemeClr val="tx2"/>
                </a:solidFill>
              </a:rPr>
              <a:t> exploit</a:t>
            </a:r>
          </a:p>
          <a:p>
            <a:pPr algn="l"/>
            <a:r>
              <a:rPr lang="en-US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Süß</a:t>
            </a:r>
            <a:r>
              <a:rPr lang="en-US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Johann</a:t>
            </a:r>
            <a:endParaRPr lang="en-US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Proseminar </a:t>
            </a:r>
            <a:r>
              <a:rPr lang="en-US" sz="800" kern="1200" noProof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Betriebssysteme</a:t>
            </a:r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May</a:t>
            </a:r>
            <a:r>
              <a:rPr lang="en-US" sz="800" kern="1200" baseline="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</a:t>
            </a:r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98" y="6315776"/>
            <a:ext cx="9704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smx-smx/a6112d54777845d389bd7126d6e9f504" TargetMode="External"/><Relationship Id="rId3" Type="http://schemas.openxmlformats.org/officeDocument/2006/relationships/hyperlink" Target="https://boehs.org/node/everything-i-know-about-the-xz-backdoor" TargetMode="External"/><Relationship Id="rId7" Type="http://schemas.openxmlformats.org/officeDocument/2006/relationships/hyperlink" Target="https://github.com/amlweems/xzbot" TargetMode="External"/><Relationship Id="rId2" Type="http://schemas.openxmlformats.org/officeDocument/2006/relationships/hyperlink" Target="https://www.youtube.com/watch?v=Q6ovtLdSbE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@knownsec404team/analysis-of-the-xz-utils-backdoor-code-d2d5316ac43f" TargetMode="External"/><Relationship Id="rId11" Type="http://schemas.openxmlformats.org/officeDocument/2006/relationships/hyperlink" Target="https://git.tukaani.org/" TargetMode="External"/><Relationship Id="rId5" Type="http://schemas.openxmlformats.org/officeDocument/2006/relationships/hyperlink" Target="https://gynvael.coldwind.pl/?lang=en&amp;id=782" TargetMode="External"/><Relationship Id="rId10" Type="http://schemas.openxmlformats.org/officeDocument/2006/relationships/hyperlink" Target="https://github.com/tukaani-project/xz" TargetMode="External"/><Relationship Id="rId4" Type="http://schemas.openxmlformats.org/officeDocument/2006/relationships/hyperlink" Target="https://www.openwall.com/lists/oss-security/2024/03/29/4" TargetMode="External"/><Relationship Id="rId9" Type="http://schemas.openxmlformats.org/officeDocument/2006/relationships/hyperlink" Target="https://rya.nc/xz-valid-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91278C-32D4-7AE6-5599-005D8E1C2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1168590" cy="246221"/>
          </a:xfrm>
        </p:spPr>
        <p:txBody>
          <a:bodyPr/>
          <a:lstStyle/>
          <a:p>
            <a:r>
              <a:rPr lang="de-DE" dirty="0"/>
              <a:t>Johann Süß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98785D-A1B2-08E5-D07D-0B090BF7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1958678" cy="492443"/>
          </a:xfrm>
        </p:spPr>
        <p:txBody>
          <a:bodyPr/>
          <a:lstStyle/>
          <a:p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exploit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17216D6-DEA3-40E3-797C-37EA96635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BAB59B-9ED9-4D27-6FC7-9BD8A4B3B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2745047" cy="246221"/>
          </a:xfrm>
        </p:spPr>
        <p:txBody>
          <a:bodyPr/>
          <a:lstStyle/>
          <a:p>
            <a:r>
              <a:rPr lang="de-DE" dirty="0"/>
              <a:t>Proseminar Betriebssysteme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F78D4-D2FE-4E26-8919-7245103ED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4012317" cy="492443"/>
          </a:xfrm>
        </p:spPr>
        <p:txBody>
          <a:bodyPr/>
          <a:lstStyle/>
          <a:p>
            <a:r>
              <a:rPr lang="de-DE" dirty="0"/>
              <a:t>Überblick &amp; Funktion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03DCE0-5A26-218C-BA03-EFA13B4A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78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21FDA-4816-CEA6-F8A1-55253EF9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ELF Dateien &amp; dynamisches Linken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9923A-17EB-3B0F-AAED-D1191A3709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10580687" cy="1900237"/>
          </a:xfrm>
        </p:spPr>
        <p:txBody>
          <a:bodyPr/>
          <a:lstStyle/>
          <a:p>
            <a:r>
              <a:rPr lang="de-DE" dirty="0"/>
              <a:t>Dynamisches Linken von Funktionen: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Funktionsaufruf auf eine externe Funktion </a:t>
            </a:r>
            <a:r>
              <a:rPr lang="de-DE" dirty="0" err="1"/>
              <a:t>foo</a:t>
            </a:r>
            <a:r>
              <a:rPr lang="de-DE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Adresse wird Funktion wird durch den Linker ermittelt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Linker Speichert Adresse im global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Programm wird weiter ausgeführt ausgeführt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C7FBB-48DF-ED90-91F6-E4C2905C136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-69" r="-69"/>
          <a:stretch/>
        </p:blipFill>
        <p:spPr>
          <a:xfrm>
            <a:off x="1962940" y="3716338"/>
            <a:ext cx="8412171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3C9FC-A7A6-A77A-85DA-07D85E48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0: Wie kann das Verhalten von </a:t>
            </a:r>
            <a:r>
              <a:rPr lang="de-DE" dirty="0" err="1"/>
              <a:t>sshd</a:t>
            </a:r>
            <a:r>
              <a:rPr lang="de-DE" dirty="0"/>
              <a:t> verändert werden?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98C119-5D39-0D70-02B3-5F6E04C17C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Idee: Moderne Software nutzt Bibliotheken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Diese werden oft dynamisch verlinkt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Manipuliere den Linker 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Lösung: Verändere Adresse im global </a:t>
            </a:r>
            <a:r>
              <a:rPr lang="de-DE" dirty="0" err="1">
                <a:sym typeface="Wingdings" pitchFamily="2" charset="2"/>
              </a:rPr>
              <a:t>offset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table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Vorteile: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0" dirty="0"/>
              <a:t>.</a:t>
            </a:r>
            <a:r>
              <a:rPr lang="de-DE" b="0" dirty="0" err="1"/>
              <a:t>got</a:t>
            </a:r>
            <a:r>
              <a:rPr lang="de-DE" b="0" dirty="0"/>
              <a:t> </a:t>
            </a:r>
            <a:r>
              <a:rPr lang="de-DE" b="0" dirty="0" err="1"/>
              <a:t>segment</a:t>
            </a:r>
            <a:r>
              <a:rPr lang="de-DE" b="0" dirty="0"/>
              <a:t> hat </a:t>
            </a:r>
            <a:r>
              <a:rPr lang="de-DE" dirty="0" err="1"/>
              <a:t>rw</a:t>
            </a:r>
            <a:r>
              <a:rPr lang="de-DE" dirty="0"/>
              <a:t>-</a:t>
            </a:r>
            <a:r>
              <a:rPr lang="de-DE" b="0" dirty="0"/>
              <a:t> Berechtigung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0" dirty="0"/>
              <a:t>Veränderung für </a:t>
            </a:r>
            <a:r>
              <a:rPr lang="de-DE" b="0" dirty="0" err="1"/>
              <a:t>sshd</a:t>
            </a:r>
            <a:r>
              <a:rPr lang="de-DE" b="0" dirty="0"/>
              <a:t> nicht erkennbar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Nachteile: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RELRO (</a:t>
            </a:r>
            <a:r>
              <a:rPr lang="de-DE" dirty="0" err="1"/>
              <a:t>Relocation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 Sicherheitsfunktion des Compilers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Bisher keine code </a:t>
            </a:r>
            <a:r>
              <a:rPr lang="de-DE" dirty="0" err="1"/>
              <a:t>ausführung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1BBE1B25-17C5-3824-5E72-752266A768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2343" r="-12343"/>
          <a:stretch/>
        </p:blipFill>
        <p:spPr>
          <a:xfrm>
            <a:off x="8070850" y="1030288"/>
            <a:ext cx="3384550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DCFC-A154-17DB-96BD-DE70412E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Problem 1: .</a:t>
            </a:r>
            <a:r>
              <a:rPr lang="de-DE" dirty="0" err="1"/>
              <a:t>got</a:t>
            </a:r>
            <a:r>
              <a:rPr lang="de-DE" dirty="0"/>
              <a:t> Segment modifizieren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E66AB-F7B8-2C9A-7B53-0D45ADEC40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>
            <a:normAutofit/>
          </a:bodyPr>
          <a:lstStyle/>
          <a:p>
            <a:r>
              <a:rPr lang="de-DE" dirty="0"/>
              <a:t>Lösung: GNU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(IFUNC)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Linker wählt </a:t>
            </a:r>
            <a:r>
              <a:rPr lang="de-DE" dirty="0" err="1"/>
              <a:t>Funktionsimplementation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z. B. für Hardwarebeschleuniger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Linker ruft Resolver-Funktion auf</a:t>
            </a:r>
          </a:p>
          <a:p>
            <a:pPr marL="285750" lvl="1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Modifikation des .</a:t>
            </a:r>
            <a:r>
              <a:rPr lang="de-DE" b="1" dirty="0" err="1">
                <a:sym typeface="Wingdings" pitchFamily="2" charset="2"/>
              </a:rPr>
              <a:t>got</a:t>
            </a:r>
            <a:r>
              <a:rPr lang="de-DE" b="1" dirty="0">
                <a:sym typeface="Wingdings" pitchFamily="2" charset="2"/>
              </a:rPr>
              <a:t> Segments durch Resolver-Funktion</a:t>
            </a:r>
          </a:p>
          <a:p>
            <a:pPr marL="285750" lvl="1" indent="-285750">
              <a:buFont typeface="Wingdings" pitchFamily="2" charset="2"/>
              <a:buChar char="è"/>
            </a:pPr>
            <a:endParaRPr lang="de-DE" b="1" dirty="0">
              <a:sym typeface="Wingdings" pitchFamily="2" charset="2"/>
            </a:endParaRPr>
          </a:p>
          <a:p>
            <a:pPr lvl="1"/>
            <a:r>
              <a:rPr lang="de-DE" b="1" dirty="0">
                <a:sym typeface="Wingdings" pitchFamily="2" charset="2"/>
              </a:rPr>
              <a:t>Problem: Resolver wird zu früh aufgerufen</a:t>
            </a:r>
          </a:p>
          <a:p>
            <a:pPr lvl="1"/>
            <a:r>
              <a:rPr lang="de-DE" b="1" dirty="0">
                <a:sym typeface="Wingdings" pitchFamily="2" charset="2"/>
              </a:rPr>
              <a:t> Modifizierte Adresse wird später überschrieben</a:t>
            </a:r>
          </a:p>
        </p:txBody>
      </p:sp>
      <p:pic>
        <p:nvPicPr>
          <p:cNvPr id="22" name="Inhaltsplatzhalter 21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F2EBA1F-13BD-411B-93AE-5B88D345321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793786" y="1204913"/>
            <a:ext cx="5954869" cy="3290064"/>
          </a:xfrm>
          <a:noFill/>
        </p:spPr>
      </p:pic>
    </p:spTree>
    <p:extLst>
      <p:ext uri="{BB962C8B-B14F-4D97-AF65-F5344CB8AC3E}">
        <p14:creationId xmlns:p14="http://schemas.microsoft.com/office/powerpoint/2010/main" val="40816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2424E-141A-532E-5ACD-07EDBAAC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2: Linker überschreibt </a:t>
            </a:r>
            <a:r>
              <a:rPr lang="de-DE" dirty="0" err="1"/>
              <a:t>Funktionspointer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572BC-3CC2-B747-F40F-867442580E8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Runtime</a:t>
            </a:r>
            <a:r>
              <a:rPr lang="de-DE" dirty="0"/>
              <a:t> Dynamic Linker Audit </a:t>
            </a:r>
            <a:r>
              <a:rPr lang="de-DE" dirty="0" err="1"/>
              <a:t>hooks</a:t>
            </a:r>
            <a:r>
              <a:rPr lang="de-DE" dirty="0"/>
              <a:t> (</a:t>
            </a:r>
            <a:r>
              <a:rPr lang="de-DE" dirty="0" err="1"/>
              <a:t>rtdl</a:t>
            </a:r>
            <a:r>
              <a:rPr lang="de-DE" dirty="0"/>
              <a:t>-audit)</a:t>
            </a:r>
          </a:p>
          <a:p>
            <a:r>
              <a:rPr lang="de-DE" dirty="0"/>
              <a:t>Tracing des Linking Prozesses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Callback Funktionen zu verschiedenen Linking-Events</a:t>
            </a:r>
          </a:p>
          <a:p>
            <a:r>
              <a:rPr lang="de-DE" b="0" dirty="0">
                <a:sym typeface="Wingdings" pitchFamily="2" charset="2"/>
              </a:rPr>
              <a:t> </a:t>
            </a:r>
            <a:r>
              <a:rPr lang="de-DE" dirty="0">
                <a:sym typeface="Wingdings" pitchFamily="2" charset="2"/>
              </a:rPr>
              <a:t>IFUNC Resolver platziert Callback-Funktion</a:t>
            </a:r>
            <a:endParaRPr lang="de-DE" b="0" dirty="0"/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Callback Funktion modifiziert .</a:t>
            </a:r>
            <a:r>
              <a:rPr lang="de-DE" b="1" dirty="0" err="1">
                <a:sym typeface="Wingdings" pitchFamily="2" charset="2"/>
              </a:rPr>
              <a:t>got</a:t>
            </a:r>
            <a:r>
              <a:rPr lang="de-DE" b="1" dirty="0">
                <a:sym typeface="Wingdings" pitchFamily="2" charset="2"/>
              </a:rPr>
              <a:t> Segment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A05DE25-FCE4-7F1B-51BF-5FB5DD21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46" r="-1846"/>
          <a:stretch/>
        </p:blipFill>
        <p:spPr>
          <a:xfrm>
            <a:off x="8070850" y="1030288"/>
            <a:ext cx="3384550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7B9E-A152-0365-C68D-2C674415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3: Adressen im Speicher finden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9E7FC-1B2B-F0B1-219A-EC9D51904C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Annahme: wir wissen, wo im Speicher die Werte liegen, welche überschrieben werden sollen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Adressen im Speicher finden ist Aufgabe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wir brauchen Adressen während des Linking Prozesses</a:t>
            </a:r>
          </a:p>
          <a:p>
            <a:pPr marL="537750" lvl="2" indent="-285750">
              <a:buFont typeface="Wingdings" pitchFamily="2" charset="2"/>
              <a:buChar char="è"/>
            </a:pPr>
            <a:endParaRPr lang="de-DE" b="1" dirty="0">
              <a:sym typeface="Wingdings" pitchFamily="2" charset="2"/>
            </a:endParaRPr>
          </a:p>
          <a:p>
            <a:pPr lvl="1"/>
            <a:r>
              <a:rPr lang="de-DE" b="1" dirty="0">
                <a:sym typeface="Wingdings" pitchFamily="2" charset="2"/>
              </a:rPr>
              <a:t>Idee: Adressen „per Hand“ finden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Rücksprung Adresse des IFUNC Resolvers steht auf dem Stack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Zeigt in das .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 Segment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Von da aus nach ELF-Header des </a:t>
            </a:r>
            <a:r>
              <a:rPr lang="de-DE" dirty="0" err="1">
                <a:sym typeface="Wingdings" pitchFamily="2" charset="2"/>
              </a:rPr>
              <a:t>Linkers</a:t>
            </a:r>
            <a:r>
              <a:rPr lang="de-DE" dirty="0">
                <a:sym typeface="Wingdings" pitchFamily="2" charset="2"/>
              </a:rPr>
              <a:t> suchen</a:t>
            </a:r>
          </a:p>
          <a:p>
            <a:pPr marL="285750" lvl="1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Im ELF-Header stehen die Adressen der Segmente</a:t>
            </a:r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014DF53-2FD5-C777-39E1-DB4AB1D5D9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5313" r="-15313"/>
          <a:stretch/>
        </p:blipFill>
        <p:spPr>
          <a:xfrm>
            <a:off x="8070850" y="854075"/>
            <a:ext cx="3384550" cy="5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5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7B9E-A152-0365-C68D-2C674415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3: Adressen im Speicher finden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9E7FC-1B2B-F0B1-219A-EC9D51904C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Annahme: wir wissen, wo im Speicher die Werte liegen, welche überschrieben werden sollen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Adressen im Speicher finden ist Aufgabe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wir brauchen Adressen während des Linking Prozesses</a:t>
            </a:r>
          </a:p>
          <a:p>
            <a:pPr marL="537750" lvl="2" indent="-285750">
              <a:buFont typeface="Wingdings" pitchFamily="2" charset="2"/>
              <a:buChar char="è"/>
            </a:pPr>
            <a:endParaRPr lang="de-DE" b="1" dirty="0">
              <a:sym typeface="Wingdings" pitchFamily="2" charset="2"/>
            </a:endParaRPr>
          </a:p>
          <a:p>
            <a:pPr lvl="1"/>
            <a:r>
              <a:rPr lang="de-DE" b="1" dirty="0">
                <a:sym typeface="Wingdings" pitchFamily="2" charset="2"/>
              </a:rPr>
              <a:t>Idee: Adressen „per Hand“ finden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Rücksprung Adresse des IFUNC Resolvers steht auf dem Stack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Zeigt in das .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 Segment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Von da aus nach ELF-Header des </a:t>
            </a:r>
            <a:r>
              <a:rPr lang="de-DE" dirty="0" err="1">
                <a:sym typeface="Wingdings" pitchFamily="2" charset="2"/>
              </a:rPr>
              <a:t>Linkers</a:t>
            </a:r>
            <a:r>
              <a:rPr lang="de-DE" dirty="0">
                <a:sym typeface="Wingdings" pitchFamily="2" charset="2"/>
              </a:rPr>
              <a:t> suchen</a:t>
            </a:r>
          </a:p>
          <a:p>
            <a:pPr marL="285750" lvl="1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Im ELF-Header stehen die Adressen der Segmente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Im .</a:t>
            </a:r>
            <a:r>
              <a:rPr lang="de-DE" b="1" dirty="0" err="1">
                <a:sym typeface="Wingdings" pitchFamily="2" charset="2"/>
              </a:rPr>
              <a:t>data</a:t>
            </a:r>
            <a:r>
              <a:rPr lang="de-DE" b="1" dirty="0">
                <a:sym typeface="Wingdings" pitchFamily="2" charset="2"/>
              </a:rPr>
              <a:t> Segment steht die Adresse des </a:t>
            </a:r>
            <a:r>
              <a:rPr lang="de-DE" b="1" dirty="0" err="1">
                <a:sym typeface="Wingdings" pitchFamily="2" charset="2"/>
              </a:rPr>
              <a:t>ELF_Headers</a:t>
            </a:r>
            <a:r>
              <a:rPr lang="de-DE" b="1" dirty="0">
                <a:sym typeface="Wingdings" pitchFamily="2" charset="2"/>
              </a:rPr>
              <a:t> von </a:t>
            </a:r>
            <a:r>
              <a:rPr lang="de-DE" b="1" dirty="0" err="1">
                <a:sym typeface="Wingdings" pitchFamily="2" charset="2"/>
              </a:rPr>
              <a:t>sshd</a:t>
            </a:r>
            <a:endParaRPr lang="de-DE" b="1" dirty="0">
              <a:sym typeface="Wingdings" pitchFamily="2" charset="2"/>
            </a:endParaRPr>
          </a:p>
          <a:p>
            <a:pPr marL="537750" lvl="3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Aber wo?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80EF0A01-4BF0-D0AE-67F9-7B74712D25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7585" r="-17585"/>
          <a:stretch/>
        </p:blipFill>
        <p:spPr>
          <a:xfrm>
            <a:off x="8070850" y="854075"/>
            <a:ext cx="3384550" cy="5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205FE-9EFC-6A0F-E052-AE70B698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3: Adressen im Speicher finden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B79874-F2C3-539C-BF44-1574756026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Problem: Müssen Variablen im .</a:t>
            </a:r>
            <a:r>
              <a:rPr lang="de-DE" dirty="0" err="1"/>
              <a:t>data</a:t>
            </a:r>
            <a:r>
              <a:rPr lang="de-DE" dirty="0"/>
              <a:t> Segment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für </a:t>
            </a:r>
            <a:r>
              <a:rPr lang="de-DE" b="0" dirty="0" err="1"/>
              <a:t>rtdl</a:t>
            </a:r>
            <a:r>
              <a:rPr lang="de-DE" b="0" dirty="0"/>
              <a:t>-audit Callback-Funktion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um </a:t>
            </a:r>
            <a:r>
              <a:rPr lang="de-DE" b="0" dirty="0" err="1"/>
              <a:t>sshd</a:t>
            </a:r>
            <a:r>
              <a:rPr lang="de-DE" b="0" dirty="0"/>
              <a:t> ELF-Header zu finden</a:t>
            </a:r>
          </a:p>
          <a:p>
            <a:endParaRPr lang="de-DE" dirty="0"/>
          </a:p>
          <a:p>
            <a:r>
              <a:rPr lang="de-DE" dirty="0"/>
              <a:t>Idee: x86 Decompiler implementieren 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Funktionen im .</a:t>
            </a:r>
            <a:r>
              <a:rPr lang="de-DE" dirty="0" err="1"/>
              <a:t>text</a:t>
            </a:r>
            <a:r>
              <a:rPr lang="de-DE" dirty="0"/>
              <a:t> Segment nutzen .</a:t>
            </a:r>
            <a:r>
              <a:rPr lang="de-DE" dirty="0" err="1"/>
              <a:t>data</a:t>
            </a:r>
            <a:r>
              <a:rPr lang="de-DE" dirty="0"/>
              <a:t> Segment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Befehle </a:t>
            </a:r>
            <a:r>
              <a:rPr lang="de-DE" b="1" dirty="0" err="1">
                <a:sym typeface="Wingdings" pitchFamily="2" charset="2"/>
              </a:rPr>
              <a:t>Disasseblieren</a:t>
            </a:r>
            <a:r>
              <a:rPr lang="de-DE" b="1" dirty="0">
                <a:sym typeface="Wingdings" pitchFamily="2" charset="2"/>
              </a:rPr>
              <a:t> und Adressen auslesen</a:t>
            </a:r>
            <a:r>
              <a:rPr lang="de-DE" b="1" dirty="0"/>
              <a:t> </a:t>
            </a:r>
          </a:p>
          <a:p>
            <a:pPr marL="537750" lvl="2" indent="-285750">
              <a:buFont typeface="Wingdings" pitchFamily="2" charset="2"/>
              <a:buChar char="è"/>
            </a:pPr>
            <a:endParaRPr lang="de-DE" dirty="0"/>
          </a:p>
          <a:p>
            <a:r>
              <a:rPr lang="de-DE" dirty="0"/>
              <a:t>Lösung: Mithilfe der .</a:t>
            </a:r>
            <a:r>
              <a:rPr lang="de-DE" dirty="0" err="1"/>
              <a:t>text</a:t>
            </a:r>
            <a:r>
              <a:rPr lang="de-DE" dirty="0"/>
              <a:t> und .</a:t>
            </a:r>
            <a:r>
              <a:rPr lang="de-DE" dirty="0" err="1"/>
              <a:t>data</a:t>
            </a:r>
            <a:r>
              <a:rPr lang="de-DE" dirty="0"/>
              <a:t> Segments von </a:t>
            </a:r>
            <a:r>
              <a:rPr lang="de-DE" dirty="0" err="1"/>
              <a:t>ld</a:t>
            </a:r>
            <a:r>
              <a:rPr lang="de-DE" dirty="0"/>
              <a:t>-linux Adressen finden</a:t>
            </a:r>
          </a:p>
        </p:txBody>
      </p:sp>
    </p:spTree>
    <p:extLst>
      <p:ext uri="{BB962C8B-B14F-4D97-AF65-F5344CB8AC3E}">
        <p14:creationId xmlns:p14="http://schemas.microsoft.com/office/powerpoint/2010/main" val="12814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B6C6-5083-D0A3-DCA2-2668F279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Linking Phase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E794E80-2D81-728F-05B9-3285B7676F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6618" r="-16618"/>
          <a:stretch/>
        </p:blipFill>
        <p:spPr>
          <a:xfrm>
            <a:off x="8070850" y="854075"/>
            <a:ext cx="3384550" cy="527526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7C37D-CD07-521F-7353-94DC716B9D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GNU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um im Resolver code während des Linkens auszuführen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Vorbereitung für </a:t>
            </a:r>
            <a:r>
              <a:rPr lang="de-DE" dirty="0" err="1"/>
              <a:t>rtdl</a:t>
            </a:r>
            <a:r>
              <a:rPr lang="de-DE" dirty="0"/>
              <a:t>-audit Callback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de-DE" b="1" dirty="0" err="1"/>
              <a:t>rtdl</a:t>
            </a:r>
            <a:r>
              <a:rPr lang="de-DE" b="1" dirty="0"/>
              <a:t>-audit </a:t>
            </a:r>
            <a:r>
              <a:rPr lang="de-DE" b="1" dirty="0" err="1"/>
              <a:t>Callbacks</a:t>
            </a:r>
            <a:r>
              <a:rPr lang="de-DE" b="1" dirty="0"/>
              <a:t> um global </a:t>
            </a:r>
            <a:r>
              <a:rPr lang="de-DE" b="1" dirty="0" err="1"/>
              <a:t>offset</a:t>
            </a:r>
            <a:r>
              <a:rPr lang="de-DE" b="1" dirty="0"/>
              <a:t> </a:t>
            </a:r>
            <a:r>
              <a:rPr lang="de-DE" b="1" dirty="0" err="1"/>
              <a:t>table</a:t>
            </a:r>
            <a:r>
              <a:rPr lang="de-DE" b="1" dirty="0"/>
              <a:t> zu modifizieren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Ersetze Funktionsadresse von </a:t>
            </a:r>
            <a:r>
              <a:rPr lang="de-DE" dirty="0" err="1"/>
              <a:t>RSA_public_decrypt</a:t>
            </a:r>
            <a:r>
              <a:rPr lang="de-DE" dirty="0"/>
              <a:t>() im .</a:t>
            </a:r>
            <a:r>
              <a:rPr lang="de-DE" dirty="0" err="1"/>
              <a:t>got</a:t>
            </a:r>
            <a:r>
              <a:rPr lang="de-DE" dirty="0"/>
              <a:t> Segment von </a:t>
            </a:r>
            <a:r>
              <a:rPr lang="de-DE" dirty="0" err="1"/>
              <a:t>sshd</a:t>
            </a:r>
            <a:endParaRPr lang="de-DE" dirty="0"/>
          </a:p>
          <a:p>
            <a:pPr lvl="1"/>
            <a:endParaRPr lang="de-DE" b="1" dirty="0"/>
          </a:p>
          <a:p>
            <a:pPr lvl="1"/>
            <a:r>
              <a:rPr lang="de-DE" b="1" dirty="0">
                <a:sym typeface="Wingdings" pitchFamily="2" charset="2"/>
              </a:rPr>
              <a:t></a:t>
            </a:r>
            <a:r>
              <a:rPr lang="de-DE" b="1" dirty="0"/>
              <a:t> x86 Disassembler, um Adressen im Speicher zu finden </a:t>
            </a:r>
          </a:p>
        </p:txBody>
      </p:sp>
    </p:spTree>
    <p:extLst>
      <p:ext uri="{BB962C8B-B14F-4D97-AF65-F5344CB8AC3E}">
        <p14:creationId xmlns:p14="http://schemas.microsoft.com/office/powerpoint/2010/main" val="235048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8E574-059A-A68A-2345-E37102A3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die Backdoor?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1976C-653C-6AEF-AFAA-090756FA64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Auslöser: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im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 err="1"/>
              <a:t>evil_RSA_decrypt</a:t>
            </a:r>
            <a:r>
              <a:rPr lang="de-DE" dirty="0"/>
              <a:t>():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Versuche,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zu entschlüsseln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CA </a:t>
            </a:r>
            <a:r>
              <a:rPr lang="de-DE" dirty="0" err="1"/>
              <a:t>signing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N Wert – Modulo des Schlüssels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Normalerweise großer </a:t>
            </a:r>
            <a:r>
              <a:rPr lang="de-DE" dirty="0" err="1"/>
              <a:t>int</a:t>
            </a:r>
            <a:endParaRPr lang="de-DE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key</a:t>
            </a:r>
            <a:r>
              <a:rPr lang="de-DE" dirty="0"/>
              <a:t> des Angreifers </a:t>
            </a:r>
            <a:r>
              <a:rPr lang="de-DE" dirty="0" err="1"/>
              <a:t>ciphertext</a:t>
            </a:r>
            <a:endParaRPr lang="de-DE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b="1" dirty="0"/>
              <a:t>Überprüfe </a:t>
            </a:r>
            <a:r>
              <a:rPr lang="de-DE" b="1" dirty="0" err="1"/>
              <a:t>magic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br>
              <a:rPr lang="de-DE" b="1" dirty="0"/>
            </a:br>
            <a:r>
              <a:rPr lang="de-DE" b="1" dirty="0"/>
              <a:t>Falls </a:t>
            </a:r>
            <a:r>
              <a:rPr lang="de-DE" b="1" dirty="0" err="1"/>
              <a:t>magic</a:t>
            </a:r>
            <a:r>
              <a:rPr lang="de-DE" b="1" dirty="0"/>
              <a:t> </a:t>
            </a:r>
            <a:r>
              <a:rPr lang="de-DE" b="1" dirty="0" err="1"/>
              <a:t>number</a:t>
            </a:r>
            <a:r>
              <a:rPr lang="de-DE" b="1" dirty="0"/>
              <a:t> stimmt:</a:t>
            </a:r>
          </a:p>
          <a:p>
            <a:pPr marL="652050" lvl="2" indent="-400050">
              <a:buFont typeface="+mj-lt"/>
              <a:buAutoNum type="romanUcPeriod"/>
            </a:pPr>
            <a:r>
              <a:rPr lang="de-DE" dirty="0"/>
              <a:t>Entschlüssle den </a:t>
            </a:r>
            <a:r>
              <a:rPr lang="de-DE" dirty="0" err="1"/>
              <a:t>payload</a:t>
            </a:r>
            <a:endParaRPr lang="de-DE" dirty="0"/>
          </a:p>
          <a:p>
            <a:pPr marL="594900" lvl="2" indent="-342900">
              <a:buFont typeface="+mj-lt"/>
              <a:buAutoNum type="romanUcPeriod"/>
            </a:pPr>
            <a:r>
              <a:rPr lang="de-DE" dirty="0"/>
              <a:t>Überprüfe Signatur</a:t>
            </a:r>
          </a:p>
          <a:p>
            <a:pPr marL="594900" lvl="2" indent="-342900">
              <a:buFont typeface="+mj-lt"/>
              <a:buAutoNum type="romanUcPeriod"/>
            </a:pPr>
            <a:r>
              <a:rPr lang="de-DE" dirty="0"/>
              <a:t>Führe Befehl aus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A75C8B0-2377-45FA-341E-A7074A9696C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267450" y="1481138"/>
            <a:ext cx="5195888" cy="153795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CA17659-E736-3467-07CE-740E29A1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731" y="4516097"/>
            <a:ext cx="6281737" cy="13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DD7D8-8FCD-E29C-B0E5-320142E4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Prozess</a:t>
            </a:r>
          </a:p>
        </p:txBody>
      </p:sp>
      <p:pic>
        <p:nvPicPr>
          <p:cNvPr id="10" name="Bildplatzhalter 9" descr="Ein Bild, das Screenshot, Text, Zahl, Reihe enthält.&#10;&#10;Automatisch generierte Beschreibung">
            <a:extLst>
              <a:ext uri="{FF2B5EF4-FFF2-40B4-BE49-F238E27FC236}">
                <a16:creationId xmlns:a16="http://schemas.microsoft.com/office/drawing/2014/main" id="{706C20E6-1235-C62F-E82E-49893CDE2F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9200" r="-9200"/>
          <a:stretch/>
        </p:blipFill>
        <p:spPr>
          <a:xfrm>
            <a:off x="874713" y="3465513"/>
            <a:ext cx="10580687" cy="2363787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852A6-F586-33BD-E035-DFE2EA64D5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4"/>
            <a:ext cx="10580687" cy="1897062"/>
          </a:xfrm>
        </p:spPr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utils</a:t>
            </a:r>
            <a:r>
              <a:rPr lang="de-DE" dirty="0"/>
              <a:t> ist open source </a:t>
            </a:r>
            <a:r>
              <a:rPr lang="de-DE" dirty="0">
                <a:sym typeface="Wingdings" pitchFamily="2" charset="2"/>
              </a:rPr>
              <a:t> Backdoor muss verschleiert werden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Idee: Verändere </a:t>
            </a:r>
            <a:r>
              <a:rPr lang="de-DE" dirty="0" err="1">
                <a:sym typeface="Wingdings" pitchFamily="2" charset="2"/>
              </a:rPr>
              <a:t>make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files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build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scripte</a:t>
            </a:r>
            <a:r>
              <a:rPr lang="de-DE" dirty="0">
                <a:sym typeface="Wingdings" pitchFamily="2" charset="2"/>
              </a:rPr>
              <a:t> in release </a:t>
            </a:r>
            <a:r>
              <a:rPr lang="de-DE" dirty="0" err="1">
                <a:sym typeface="Wingdings" pitchFamily="2" charset="2"/>
              </a:rPr>
              <a:t>tarballs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ym typeface="Wingdings" pitchFamily="2" charset="2"/>
              </a:rPr>
              <a:t>Grün: von GitHub generiert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ym typeface="Wingdings" pitchFamily="2" charset="2"/>
              </a:rPr>
              <a:t>Rot: von den </a:t>
            </a:r>
            <a:r>
              <a:rPr lang="de-DE" b="0" dirty="0" err="1">
                <a:sym typeface="Wingdings" pitchFamily="2" charset="2"/>
              </a:rPr>
              <a:t>Maintainern</a:t>
            </a:r>
            <a:r>
              <a:rPr lang="de-DE" b="0" dirty="0">
                <a:sym typeface="Wingdings" pitchFamily="2" charset="2"/>
              </a:rPr>
              <a:t> erstellt (normalerweise automatisiert)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9DAF52-312E-DE85-5E33-BCD4F1D59311}"/>
              </a:ext>
            </a:extLst>
          </p:cNvPr>
          <p:cNvSpPr txBox="1"/>
          <p:nvPr/>
        </p:nvSpPr>
        <p:spPr>
          <a:xfrm>
            <a:off x="1678781" y="5913437"/>
            <a:ext cx="3017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github.com</a:t>
            </a:r>
            <a:r>
              <a:rPr lang="de-DE" sz="800" dirty="0"/>
              <a:t>/</a:t>
            </a:r>
            <a:r>
              <a:rPr lang="de-DE" sz="800" dirty="0" err="1"/>
              <a:t>tukaani</a:t>
            </a:r>
            <a:r>
              <a:rPr lang="de-DE" sz="800" dirty="0"/>
              <a:t>-project/</a:t>
            </a:r>
            <a:r>
              <a:rPr lang="de-DE" sz="800" dirty="0" err="1"/>
              <a:t>xz</a:t>
            </a:r>
            <a:r>
              <a:rPr lang="de-DE" sz="800" dirty="0"/>
              <a:t>/</a:t>
            </a:r>
            <a:r>
              <a:rPr lang="de-DE" sz="800" dirty="0" err="1"/>
              <a:t>releases</a:t>
            </a:r>
            <a:r>
              <a:rPr lang="de-DE" sz="800" dirty="0"/>
              <a:t>/tag/v5.6.2]</a:t>
            </a:r>
          </a:p>
        </p:txBody>
      </p:sp>
    </p:spTree>
    <p:extLst>
      <p:ext uri="{BB962C8B-B14F-4D97-AF65-F5344CB8AC3E}">
        <p14:creationId xmlns:p14="http://schemas.microsoft.com/office/powerpoint/2010/main" val="38371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54519767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54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4DBA3-6048-8280-416C-6E2ECDF0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Prozess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B18719-6672-D9BA-3F75-F6DFD57137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40363" y="1484313"/>
            <a:ext cx="9849387" cy="4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B0EE-D79E-1F42-4046-DEF1335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2BE77-3E3D-CD56-2041-0A009DC99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7888287" cy="3151187"/>
          </a:xfrm>
        </p:spPr>
        <p:txBody>
          <a:bodyPr/>
          <a:lstStyle/>
          <a:p>
            <a:r>
              <a:rPr lang="de-DE" dirty="0"/>
              <a:t>build-to-host.m4: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.m4 Dateien enthalten </a:t>
            </a:r>
            <a:r>
              <a:rPr lang="de-DE" b="0" dirty="0" err="1"/>
              <a:t>macros</a:t>
            </a:r>
            <a:endParaRPr lang="de-D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Funktion: Ersetze ”_“ mit ”-” in bad-3-1corrupt_lzma2.xz</a:t>
            </a:r>
          </a:p>
          <a:p>
            <a:r>
              <a:rPr lang="de-DE" dirty="0"/>
              <a:t>bad-3-1corrupt_lzma2.xz: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Nicht entpackbar (</a:t>
            </a:r>
            <a:r>
              <a:rPr lang="de-DE" b="0" dirty="0" err="1"/>
              <a:t>corrupt</a:t>
            </a:r>
            <a:r>
              <a:rPr lang="de-DE" b="0" dirty="0"/>
              <a:t>) – kann in valide .</a:t>
            </a:r>
            <a:r>
              <a:rPr lang="de-DE" b="0" dirty="0" err="1"/>
              <a:t>xz</a:t>
            </a:r>
            <a:r>
              <a:rPr lang="de-DE" b="0" dirty="0"/>
              <a:t> Datei umgewandelt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Wird zu bash </a:t>
            </a:r>
            <a:r>
              <a:rPr lang="de-DE" b="0" dirty="0" err="1"/>
              <a:t>script</a:t>
            </a:r>
            <a:endParaRPr lang="de-DE" b="0" dirty="0"/>
          </a:p>
          <a:p>
            <a:r>
              <a:rPr lang="de-DE" dirty="0" err="1"/>
              <a:t>Good-large_compressed.lzma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Enthält Abschnitte mit hoher Entropie (Binärdaten) und niedriger</a:t>
            </a:r>
          </a:p>
        </p:txBody>
      </p:sp>
      <p:pic>
        <p:nvPicPr>
          <p:cNvPr id="13" name="Grafik 12" descr="Ein Bild, das Muster, Stoff, Grau, Textilfaser enthält.&#10;&#10;Automatisch generierte Beschreibung">
            <a:extLst>
              <a:ext uri="{FF2B5EF4-FFF2-40B4-BE49-F238E27FC236}">
                <a16:creationId xmlns:a16="http://schemas.microsoft.com/office/drawing/2014/main" id="{7730F3CD-F21E-16F3-7E0E-E3561F67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787899"/>
            <a:ext cx="3319459" cy="1041399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528C12B0-DA98-7599-D4A5-DF2EE75FC6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8532" r="-28532"/>
          <a:stretch/>
        </p:blipFill>
        <p:spPr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55397D6-819F-6A43-A82A-52302E9EFD2B}"/>
              </a:ext>
            </a:extLst>
          </p:cNvPr>
          <p:cNvSpPr txBox="1"/>
          <p:nvPr/>
        </p:nvSpPr>
        <p:spPr>
          <a:xfrm>
            <a:off x="874713" y="5842000"/>
            <a:ext cx="3398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gynvael.coldwind.pl</a:t>
            </a:r>
            <a:r>
              <a:rPr lang="de-DE" sz="800" dirty="0"/>
              <a:t>/</a:t>
            </a:r>
            <a:r>
              <a:rPr lang="de-DE" sz="800" dirty="0" err="1"/>
              <a:t>img</a:t>
            </a:r>
            <a:r>
              <a:rPr lang="de-DE" sz="800" dirty="0"/>
              <a:t>/</a:t>
            </a:r>
            <a:r>
              <a:rPr lang="de-DE" sz="800" dirty="0" err="1"/>
              <a:t>good-large_compressed.data.png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418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B0EE-D79E-1F42-4046-DEF1335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2BE77-3E3D-CD56-2041-0A009DC99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7685087" cy="3151187"/>
          </a:xfrm>
        </p:spPr>
        <p:txBody>
          <a:bodyPr/>
          <a:lstStyle/>
          <a:p>
            <a:r>
              <a:rPr lang="de-DE" dirty="0"/>
              <a:t>bad-3-1corrupt_lzma2.xz: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Nicht entpackbar (</a:t>
            </a:r>
            <a:r>
              <a:rPr lang="de-DE" b="0" dirty="0" err="1"/>
              <a:t>corrupt</a:t>
            </a:r>
            <a:r>
              <a:rPr lang="de-DE" b="0" dirty="0"/>
              <a:t>) – kann in valide .</a:t>
            </a:r>
            <a:r>
              <a:rPr lang="de-DE" b="0" dirty="0" err="1"/>
              <a:t>xz</a:t>
            </a:r>
            <a:r>
              <a:rPr lang="de-DE" b="0" dirty="0"/>
              <a:t> Datei umgewandelt werden</a:t>
            </a:r>
          </a:p>
          <a:p>
            <a:r>
              <a:rPr lang="de-DE" b="0" dirty="0">
                <a:sym typeface="Wingdings" pitchFamily="2" charset="2"/>
              </a:rPr>
              <a:t> 1. </a:t>
            </a:r>
            <a:r>
              <a:rPr lang="de-DE" b="0" dirty="0"/>
              <a:t>bash </a:t>
            </a:r>
            <a:r>
              <a:rPr lang="de-DE" b="0" dirty="0" err="1"/>
              <a:t>script</a:t>
            </a:r>
            <a:endParaRPr lang="de-DE" b="0" dirty="0"/>
          </a:p>
          <a:p>
            <a:r>
              <a:rPr lang="de-DE" dirty="0" err="1"/>
              <a:t>Good-large_compressed.lzma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Enthält Abschnitte mit hoher Entropie (Binärdaten) und niedriger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Bash </a:t>
            </a:r>
            <a:r>
              <a:rPr lang="de-DE" b="0" dirty="0" err="1"/>
              <a:t>script</a:t>
            </a:r>
            <a:r>
              <a:rPr lang="de-DE" b="0" dirty="0"/>
              <a:t> aus bad-3-1corrupt_lzma2.xz entfernt Abschnitte niedriger Entropie</a:t>
            </a:r>
          </a:p>
          <a:p>
            <a:r>
              <a:rPr lang="de-DE" b="0" dirty="0">
                <a:sym typeface="Wingdings" pitchFamily="2" charset="2"/>
              </a:rPr>
              <a:t> 2. bash </a:t>
            </a:r>
            <a:r>
              <a:rPr lang="de-DE" b="0" dirty="0" err="1">
                <a:sym typeface="Wingdings" pitchFamily="2" charset="2"/>
              </a:rPr>
              <a:t>script</a:t>
            </a:r>
            <a:r>
              <a:rPr lang="de-DE" b="0" dirty="0">
                <a:sym typeface="Wingdings" pitchFamily="2" charset="2"/>
              </a:rPr>
              <a:t> + </a:t>
            </a:r>
            <a:r>
              <a:rPr lang="de-DE" b="0" dirty="0" err="1">
                <a:sym typeface="Wingdings" pitchFamily="2" charset="2"/>
              </a:rPr>
              <a:t>binärdaten</a:t>
            </a:r>
            <a:endParaRPr lang="de-DE" b="0" dirty="0"/>
          </a:p>
        </p:txBody>
      </p:sp>
      <p:pic>
        <p:nvPicPr>
          <p:cNvPr id="13" name="Grafik 12" descr="Ein Bild, das Muster, Stoff, Grau, Textilfaser enthält.&#10;&#10;Automatisch generierte Beschreibung">
            <a:extLst>
              <a:ext uri="{FF2B5EF4-FFF2-40B4-BE49-F238E27FC236}">
                <a16:creationId xmlns:a16="http://schemas.microsoft.com/office/drawing/2014/main" id="{7730F3CD-F21E-16F3-7E0E-E3561F67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787899"/>
            <a:ext cx="3319459" cy="1041399"/>
          </a:xfrm>
          <a:prstGeom prst="rect">
            <a:avLst/>
          </a:prstGeom>
        </p:spPr>
      </p:pic>
      <p:pic>
        <p:nvPicPr>
          <p:cNvPr id="4" name="Grafik 3" descr="Ein Bild, das Grau, Teppich, Gelände, Stoff enthält.&#10;&#10;Automatisch generierte Beschreibung">
            <a:extLst>
              <a:ext uri="{FF2B5EF4-FFF2-40B4-BE49-F238E27FC236}">
                <a16:creationId xmlns:a16="http://schemas.microsoft.com/office/drawing/2014/main" id="{D0CFC41D-50CF-8B01-6FA9-7B24CCFE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55" y="4787899"/>
            <a:ext cx="2133600" cy="104236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433D192-980F-AEA4-31FF-9EA6B7838674}"/>
              </a:ext>
            </a:extLst>
          </p:cNvPr>
          <p:cNvSpPr txBox="1"/>
          <p:nvPr/>
        </p:nvSpPr>
        <p:spPr>
          <a:xfrm>
            <a:off x="4416420" y="5077765"/>
            <a:ext cx="50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itchFamily="2" charset="2"/>
              </a:rPr>
              <a:t></a:t>
            </a:r>
            <a:endParaRPr lang="de-DE" sz="2400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8779587-891C-C121-2591-5BF181D5EB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-28532" r="-28532"/>
          <a:stretch/>
        </p:blipFill>
        <p:spPr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5E9D32D-AA63-AD97-95B2-C46D621EF23A}"/>
              </a:ext>
            </a:extLst>
          </p:cNvPr>
          <p:cNvSpPr txBox="1"/>
          <p:nvPr/>
        </p:nvSpPr>
        <p:spPr>
          <a:xfrm>
            <a:off x="874712" y="5873975"/>
            <a:ext cx="3398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gynvael.coldwind.pl</a:t>
            </a:r>
            <a:r>
              <a:rPr lang="de-DE" sz="800" dirty="0"/>
              <a:t>/</a:t>
            </a:r>
            <a:r>
              <a:rPr lang="de-DE" sz="800" dirty="0" err="1"/>
              <a:t>img</a:t>
            </a:r>
            <a:r>
              <a:rPr lang="de-DE" sz="800" dirty="0"/>
              <a:t>/</a:t>
            </a:r>
            <a:r>
              <a:rPr lang="de-DE" sz="800" dirty="0" err="1"/>
              <a:t>good-large_compressed.data.png</a:t>
            </a:r>
            <a:r>
              <a:rPr lang="de-DE" sz="800" dirty="0"/>
              <a:t>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17A354-1CC5-5589-8A47-C5DF1D6AEE2F}"/>
              </a:ext>
            </a:extLst>
          </p:cNvPr>
          <p:cNvSpPr txBox="1"/>
          <p:nvPr/>
        </p:nvSpPr>
        <p:spPr>
          <a:xfrm>
            <a:off x="5098255" y="5873976"/>
            <a:ext cx="297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gynvael.coldwind.pl</a:t>
            </a:r>
            <a:r>
              <a:rPr lang="de-DE" sz="800" dirty="0"/>
              <a:t>/</a:t>
            </a:r>
            <a:r>
              <a:rPr lang="de-DE" sz="800" dirty="0" err="1"/>
              <a:t>img</a:t>
            </a:r>
            <a:r>
              <a:rPr lang="de-DE" sz="800" dirty="0"/>
              <a:t>/stage1_carved.data.png]</a:t>
            </a:r>
          </a:p>
        </p:txBody>
      </p:sp>
    </p:spTree>
    <p:extLst>
      <p:ext uri="{BB962C8B-B14F-4D97-AF65-F5344CB8AC3E}">
        <p14:creationId xmlns:p14="http://schemas.microsoft.com/office/powerpoint/2010/main" val="12620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B0EE-D79E-1F42-4046-DEF1335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2BE77-3E3D-CD56-2041-0A009DC99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7685087" cy="4344985"/>
          </a:xfrm>
        </p:spPr>
        <p:txBody>
          <a:bodyPr/>
          <a:lstStyle/>
          <a:p>
            <a:r>
              <a:rPr lang="de-DE" dirty="0" err="1"/>
              <a:t>Good-large_compressed.lzma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Enthält Abschnitte mit hoher Entropie (Binärdaten) und niedriger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Bash </a:t>
            </a:r>
            <a:r>
              <a:rPr lang="de-DE" b="0" dirty="0" err="1"/>
              <a:t>script</a:t>
            </a:r>
            <a:r>
              <a:rPr lang="de-DE" b="0" dirty="0"/>
              <a:t> aus bad-3-1corrupt_lzma2.xz entfernt Abschnitte niedriger Entropie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b="0" dirty="0">
                <a:sym typeface="Wingdings" pitchFamily="2" charset="2"/>
              </a:rPr>
              <a:t>2. bash </a:t>
            </a:r>
            <a:r>
              <a:rPr lang="de-DE" b="0" dirty="0" err="1">
                <a:sym typeface="Wingdings" pitchFamily="2" charset="2"/>
              </a:rPr>
              <a:t>script</a:t>
            </a:r>
            <a:r>
              <a:rPr lang="de-DE" b="0" dirty="0">
                <a:sym typeface="Wingdings" pitchFamily="2" charset="2"/>
              </a:rPr>
              <a:t> + </a:t>
            </a:r>
            <a:r>
              <a:rPr lang="de-DE" b="0" dirty="0" err="1">
                <a:sym typeface="Wingdings" pitchFamily="2" charset="2"/>
              </a:rPr>
              <a:t>binärdaten</a:t>
            </a:r>
            <a:endParaRPr lang="de-DE" b="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de-DE" b="0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2. Bash </a:t>
            </a:r>
            <a:r>
              <a:rPr lang="de-DE" dirty="0" err="1">
                <a:sym typeface="Wingdings" pitchFamily="2" charset="2"/>
              </a:rPr>
              <a:t>script</a:t>
            </a:r>
            <a:r>
              <a:rPr lang="de-DE" dirty="0">
                <a:sym typeface="Wingdings" pitchFamily="2" charset="2"/>
              </a:rPr>
              <a:t> entschlüsselt und extrahiert die Binärdaten</a:t>
            </a:r>
          </a:p>
          <a:p>
            <a:r>
              <a:rPr lang="de-DE" b="0" dirty="0">
                <a:sym typeface="Wingdings" pitchFamily="2" charset="2"/>
              </a:rPr>
              <a:t> liblzma_la-crc64-fast.o</a:t>
            </a:r>
            <a:endParaRPr lang="de-DE" b="0" dirty="0"/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A05FE2F-EA5C-6F8E-D81C-4F147EE1FA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8532" r="-2853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62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0A27A-BFF4-B4C0-F604-9D85B42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7" name="Bildplatzhalter 6" descr="Ein Bild, das Text, Entwurf, Zeichnung, Diagramm enthält.&#10;&#10;Automatisch generierte Beschreibung">
            <a:extLst>
              <a:ext uri="{FF2B5EF4-FFF2-40B4-BE49-F238E27FC236}">
                <a16:creationId xmlns:a16="http://schemas.microsoft.com/office/drawing/2014/main" id="{4FA0C14C-BF98-9A96-C2CB-DB1E5B4F2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9" r="199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1DEFB8-1281-E056-6B58-CF752E450E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utils</a:t>
            </a:r>
            <a:r>
              <a:rPr lang="de-DE" dirty="0"/>
              <a:t> enthielt in den Versionen v5.6.0 und v5.6.1 eine Backdoor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Durch </a:t>
            </a:r>
            <a:r>
              <a:rPr lang="de-DE" b="0" dirty="0" err="1"/>
              <a:t>co-maintainer</a:t>
            </a:r>
            <a:r>
              <a:rPr lang="de-DE" b="0" dirty="0"/>
              <a:t> Jia Tan eingeschleust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Hochkomplex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Langfristig geplant und ausgeführt</a:t>
            </a:r>
          </a:p>
          <a:p>
            <a:endParaRPr lang="de-DE" dirty="0"/>
          </a:p>
          <a:p>
            <a:r>
              <a:rPr lang="de-DE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source Software kann </a:t>
            </a:r>
            <a:r>
              <a:rPr lang="de-DE" dirty="0" err="1"/>
              <a:t>gehacked</a:t>
            </a:r>
            <a:r>
              <a:rPr lang="de-DE" dirty="0"/>
              <a:t> werden!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Maintainer</a:t>
            </a:r>
            <a:r>
              <a:rPr lang="de-DE" dirty="0"/>
              <a:t> betreiben Projekte oft nur als Hobby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Abhängigkeiten von Bibliotheken minimieren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Binärdateien sind intransparent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8F118C-5731-C40D-B32E-7E188A3E1162}"/>
              </a:ext>
            </a:extLst>
          </p:cNvPr>
          <p:cNvSpPr txBox="1"/>
          <p:nvPr/>
        </p:nvSpPr>
        <p:spPr>
          <a:xfrm>
            <a:off x="7156450" y="5913894"/>
            <a:ext cx="488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www.reddit.com</a:t>
            </a:r>
            <a:r>
              <a:rPr lang="de-DE" sz="800" dirty="0"/>
              <a:t>/</a:t>
            </a:r>
            <a:r>
              <a:rPr lang="de-DE" sz="800" dirty="0" err="1"/>
              <a:t>r</a:t>
            </a:r>
            <a:r>
              <a:rPr lang="de-DE" sz="800" dirty="0"/>
              <a:t>/</a:t>
            </a:r>
            <a:r>
              <a:rPr lang="de-DE" sz="800" dirty="0" err="1"/>
              <a:t>ProgrammerHumor</a:t>
            </a:r>
            <a:r>
              <a:rPr lang="de-DE" sz="800" dirty="0"/>
              <a:t>/</a:t>
            </a:r>
            <a:r>
              <a:rPr lang="de-DE" sz="800" dirty="0" err="1"/>
              <a:t>comments</a:t>
            </a:r>
            <a:r>
              <a:rPr lang="de-DE" sz="800" dirty="0"/>
              <a:t>/l2jonu/we_should_all_set_aside_2_a_week_to_help_keep/#</a:t>
            </a:r>
            <a:r>
              <a:rPr lang="de-DE" sz="800" dirty="0" err="1"/>
              <a:t>lightbox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888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E4BDC-554F-B1D8-F817-C74B23CC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49B69-B6D9-A1EA-F14F-E45E0EFD0E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0" dirty="0">
                <a:solidFill>
                  <a:schemeClr val="tx2"/>
                </a:solidFill>
                <a:hlinkClick r:id="rId2"/>
              </a:rPr>
              <a:t>https://www.youtube.com/watch?v=Q6ovtLdSbEA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3"/>
              </a:rPr>
              <a:t>https://boehs.org/node/everything-i-know-about-the-xz-backdoor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4"/>
              </a:rPr>
              <a:t>https://www.openwall.com/lists/oss-security/2024/03/29/4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5"/>
              </a:rPr>
              <a:t>https://gynvael.coldwind.pl/?lang=en&amp;id=782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6"/>
              </a:rPr>
              <a:t>https://medium.com/@knownsec404team/analysis-of-the-xz-utils-backdoor-code-d2d5316ac43f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7"/>
              </a:rPr>
              <a:t>https://github.com/amlweems/xzbot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8"/>
              </a:rPr>
              <a:t>https://gist.github.com/smx-smx/a6112d54777845d389bd7126d6e9f504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9"/>
              </a:rPr>
              <a:t>https://rya.nc/xz-valid-n.html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10"/>
              </a:rPr>
              <a:t>https://github.com/tukaani-project/xz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11"/>
              </a:rPr>
              <a:t>https://git.tukaani.org/</a:t>
            </a:r>
            <a:endParaRPr lang="de-DE" b="0" dirty="0">
              <a:solidFill>
                <a:schemeClr val="tx2"/>
              </a:solidFill>
            </a:endParaRPr>
          </a:p>
          <a:p>
            <a:endParaRPr lang="de-DE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7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F155E-D5F9-E5EA-DECA-B5078678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utils</a:t>
            </a:r>
            <a:endParaRPr lang="de-DE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BEE02EF2-DE53-B677-DB3B-89C7CC23021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rcRect l="251" r="251"/>
          <a:stretch/>
        </p:blipFill>
        <p:spPr>
          <a:xfrm>
            <a:off x="8070848" y="1484313"/>
            <a:ext cx="3394443" cy="4357687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ABBED-D3F4-F25F-99A7-68F3441FEC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Bibliothek für verlustfreie Kompression in Linux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Basiert auf Lempel-Ziv-Markow-Algorithmus (LZMA)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xz</a:t>
            </a:r>
            <a:r>
              <a:rPr lang="de-DE" dirty="0"/>
              <a:t>: Kommandozeilenprogramm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liblzma</a:t>
            </a:r>
            <a:r>
              <a:rPr lang="de-DE" dirty="0"/>
              <a:t>:  Programmbibliothek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Entwickelt von </a:t>
            </a:r>
            <a:r>
              <a:rPr lang="de-DE" u="sng" dirty="0"/>
              <a:t>Lasse Collin</a:t>
            </a:r>
            <a:r>
              <a:rPr lang="de-DE" dirty="0"/>
              <a:t> als open source Projekt</a:t>
            </a: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Verfügbar in vielen Linux Distributionen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Debian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Ubuntu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openSUSE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Red</a:t>
            </a:r>
            <a:r>
              <a:rPr lang="de-DE" dirty="0"/>
              <a:t> 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3FC0E1-449F-63F9-7FF1-23EE4D4A9AB5}"/>
              </a:ext>
            </a:extLst>
          </p:cNvPr>
          <p:cNvSpPr txBox="1"/>
          <p:nvPr/>
        </p:nvSpPr>
        <p:spPr>
          <a:xfrm>
            <a:off x="7156450" y="5913894"/>
            <a:ext cx="488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www.reddit.com</a:t>
            </a:r>
            <a:r>
              <a:rPr lang="de-DE" sz="800" dirty="0"/>
              <a:t>/</a:t>
            </a:r>
            <a:r>
              <a:rPr lang="de-DE" sz="800" dirty="0" err="1"/>
              <a:t>r</a:t>
            </a:r>
            <a:r>
              <a:rPr lang="de-DE" sz="800" dirty="0"/>
              <a:t>/</a:t>
            </a:r>
            <a:r>
              <a:rPr lang="de-DE" sz="800" dirty="0" err="1"/>
              <a:t>ProgrammerHumor</a:t>
            </a:r>
            <a:r>
              <a:rPr lang="de-DE" sz="800" dirty="0"/>
              <a:t>/</a:t>
            </a:r>
            <a:r>
              <a:rPr lang="de-DE" sz="800" dirty="0" err="1"/>
              <a:t>comments</a:t>
            </a:r>
            <a:r>
              <a:rPr lang="de-DE" sz="800" dirty="0"/>
              <a:t>/l2jonu/we_should_all_set_aside_2_a_week_to_help_keep/#</a:t>
            </a:r>
            <a:r>
              <a:rPr lang="de-DE" sz="800" dirty="0" err="1"/>
              <a:t>lightbox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72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44142503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34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4E88-50B0-40EF-A48C-40513EC2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Jia Tan</a:t>
            </a:r>
          </a:p>
        </p:txBody>
      </p:sp>
      <p:pic>
        <p:nvPicPr>
          <p:cNvPr id="6" name="Bildplatzhalter 5" descr="Ein Bild, das Text, Screenshot, Grafikdesign, Grafiken enthält.&#10;&#10;Automatisch generierte Beschreibung">
            <a:extLst>
              <a:ext uri="{FF2B5EF4-FFF2-40B4-BE49-F238E27FC236}">
                <a16:creationId xmlns:a16="http://schemas.microsoft.com/office/drawing/2014/main" id="{E7307489-97FB-595B-B07F-0AAE3F2DCE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3970" r="-33970"/>
          <a:stretch/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C64BC-1425-3095-7970-875DEB7407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GitHub Benutzer Account des Angreifers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Erstellt im Januar 2021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Vor dem Angriff </a:t>
            </a:r>
            <a:r>
              <a:rPr lang="de-DE" b="1" dirty="0" err="1"/>
              <a:t>commits</a:t>
            </a:r>
            <a:r>
              <a:rPr lang="de-DE" b="1" dirty="0"/>
              <a:t> in anderen open source Projekten (z.B. </a:t>
            </a:r>
            <a:r>
              <a:rPr lang="de-DE" b="1" dirty="0" err="1"/>
              <a:t>libarchive</a:t>
            </a:r>
            <a:r>
              <a:rPr lang="de-DE" b="1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Erster </a:t>
            </a:r>
            <a:r>
              <a:rPr lang="de-DE" b="1" dirty="0" err="1"/>
              <a:t>commit</a:t>
            </a:r>
            <a:r>
              <a:rPr lang="de-DE" b="1" dirty="0"/>
              <a:t> im </a:t>
            </a:r>
            <a:r>
              <a:rPr lang="de-DE" b="1" dirty="0" err="1"/>
              <a:t>xz</a:t>
            </a:r>
            <a:r>
              <a:rPr lang="de-DE" b="1" dirty="0"/>
              <a:t> </a:t>
            </a:r>
            <a:r>
              <a:rPr lang="de-DE" b="1" dirty="0" err="1"/>
              <a:t>utils</a:t>
            </a:r>
            <a:r>
              <a:rPr lang="de-DE" b="1" dirty="0"/>
              <a:t> </a:t>
            </a:r>
            <a:r>
              <a:rPr lang="de-DE" b="1" dirty="0" err="1"/>
              <a:t>Respository</a:t>
            </a:r>
            <a:r>
              <a:rPr lang="de-DE" b="1" dirty="0"/>
              <a:t> im Februar 2022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Entwickelt an dem Projekt über 2 Jahre aktiv mit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Wird ca. im Januar 2023 </a:t>
            </a:r>
            <a:r>
              <a:rPr lang="de-DE" b="1" dirty="0" err="1"/>
              <a:t>co-maintainer</a:t>
            </a:r>
            <a:r>
              <a:rPr lang="de-DE" b="1" dirty="0"/>
              <a:t> im </a:t>
            </a:r>
            <a:r>
              <a:rPr lang="de-DE" b="1" dirty="0" err="1"/>
              <a:t>xz</a:t>
            </a:r>
            <a:r>
              <a:rPr lang="de-DE" b="1" dirty="0"/>
              <a:t> </a:t>
            </a:r>
            <a:r>
              <a:rPr lang="de-DE" b="1" dirty="0" err="1"/>
              <a:t>utils</a:t>
            </a:r>
            <a:r>
              <a:rPr lang="de-DE" b="1" dirty="0"/>
              <a:t> Projekt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Druck auf Hauptentwickler Lasse Collin durch andere Accounts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B75605-16D9-FEEC-F3D0-D7F389B883C3}"/>
              </a:ext>
            </a:extLst>
          </p:cNvPr>
          <p:cNvSpPr txBox="1"/>
          <p:nvPr/>
        </p:nvSpPr>
        <p:spPr>
          <a:xfrm>
            <a:off x="8763000" y="5913894"/>
            <a:ext cx="150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github.com</a:t>
            </a:r>
            <a:r>
              <a:rPr lang="de-DE" sz="800" dirty="0"/>
              <a:t>/JiaT75]</a:t>
            </a:r>
          </a:p>
        </p:txBody>
      </p:sp>
    </p:spTree>
    <p:extLst>
      <p:ext uri="{BB962C8B-B14F-4D97-AF65-F5344CB8AC3E}">
        <p14:creationId xmlns:p14="http://schemas.microsoft.com/office/powerpoint/2010/main" val="8889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61502376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3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F3BDD-65C2-F84E-9F38-B0A55466D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2A56CE-26F2-9040-96FA-F2E86BA29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45F92A-9A87-A649-87F1-544F2E5B0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D7384B-5F78-3D42-B973-41A7BCAE8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3EF0C-52A2-0346-96DD-79D2D1C3E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AE5202-A3CE-9E4A-AD7E-DBEFE4B59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42F23-1AF7-B141-AA01-2AFFC3B75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80C02D-28BB-F34E-9ED5-5789C199E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7F2D0A-C10A-6E48-81D0-56112306F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2B59CE-658B-A24B-A603-F57554B68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B66527-5E55-874E-B110-AC65986D8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3C9D26-1C17-0B41-B86C-A4336A128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8D67F9-BC7E-2443-97DB-8D44BB4F6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44BE-1B92-5689-6A13-E500564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der Hintertür</a:t>
            </a:r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CF7FBE96-8ED1-6BDF-39CA-691B86E61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4667" b="-24667"/>
          <a:stretch/>
        </p:blipFill>
        <p:spPr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48AF02-4ABD-A027-5756-CE78A4E079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Ziel: Remote code </a:t>
            </a:r>
            <a:r>
              <a:rPr lang="de-DE" dirty="0" err="1"/>
              <a:t>execution</a:t>
            </a:r>
            <a:r>
              <a:rPr lang="de-DE" dirty="0"/>
              <a:t> - ausführen von code auf einem Zielsystem mit </a:t>
            </a:r>
            <a:r>
              <a:rPr lang="de-DE" dirty="0" err="1"/>
              <a:t>sudo</a:t>
            </a:r>
            <a:r>
              <a:rPr lang="de-DE" dirty="0"/>
              <a:t> rechten</a:t>
            </a:r>
          </a:p>
          <a:p>
            <a:r>
              <a:rPr lang="de-DE" dirty="0"/>
              <a:t>Idee: Verändere den </a:t>
            </a:r>
            <a:r>
              <a:rPr lang="de-DE" dirty="0" err="1"/>
              <a:t>sshd</a:t>
            </a:r>
            <a:r>
              <a:rPr lang="de-DE" dirty="0"/>
              <a:t> (Secure Shell </a:t>
            </a:r>
            <a:r>
              <a:rPr lang="de-DE" dirty="0" err="1"/>
              <a:t>Deamon</a:t>
            </a:r>
            <a:r>
              <a:rPr lang="de-DE" dirty="0"/>
              <a:t>) 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läuft auf vielen Rechnern, vor allem Servern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hat erweiterte Rechte, um Befehle ausführen zu können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ist über das Internet erreichbar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Nachteil: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Linux ist open source – jeder kann code auf Hintertüren prüfen</a:t>
            </a:r>
          </a:p>
        </p:txBody>
      </p:sp>
    </p:spTree>
    <p:extLst>
      <p:ext uri="{BB962C8B-B14F-4D97-AF65-F5344CB8AC3E}">
        <p14:creationId xmlns:p14="http://schemas.microsoft.com/office/powerpoint/2010/main" val="56494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44BE-1B92-5689-6A13-E500564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Wie kann das Verhalten von </a:t>
            </a:r>
            <a:r>
              <a:rPr lang="de-DE" dirty="0" err="1"/>
              <a:t>sshd</a:t>
            </a:r>
            <a:r>
              <a:rPr lang="de-DE" dirty="0"/>
              <a:t> verändert werden?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48AF02-4ABD-A027-5756-CE78A4E079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Idee: Moderne Software nutzt Bibliotheken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Diese werden oft dynamisch verlinkt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Manipuliere den Linker </a:t>
            </a:r>
          </a:p>
        </p:txBody>
      </p:sp>
    </p:spTree>
    <p:extLst>
      <p:ext uri="{BB962C8B-B14F-4D97-AF65-F5344CB8AC3E}">
        <p14:creationId xmlns:p14="http://schemas.microsoft.com/office/powerpoint/2010/main" val="310732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A609E-0622-4AA0-F591-CC84271F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ELF Dateien &amp; dynamisches Linken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6C716-D57D-7649-BF15-C735F46617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ELF – </a:t>
            </a:r>
            <a:r>
              <a:rPr lang="de-DE" dirty="0" err="1"/>
              <a:t>Executable</a:t>
            </a:r>
            <a:r>
              <a:rPr lang="de-DE" dirty="0"/>
              <a:t> and </a:t>
            </a:r>
            <a:r>
              <a:rPr lang="de-DE" dirty="0" err="1"/>
              <a:t>Linkable</a:t>
            </a:r>
            <a:r>
              <a:rPr lang="de-DE" dirty="0"/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Dateiformat für u.a. </a:t>
            </a:r>
            <a:r>
              <a:rPr lang="de-DE" dirty="0" err="1">
                <a:sym typeface="Wingdings" pitchFamily="2" charset="2"/>
              </a:rPr>
              <a:t>executables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shared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libraries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object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files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unix</a:t>
            </a:r>
            <a:r>
              <a:rPr lang="de-DE" dirty="0">
                <a:sym typeface="Wingdings" pitchFamily="2" charset="2"/>
              </a:rPr>
              <a:t>-Ähnlichen Betriebssystemen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Segments: Information für die Laufzeit des Programmes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Welche Abschnitte der ELF Datei müssen in den Speicher geladen werden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sym typeface="Wingdings" pitchFamily="2" charset="2"/>
              </a:rPr>
              <a:t>Sections</a:t>
            </a:r>
            <a:r>
              <a:rPr lang="de-DE" b="1" dirty="0">
                <a:sym typeface="Wingdings" pitchFamily="2" charset="2"/>
              </a:rPr>
              <a:t>: Information für den Linker (nicht zur Laufzeit relevant)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.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 - Programmcode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.</a:t>
            </a:r>
            <a:r>
              <a:rPr lang="de-DE" dirty="0" err="1">
                <a:sym typeface="Wingdings" pitchFamily="2" charset="2"/>
              </a:rPr>
              <a:t>data</a:t>
            </a:r>
            <a:r>
              <a:rPr lang="de-DE" dirty="0">
                <a:sym typeface="Wingdings" pitchFamily="2" charset="2"/>
              </a:rPr>
              <a:t> – Variablen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.</a:t>
            </a:r>
            <a:r>
              <a:rPr lang="de-DE" b="1" dirty="0" err="1">
                <a:sym typeface="Wingdings" pitchFamily="2" charset="2"/>
              </a:rPr>
              <a:t>dynamic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– </a:t>
            </a:r>
            <a:r>
              <a:rPr lang="de-DE" dirty="0" err="1">
                <a:sym typeface="Wingdings" pitchFamily="2" charset="2"/>
              </a:rPr>
              <a:t>Shared</a:t>
            </a:r>
            <a:r>
              <a:rPr lang="de-DE" dirty="0">
                <a:sym typeface="Wingdings" pitchFamily="2" charset="2"/>
              </a:rPr>
              <a:t> Libraries  müssen vom Linker in den Adressraum geladen werden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.</a:t>
            </a:r>
            <a:r>
              <a:rPr lang="de-DE" b="1" dirty="0" err="1">
                <a:sym typeface="Wingdings" pitchFamily="2" charset="2"/>
              </a:rPr>
              <a:t>got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– Global Offset Table  Wo befinden sich Funktionen im Speicher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sym typeface="Wingdings" pitchFamily="2" charset="2"/>
              </a:rPr>
              <a:t>Sections</a:t>
            </a:r>
            <a:r>
              <a:rPr lang="de-DE" b="1" dirty="0">
                <a:sym typeface="Wingdings" pitchFamily="2" charset="2"/>
              </a:rPr>
              <a:t> werden zu Segments </a:t>
            </a:r>
            <a:r>
              <a:rPr lang="de-DE" b="1" dirty="0" err="1">
                <a:sym typeface="Wingdings" pitchFamily="2" charset="2"/>
              </a:rPr>
              <a:t>gemapped</a:t>
            </a:r>
            <a:endParaRPr lang="de-DE" b="1" dirty="0">
              <a:sym typeface="Wingdings" pitchFamily="2" charset="2"/>
            </a:endParaRPr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24B33D73-8A85-C405-00A7-CB8927BC1F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8647" r="-286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d_coorperate_design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coorperate_design" id="{52502B19-9576-9846-BB79-05CD0D312F37}" vid="{D0012977-090E-8848-BCD7-CC64598CFA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tud_coorperate_design</Template>
  <TotalTime>0</TotalTime>
  <Words>1526</Words>
  <Application>Microsoft Macintosh PowerPoint</Application>
  <PresentationFormat>Breitbild</PresentationFormat>
  <Paragraphs>217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Aptos</vt:lpstr>
      <vt:lpstr>Arial</vt:lpstr>
      <vt:lpstr>Open Sans</vt:lpstr>
      <vt:lpstr>Symbol</vt:lpstr>
      <vt:lpstr>Wingdings</vt:lpstr>
      <vt:lpstr>tud_coorperate_design</vt:lpstr>
      <vt:lpstr>xz exploit</vt:lpstr>
      <vt:lpstr>Zeitlicher Ablauf</vt:lpstr>
      <vt:lpstr>xz utils</vt:lpstr>
      <vt:lpstr>Zeitlicher Ablauf</vt:lpstr>
      <vt:lpstr>Jia Tan</vt:lpstr>
      <vt:lpstr>Zeitlicher Ablauf</vt:lpstr>
      <vt:lpstr>Funktionsweise der Hintertür</vt:lpstr>
      <vt:lpstr>Problem: Wie kann das Verhalten von sshd verändert werden?</vt:lpstr>
      <vt:lpstr>Exkurs: ELF Dateien &amp; dynamisches Linken</vt:lpstr>
      <vt:lpstr>Exkurs: ELF Dateien &amp; dynamisches Linken</vt:lpstr>
      <vt:lpstr>Problem 0: Wie kann das Verhalten von sshd verändert werden?</vt:lpstr>
      <vt:lpstr>Problem 1: .got Segment modifizieren</vt:lpstr>
      <vt:lpstr>Problem 2: Linker überschreibt Funktionspointer</vt:lpstr>
      <vt:lpstr>Problem 3: Adressen im Speicher finden </vt:lpstr>
      <vt:lpstr>Problem 3: Adressen im Speicher finden </vt:lpstr>
      <vt:lpstr>Problem 3: Adressen im Speicher finden</vt:lpstr>
      <vt:lpstr>Zusammenfassung Linking Phase</vt:lpstr>
      <vt:lpstr>Wie funktioniert die Backdoor?</vt:lpstr>
      <vt:lpstr>Build Prozess</vt:lpstr>
      <vt:lpstr>Build Prozess</vt:lpstr>
      <vt:lpstr>Übersicht build script</vt:lpstr>
      <vt:lpstr>Übersicht build script</vt:lpstr>
      <vt:lpstr>Übersicht build script</vt:lpstr>
      <vt:lpstr>Zeitlicher Ablauf</vt:lpstr>
      <vt:lpstr>Zusammenfassung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3dccf84a, c966550b</dc:creator>
  <cp:lastModifiedBy>3dccf84a, c966550b</cp:lastModifiedBy>
  <cp:revision>42</cp:revision>
  <dcterms:created xsi:type="dcterms:W3CDTF">2024-06-04T10:51:04Z</dcterms:created>
  <dcterms:modified xsi:type="dcterms:W3CDTF">2024-06-04T23:59:22Z</dcterms:modified>
</cp:coreProperties>
</file>