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858000" cy="9144000"/>
  <p:defaultTextStyle>
    <a:defPPr marL="0" marR="0" indent="0" algn="l" defTabSz="190703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5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7676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5351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43027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90703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38379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86055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33731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814076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5EE"/>
    <a:srgbClr val="4C4C4C"/>
    <a:srgbClr val="DFEED5"/>
    <a:srgbClr val="F5F5F5"/>
    <a:srgbClr val="D5EEE4"/>
    <a:srgbClr val="C19FD8"/>
    <a:srgbClr val="EED5EB"/>
    <a:srgbClr val="1B9E77"/>
    <a:srgbClr val="F0E9DF"/>
    <a:srgbClr val="E0D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/>
    <p:restoredTop sz="94626"/>
  </p:normalViewPr>
  <p:slideViewPr>
    <p:cSldViewPr snapToGrid="0" snapToObjects="1">
      <p:cViewPr>
        <p:scale>
          <a:sx n="100" d="100"/>
          <a:sy n="100" d="100"/>
        </p:scale>
        <p:origin x="-2764" y="-1248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1pPr>
    <a:lvl2pPr indent="476760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2pPr>
    <a:lvl3pPr indent="95351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3pPr>
    <a:lvl4pPr indent="143027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4pPr>
    <a:lvl5pPr indent="190703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5pPr>
    <a:lvl6pPr indent="238379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6pPr>
    <a:lvl7pPr indent="286055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7pPr>
    <a:lvl8pPr indent="333731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8pPr>
    <a:lvl9pPr indent="3814076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088248" y="5380949"/>
            <a:ext cx="17207138" cy="994796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15596742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445224"/>
            <a:ext cx="21374775" cy="293847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89002" indent="-189002">
              <a:defRPr sz="1531"/>
            </a:lvl1pPr>
            <a:lvl2pPr marL="869413" indent="-189002">
              <a:defRPr sz="1531"/>
            </a:lvl2pPr>
            <a:lvl3pPr marL="1549825" indent="-189002">
              <a:defRPr sz="1531"/>
            </a:lvl3pPr>
            <a:lvl4pPr marL="2230236" indent="-189002">
              <a:defRPr sz="1531"/>
            </a:lvl4pPr>
            <a:lvl5pPr marL="2910646" indent="-189002">
              <a:defRPr sz="153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641634" y="2358299"/>
            <a:ext cx="16079485" cy="1782982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088248" y="20685512"/>
            <a:ext cx="17207138" cy="428528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25123837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299535"/>
            <a:ext cx="554237" cy="53416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088248" y="10163621"/>
            <a:ext cx="17207138" cy="9947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1046816" y="2358292"/>
            <a:ext cx="8770629" cy="24793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66188" y="2358293"/>
            <a:ext cx="8770629" cy="12014088"/>
          </a:xfrm>
          <a:prstGeom prst="rect">
            <a:avLst/>
          </a:prstGeom>
        </p:spPr>
        <p:txBody>
          <a:bodyPr anchor="b"/>
          <a:lstStyle>
            <a:lvl1pPr>
              <a:defRPr sz="5051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6188" y="14793254"/>
            <a:ext cx="8770629" cy="1235844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1046816" y="8288816"/>
            <a:ext cx="8770629" cy="189394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66188" y="8288816"/>
            <a:ext cx="8770629" cy="18939402"/>
          </a:xfrm>
          <a:prstGeom prst="rect">
            <a:avLst/>
          </a:prstGeom>
        </p:spPr>
        <p:txBody>
          <a:bodyPr/>
          <a:lstStyle>
            <a:lvl1pPr marL="224953" indent="-224953">
              <a:defRPr b="1"/>
            </a:lvl1pPr>
            <a:lvl2pPr marL="749841" indent="-224953">
              <a:defRPr b="1"/>
            </a:lvl2pPr>
            <a:lvl3pPr marL="1274729" indent="-224953">
              <a:defRPr b="1"/>
            </a:lvl3pPr>
            <a:lvl4pPr marL="1799616" indent="-224953">
              <a:defRPr b="1"/>
            </a:lvl4pPr>
            <a:lvl5pPr marL="2324504" indent="-224953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4271363"/>
            <a:ext cx="18251259" cy="2173248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566188" y="3123522"/>
            <a:ext cx="8770629" cy="240281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1046816" y="1578805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1057041" y="312352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088248" y="19614196"/>
            <a:ext cx="17207138" cy="30122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1379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088248" y="14163473"/>
            <a:ext cx="17207138" cy="3412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6188" y="1784380"/>
            <a:ext cx="18251259" cy="650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8288816"/>
            <a:ext cx="18251259" cy="1893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318670"/>
            <a:ext cx="554237" cy="534168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2755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349926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69985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1049775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13997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74962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209955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244947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279940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226801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907212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587624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2268035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94844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362885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430926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4989676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567008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9926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9985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49775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9970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4962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9955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4947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9940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ns.monash.edu/@science/2022/08/26/1384866/the-ultimate-invader-high-tech-tool-promises-scientists-an-edge-over-the-cane-toad-scourge" TargetMode="External"/><Relationship Id="rId13" Type="http://schemas.openxmlformats.org/officeDocument/2006/relationships/hyperlink" Target="https://github.com/johann-wagner/DS4B-final-project" TargetMode="External"/><Relationship Id="rId18" Type="http://schemas.openxmlformats.org/officeDocument/2006/relationships/image" Target="../media/image9.jpeg"/><Relationship Id="rId3" Type="http://schemas.openxmlformats.org/officeDocument/2006/relationships/hyperlink" Target="https://www.dcceew.gov.au/environment/invasive-species/feral-animals-Australia" TargetMode="External"/><Relationship Id="rId7" Type="http://schemas.openxmlformats.org/officeDocument/2006/relationships/hyperlink" Target="https://www.abc.net.au/science/articles/2009/04/08/2538860.htm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8.jpeg"/><Relationship Id="rId2" Type="http://schemas.openxmlformats.org/officeDocument/2006/relationships/hyperlink" Target="http://www.ala.org.au/" TargetMode="External"/><Relationship Id="rId16" Type="http://schemas.openxmlformats.org/officeDocument/2006/relationships/image" Target="../media/image7.jpe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hys.org/news/2018-05-brumby-reprieve-australia-wild-horses.html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dupontvet.com/blog/feral-cat-colonies/" TargetMode="External"/><Relationship Id="rId15" Type="http://schemas.openxmlformats.org/officeDocument/2006/relationships/image" Target="../media/image6.jpeg"/><Relationship Id="rId10" Type="http://schemas.openxmlformats.org/officeDocument/2006/relationships/image" Target="../media/image2.png"/><Relationship Id="rId19" Type="http://schemas.openxmlformats.org/officeDocument/2006/relationships/image" Target="../media/image10.jpeg"/><Relationship Id="rId4" Type="http://schemas.openxmlformats.org/officeDocument/2006/relationships/hyperlink" Target="https://www.agriculture.gov.au/abares/research-topics/invasive-species/distribution-and-impacts#national-vertebrate-pests-and-weeds-distributions" TargetMode="External"/><Relationship Id="rId9" Type="http://schemas.openxmlformats.org/officeDocument/2006/relationships/hyperlink" Target="https://www.theguardian.com/environment/2023/sep/11/red-fire-ant-colonies-sicily-italy-europe-spread-study" TargetMode="External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DB448DA9-99C8-76BC-88C4-3851DE037434}"/>
              </a:ext>
            </a:extLst>
          </p:cNvPr>
          <p:cNvSpPr/>
          <p:nvPr/>
        </p:nvSpPr>
        <p:spPr>
          <a:xfrm>
            <a:off x="477254" y="337451"/>
            <a:ext cx="20564451" cy="4216560"/>
          </a:xfrm>
          <a:prstGeom prst="horizontalScroll">
            <a:avLst>
              <a:gd name="adj" fmla="val 1381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1208799" y="967608"/>
            <a:ext cx="20513816" cy="3070924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AU" sz="11500" spc="-150" dirty="0">
                <a:solidFill>
                  <a:schemeClr val="tx1"/>
                </a:solidFill>
              </a:rPr>
              <a:t>Invasive Species in Australia</a:t>
            </a:r>
            <a:br>
              <a:rPr lang="en-AU" sz="11500" dirty="0">
                <a:solidFill>
                  <a:schemeClr val="tx1"/>
                </a:solidFill>
              </a:rPr>
            </a:br>
            <a:r>
              <a:rPr lang="en-AU" sz="11500" b="1" spc="300" dirty="0">
                <a:solidFill>
                  <a:schemeClr val="tx1"/>
                </a:solidFill>
              </a:rPr>
              <a:t>RShiny</a:t>
            </a:r>
            <a:r>
              <a:rPr lang="en-AU" sz="11500" spc="300" dirty="0">
                <a:solidFill>
                  <a:schemeClr val="tx1"/>
                </a:solidFill>
              </a:rPr>
              <a:t> </a:t>
            </a:r>
            <a:r>
              <a:rPr lang="en-AU" sz="11500" b="1" spc="300" dirty="0">
                <a:solidFill>
                  <a:schemeClr val="tx1"/>
                </a:solidFill>
              </a:rPr>
              <a:t>Dashboard</a:t>
            </a:r>
            <a:endParaRPr sz="11500" spc="3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B00D2-86BB-5F3C-B029-BD94EC19AB92}"/>
              </a:ext>
            </a:extLst>
          </p:cNvPr>
          <p:cNvSpPr txBox="1"/>
          <p:nvPr/>
        </p:nvSpPr>
        <p:spPr>
          <a:xfrm>
            <a:off x="11310684" y="4439711"/>
            <a:ext cx="9595686" cy="652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dirty="0"/>
              <a:t>Main Aim</a:t>
            </a:r>
            <a:endParaRPr kumimoji="0" lang="en-AU" sz="360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658DF-BC05-971D-E148-4EB2A476DCE8}"/>
              </a:ext>
            </a:extLst>
          </p:cNvPr>
          <p:cNvSpPr txBox="1"/>
          <p:nvPr/>
        </p:nvSpPr>
        <p:spPr>
          <a:xfrm>
            <a:off x="12006090" y="25974815"/>
            <a:ext cx="9035616" cy="3972039"/>
          </a:xfrm>
          <a:prstGeom prst="rect">
            <a:avLst/>
          </a:prstGeom>
          <a:solidFill>
            <a:srgbClr val="E4D5EE"/>
          </a:solidFill>
          <a:ln w="381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(Text)</a:t>
            </a:r>
          </a:p>
          <a:p>
            <a:pPr defTabSz="584200">
              <a:spcBef>
                <a:spcPts val="200"/>
              </a:spcBef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Atlas of Living Australia website at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http://www.ala.org.au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DCCEEW, 2021. Feral animals in Australia. Department of Climate Change, Energy, the Environment and Water.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https://www.dcceew.gov.au/environment/invasive-species/feral-animals-Australia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ABARES, 2023.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Distribution and impacts of established pest animals and weeds. Australian Bureau of Agricultural and Resource Economics and Sciences.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https://www.agriculture.gov.au/abares/research-topics/invasive-species/distribution-and-impacts#national-vertebrate-pests-and-weeds-distributions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sz="1200" b="0" dirty="0"/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(Images)</a:t>
            </a: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88000"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https://www.weeklytimesnow.com.au/subscribe/news/1/?sourceCode=WTWEB_WRE170_a_GGL&amp;dest=https%3A%2F%2Fwww.weeklytimesnow.com.au%2Fagribusiness%2Ffarm-magazine%2Fhow-to-fight-farm-pests%2Fnews-story%2Fd0c0d98397a1602a9aef1045a6ef187b&amp;memtype=anonymous&amp;mode=premium</a:t>
            </a: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https://www.dupontvet.com/blog/feral-cat-colonies/</a:t>
            </a:r>
            <a:endParaRPr lang="en-AU" sz="1200" b="0" dirty="0"/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https://phys.org/news/2018-05-brumby-reprieve-australia-wild-horses.html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https://www.abc.net.au/science/articles/2009/04/08/2538860.htm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https://lens.monash.edu/@science/2022/08/26/1384866/the-ultimate-invader-high-tech-tool-promises-scientists-an-edge-over-the-cane-toad-scourge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https://www.theguardian.com/environment/2023/sep/11/red-fire-ant-colonies-sicily-italy-europe-spread-study</a:t>
            </a:r>
            <a:endParaRPr lang="en-AU" sz="1200" b="0" dirty="0"/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https://www.feralscan.org.au/feralpigscan/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64F64-8D9C-860E-A941-40268E33D888}"/>
              </a:ext>
            </a:extLst>
          </p:cNvPr>
          <p:cNvSpPr txBox="1"/>
          <p:nvPr/>
        </p:nvSpPr>
        <p:spPr>
          <a:xfrm>
            <a:off x="14822858" y="3263593"/>
            <a:ext cx="5805729" cy="56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b="0" i="1" dirty="0">
                <a:solidFill>
                  <a:schemeClr val="tx1"/>
                </a:solidFill>
              </a:rPr>
              <a:t>Johann Wagner  –  20</a:t>
            </a:r>
            <a:r>
              <a:rPr lang="en-AU" sz="2800" b="0" i="1" baseline="30000" dirty="0">
                <a:solidFill>
                  <a:schemeClr val="tx1"/>
                </a:solidFill>
              </a:rPr>
              <a:t>th</a:t>
            </a:r>
            <a:r>
              <a:rPr lang="en-AU" sz="2800" b="0" i="1" dirty="0">
                <a:solidFill>
                  <a:schemeClr val="tx1"/>
                </a:solidFill>
              </a:rPr>
              <a:t> October 2023</a:t>
            </a:r>
            <a:endParaRPr kumimoji="0" lang="en-AU" sz="2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AC709-C47F-52BF-E1D8-2A42B1647678}"/>
              </a:ext>
            </a:extLst>
          </p:cNvPr>
          <p:cNvSpPr txBox="1"/>
          <p:nvPr/>
        </p:nvSpPr>
        <p:spPr>
          <a:xfrm>
            <a:off x="869316" y="4477249"/>
            <a:ext cx="10006954" cy="650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CC256-D5FC-8709-DB48-69A2A022970F}"/>
              </a:ext>
            </a:extLst>
          </p:cNvPr>
          <p:cNvGrpSpPr/>
          <p:nvPr/>
        </p:nvGrpSpPr>
        <p:grpSpPr>
          <a:xfrm>
            <a:off x="434908" y="25974815"/>
            <a:ext cx="11275311" cy="3972038"/>
            <a:chOff x="471895" y="4822591"/>
            <a:chExt cx="11275311" cy="3347778"/>
          </a:xfrm>
        </p:grpSpPr>
        <p:sp>
          <p:nvSpPr>
            <p:cNvPr id="5" name="Rectangle: Top Corners One Rounded and One Snipped 4">
              <a:extLst>
                <a:ext uri="{FF2B5EF4-FFF2-40B4-BE49-F238E27FC236}">
                  <a16:creationId xmlns:a16="http://schemas.microsoft.com/office/drawing/2014/main" id="{83181352-9A22-C8A9-246C-0264E89F76C5}"/>
                </a:ext>
              </a:extLst>
            </p:cNvPr>
            <p:cNvSpPr/>
            <p:nvPr/>
          </p:nvSpPr>
          <p:spPr>
            <a:xfrm>
              <a:off x="471895" y="4822591"/>
              <a:ext cx="11275311" cy="3347778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B07CF5-0CF5-0EBE-B6E5-6BEF476D1F70}"/>
                </a:ext>
              </a:extLst>
            </p:cNvPr>
            <p:cNvSpPr txBox="1"/>
            <p:nvPr/>
          </p:nvSpPr>
          <p:spPr>
            <a:xfrm>
              <a:off x="725284" y="4888578"/>
              <a:ext cx="10700924" cy="3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30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Spatial:</a:t>
              </a:r>
              <a:r>
                <a:rPr kumimoji="0" lang="en-AU" sz="30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Most of the seven species cluster around urban areas. Potentially, due to the</a:t>
              </a:r>
              <a:r>
                <a:rPr lang="en-AU" sz="3000" b="0" dirty="0"/>
                <a:t> </a:t>
              </a:r>
              <a:r>
                <a:rPr kumimoji="0" lang="en-AU" sz="30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measurement accessibility near urban areas/roads, rather than actual species behaviour.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3000" dirty="0"/>
                <a:t>Temporal:</a:t>
              </a:r>
              <a:r>
                <a:rPr lang="en-AU" sz="3000" b="0" dirty="0"/>
                <a:t> Similarly, uncertainty whether temporal patterns are due to human measurement frequency or actual temporal species behaviour. High variety of temporal distributions across state/territories.</a:t>
              </a:r>
              <a:endParaRPr kumimoji="0" lang="en-AU" sz="300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DB2995-94EE-EAE5-DC49-48A4A864B9D9}"/>
              </a:ext>
            </a:extLst>
          </p:cNvPr>
          <p:cNvGrpSpPr/>
          <p:nvPr/>
        </p:nvGrpSpPr>
        <p:grpSpPr>
          <a:xfrm>
            <a:off x="11106658" y="5069866"/>
            <a:ext cx="9935048" cy="1758787"/>
            <a:chOff x="11106658" y="4828738"/>
            <a:chExt cx="9935048" cy="1739575"/>
          </a:xfrm>
        </p:grpSpPr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0F0A699D-975D-D0B1-65BE-A5AB05546A70}"/>
                </a:ext>
              </a:extLst>
            </p:cNvPr>
            <p:cNvSpPr/>
            <p:nvPr/>
          </p:nvSpPr>
          <p:spPr>
            <a:xfrm>
              <a:off x="11106658" y="4828738"/>
              <a:ext cx="9935048" cy="1739575"/>
            </a:xfrm>
            <a:prstGeom prst="snipRoundRect">
              <a:avLst>
                <a:gd name="adj1" fmla="val 11123"/>
                <a:gd name="adj2" fmla="val 12232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96ABFD-8A9F-0ACC-8FC6-8DAB49202043}"/>
                </a:ext>
              </a:extLst>
            </p:cNvPr>
            <p:cNvSpPr txBox="1"/>
            <p:nvPr/>
          </p:nvSpPr>
          <p:spPr>
            <a:xfrm>
              <a:off x="11353032" y="4888579"/>
              <a:ext cx="9275556" cy="158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lvl="1" indent="0" algn="just" defTabSz="584200">
                <a:lnSpc>
                  <a:spcPts val="4000"/>
                </a:lnSpc>
                <a:spcBef>
                  <a:spcPts val="200"/>
                </a:spcBef>
              </a:pPr>
              <a:r>
                <a:rPr kumimoji="0" lang="en-GB" sz="320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Develop an RShiny app </a:t>
              </a:r>
              <a:r>
                <a:rPr kumimoji="0" lang="en-GB" sz="28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that showcases the spatial and temporal (monthly) occurrence of 7 invasive animal species in Australia by state/territory.</a:t>
              </a:r>
              <a:endParaRPr kumimoji="0" lang="en-AU" sz="2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3F27F3-FC82-701D-A877-9D198EB61520}"/>
              </a:ext>
            </a:extLst>
          </p:cNvPr>
          <p:cNvGrpSpPr/>
          <p:nvPr/>
        </p:nvGrpSpPr>
        <p:grpSpPr>
          <a:xfrm>
            <a:off x="434908" y="9287573"/>
            <a:ext cx="20606798" cy="15730534"/>
            <a:chOff x="434908" y="8324967"/>
            <a:chExt cx="20606798" cy="16035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AC4D91-7C25-DB93-5E68-A6C424102BD7}"/>
                </a:ext>
              </a:extLst>
            </p:cNvPr>
            <p:cNvSpPr/>
            <p:nvPr/>
          </p:nvSpPr>
          <p:spPr>
            <a:xfrm>
              <a:off x="11106658" y="8324967"/>
              <a:ext cx="9935048" cy="16035746"/>
            </a:xfrm>
            <a:prstGeom prst="roundRect">
              <a:avLst>
                <a:gd name="adj" fmla="val 4115"/>
              </a:avLst>
            </a:prstGeom>
            <a:solidFill>
              <a:srgbClr val="F8F5F0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7C0A45-2F02-C71A-0A21-861A4B96A6C9}"/>
                </a:ext>
              </a:extLst>
            </p:cNvPr>
            <p:cNvGrpSpPr/>
            <p:nvPr/>
          </p:nvGrpSpPr>
          <p:grpSpPr>
            <a:xfrm>
              <a:off x="434908" y="8324967"/>
              <a:ext cx="20429323" cy="16035746"/>
              <a:chOff x="428573" y="9983428"/>
              <a:chExt cx="20429323" cy="1603574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F7E1B5-E554-23B9-1EDF-FE67A842C9E5}"/>
                  </a:ext>
                </a:extLst>
              </p:cNvPr>
              <p:cNvSpPr/>
              <p:nvPr/>
            </p:nvSpPr>
            <p:spPr>
              <a:xfrm>
                <a:off x="428573" y="9983428"/>
                <a:ext cx="10200256" cy="16035746"/>
              </a:xfrm>
              <a:prstGeom prst="roundRect">
                <a:avLst>
                  <a:gd name="adj" fmla="val 4115"/>
                </a:avLst>
              </a:prstGeom>
              <a:solidFill>
                <a:srgbClr val="F8F5F0"/>
              </a:solidFill>
              <a:ln w="38100" cap="flat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EE83F99-06D7-07B3-752D-00E1CC256F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2822" y="10318729"/>
                <a:ext cx="20305074" cy="15476958"/>
                <a:chOff x="-121106" y="9006859"/>
                <a:chExt cx="21637973" cy="16492920"/>
              </a:xfrm>
              <a:grpFill/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838C5C8-79BA-0E32-2C6D-6DFC2147D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277"/>
                <a:stretch/>
              </p:blipFill>
              <p:spPr>
                <a:xfrm>
                  <a:off x="11235027" y="9006859"/>
                  <a:ext cx="10281840" cy="14899708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1D1EC3E-F671-3715-2DE7-B8547C0C3A35}"/>
                    </a:ext>
                  </a:extLst>
                </p:cNvPr>
                <p:cNvGrpSpPr/>
                <p:nvPr/>
              </p:nvGrpSpPr>
              <p:grpSpPr>
                <a:xfrm>
                  <a:off x="-121106" y="9006859"/>
                  <a:ext cx="10594607" cy="16492920"/>
                  <a:chOff x="-92079" y="9006859"/>
                  <a:chExt cx="10594607" cy="16492920"/>
                </a:xfrm>
                <a:grpFill/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7C85AF0C-9A0E-80C3-D16F-FAD927E396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-84694" y="9006859"/>
                    <a:ext cx="10587222" cy="16173508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B5BDAE95-3D14-E09C-793B-04BD3E0EE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t="9408"/>
                  <a:stretch/>
                </p:blipFill>
                <p:spPr>
                  <a:xfrm>
                    <a:off x="-92079" y="24160880"/>
                    <a:ext cx="10587221" cy="1338899"/>
                  </a:xfrm>
                  <a:prstGeom prst="rect">
                    <a:avLst/>
                  </a:prstGeom>
                  <a:grpFill/>
                </p:spPr>
              </p:pic>
            </p:grp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FE6B6E3-3F5B-EAFA-AF28-202C7F1232A7}"/>
              </a:ext>
            </a:extLst>
          </p:cNvPr>
          <p:cNvGrpSpPr/>
          <p:nvPr/>
        </p:nvGrpSpPr>
        <p:grpSpPr>
          <a:xfrm>
            <a:off x="434908" y="5088090"/>
            <a:ext cx="10200256" cy="3682735"/>
            <a:chOff x="282508" y="4696026"/>
            <a:chExt cx="10200256" cy="3682735"/>
          </a:xfrm>
        </p:grpSpPr>
        <p:sp>
          <p:nvSpPr>
            <p:cNvPr id="130" name="Rectangle: Top Corners One Rounded and One Snipped 129">
              <a:extLst>
                <a:ext uri="{FF2B5EF4-FFF2-40B4-BE49-F238E27FC236}">
                  <a16:creationId xmlns:a16="http://schemas.microsoft.com/office/drawing/2014/main" id="{152C9C54-3A48-50DB-6DFC-55CB3BFC6BD3}"/>
                </a:ext>
              </a:extLst>
            </p:cNvPr>
            <p:cNvSpPr/>
            <p:nvPr/>
          </p:nvSpPr>
          <p:spPr>
            <a:xfrm>
              <a:off x="282508" y="4696026"/>
              <a:ext cx="10200256" cy="3682735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982CD2-CFC6-E6AB-6685-86A321A57549}"/>
                </a:ext>
              </a:extLst>
            </p:cNvPr>
            <p:cNvSpPr txBox="1"/>
            <p:nvPr/>
          </p:nvSpPr>
          <p:spPr>
            <a:xfrm>
              <a:off x="541386" y="4738305"/>
              <a:ext cx="9541595" cy="3640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28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Invasive animal species </a:t>
              </a:r>
              <a:r>
                <a:rPr kumimoji="0" lang="en-AU" sz="28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negatively </a:t>
              </a:r>
              <a:r>
                <a:rPr lang="en-AU" sz="2800" dirty="0"/>
                <a:t>impact </a:t>
              </a:r>
              <a:r>
                <a:rPr lang="en-AU" sz="2800" b="0" dirty="0"/>
                <a:t>native fauna and flora (DCCEEW, 2021).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Decentralised species distribution data </a:t>
              </a:r>
              <a:r>
                <a:rPr lang="en-AU" sz="2800" b="0" dirty="0"/>
                <a:t>hinders informed decision-making and effective management policies (ABARES, 2023).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RShiny visualisations dynamically change </a:t>
              </a:r>
              <a:r>
                <a:rPr lang="en-AU" sz="2800" b="0" dirty="0"/>
                <a:t>by selecting one of seven species and one of eight state/territories.</a:t>
              </a:r>
              <a:endParaRPr kumimoji="0" lang="en-AU" sz="28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FFE6B69-720F-9EA8-5A46-F91E578C6B49}"/>
              </a:ext>
            </a:extLst>
          </p:cNvPr>
          <p:cNvSpPr txBox="1"/>
          <p:nvPr/>
        </p:nvSpPr>
        <p:spPr>
          <a:xfrm>
            <a:off x="572024" y="25324236"/>
            <a:ext cx="10534633" cy="728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Caveats / Conclusions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FDB1B4-99B4-0877-15EC-0AEECB27D93C}"/>
              </a:ext>
            </a:extLst>
          </p:cNvPr>
          <p:cNvSpPr txBox="1"/>
          <p:nvPr/>
        </p:nvSpPr>
        <p:spPr>
          <a:xfrm>
            <a:off x="14157120" y="4047934"/>
            <a:ext cx="6883471" cy="44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Autofit/>
          </a:bodyPr>
          <a:lstStyle/>
          <a:p>
            <a:pPr algn="r"/>
            <a:r>
              <a:rPr lang="en-GB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GitHub: </a:t>
            </a:r>
            <a:r>
              <a:rPr lang="en-GB" sz="2000" b="0" dirty="0">
                <a:solidFill>
                  <a:schemeClr val="accent1"/>
                </a:solidFill>
                <a:latin typeface="Source Sans Pro" panose="020B0503030403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https://github.com/johann-wagner/DS4B-final-project</a:t>
            </a:r>
            <a:endParaRPr lang="en-GB" sz="2000" b="0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8E91836-49D7-52FE-6CBD-375F478A4D56}"/>
              </a:ext>
            </a:extLst>
          </p:cNvPr>
          <p:cNvGrpSpPr/>
          <p:nvPr/>
        </p:nvGrpSpPr>
        <p:grpSpPr>
          <a:xfrm>
            <a:off x="10929182" y="23440271"/>
            <a:ext cx="4162092" cy="2214052"/>
            <a:chOff x="10929182" y="23577230"/>
            <a:chExt cx="4162092" cy="2214052"/>
          </a:xfrm>
        </p:grpSpPr>
        <p:pic>
          <p:nvPicPr>
            <p:cNvPr id="1034" name="Picture 10" descr="Red Imported Fire Ant (Solenopsis invicta)">
              <a:extLst>
                <a:ext uri="{FF2B5EF4-FFF2-40B4-BE49-F238E27FC236}">
                  <a16:creationId xmlns:a16="http://schemas.microsoft.com/office/drawing/2014/main" id="{AF97C224-86FC-BF17-A098-178E901F3D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t="31759" r="14681"/>
            <a:stretch/>
          </p:blipFill>
          <p:spPr bwMode="auto">
            <a:xfrm>
              <a:off x="10929182" y="23577230"/>
              <a:ext cx="3383469" cy="1813473"/>
            </a:xfrm>
            <a:custGeom>
              <a:avLst/>
              <a:gdLst>
                <a:gd name="connsiteX0" fmla="*/ 0 w 3383469"/>
                <a:gd name="connsiteY0" fmla="*/ 0 h 1813473"/>
                <a:gd name="connsiteX1" fmla="*/ 3383469 w 3383469"/>
                <a:gd name="connsiteY1" fmla="*/ 0 h 1813473"/>
                <a:gd name="connsiteX2" fmla="*/ 3383469 w 3383469"/>
                <a:gd name="connsiteY2" fmla="*/ 1813473 h 1813473"/>
                <a:gd name="connsiteX3" fmla="*/ 0 w 3383469"/>
                <a:gd name="connsiteY3" fmla="*/ 1813473 h 1813473"/>
                <a:gd name="connsiteX4" fmla="*/ 0 w 3383469"/>
                <a:gd name="connsiteY4" fmla="*/ 0 h 18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469" h="1813473" extrusionOk="0">
                  <a:moveTo>
                    <a:pt x="0" y="0"/>
                  </a:moveTo>
                  <a:cubicBezTo>
                    <a:pt x="1294103" y="-109404"/>
                    <a:pt x="2002376" y="-69256"/>
                    <a:pt x="3383469" y="0"/>
                  </a:cubicBezTo>
                  <a:cubicBezTo>
                    <a:pt x="3267740" y="287695"/>
                    <a:pt x="3391648" y="1527797"/>
                    <a:pt x="3383469" y="1813473"/>
                  </a:cubicBezTo>
                  <a:cubicBezTo>
                    <a:pt x="2266509" y="1864393"/>
                    <a:pt x="1399575" y="1738783"/>
                    <a:pt x="0" y="1813473"/>
                  </a:cubicBezTo>
                  <a:cubicBezTo>
                    <a:pt x="-148596" y="1262032"/>
                    <a:pt x="110140" y="183166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2574A65-57E7-6102-FFD0-1647F1FAA926}"/>
                </a:ext>
              </a:extLst>
            </p:cNvPr>
            <p:cNvSpPr txBox="1"/>
            <p:nvPr/>
          </p:nvSpPr>
          <p:spPr>
            <a:xfrm>
              <a:off x="11613804" y="24954526"/>
              <a:ext cx="3477470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Red Imported Fire Ants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6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BA027F-D5BF-0717-466C-82F43F33C3D5}"/>
              </a:ext>
            </a:extLst>
          </p:cNvPr>
          <p:cNvGrpSpPr/>
          <p:nvPr/>
        </p:nvGrpSpPr>
        <p:grpSpPr>
          <a:xfrm>
            <a:off x="18337981" y="23712259"/>
            <a:ext cx="2451341" cy="2797388"/>
            <a:chOff x="18638568" y="23861449"/>
            <a:chExt cx="2451341" cy="279738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1D33444A-22B2-2EC3-16F4-5EA0005B30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69" r="15309"/>
            <a:stretch/>
          </p:blipFill>
          <p:spPr bwMode="auto">
            <a:xfrm>
              <a:off x="18638568" y="23861449"/>
              <a:ext cx="2173033" cy="2457463"/>
            </a:xfrm>
            <a:custGeom>
              <a:avLst/>
              <a:gdLst>
                <a:gd name="connsiteX0" fmla="*/ 0 w 2173033"/>
                <a:gd name="connsiteY0" fmla="*/ 0 h 2457463"/>
                <a:gd name="connsiteX1" fmla="*/ 2173033 w 2173033"/>
                <a:gd name="connsiteY1" fmla="*/ 0 h 2457463"/>
                <a:gd name="connsiteX2" fmla="*/ 2173033 w 2173033"/>
                <a:gd name="connsiteY2" fmla="*/ 2457463 h 2457463"/>
                <a:gd name="connsiteX3" fmla="*/ 0 w 2173033"/>
                <a:gd name="connsiteY3" fmla="*/ 2457463 h 2457463"/>
                <a:gd name="connsiteX4" fmla="*/ 0 w 2173033"/>
                <a:gd name="connsiteY4" fmla="*/ 0 h 24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033" h="2457463" extrusionOk="0">
                  <a:moveTo>
                    <a:pt x="0" y="0"/>
                  </a:moveTo>
                  <a:cubicBezTo>
                    <a:pt x="367993" y="-42219"/>
                    <a:pt x="1156759" y="63140"/>
                    <a:pt x="2173033" y="0"/>
                  </a:cubicBezTo>
                  <a:cubicBezTo>
                    <a:pt x="2300666" y="1227588"/>
                    <a:pt x="2118853" y="1586770"/>
                    <a:pt x="2173033" y="2457463"/>
                  </a:cubicBezTo>
                  <a:cubicBezTo>
                    <a:pt x="1747334" y="2551118"/>
                    <a:pt x="958034" y="2391661"/>
                    <a:pt x="0" y="2457463"/>
                  </a:cubicBezTo>
                  <a:cubicBezTo>
                    <a:pt x="-19792" y="2195076"/>
                    <a:pt x="164427" y="814432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7924873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345029-28CB-66B7-9CA9-0255E66F518A}"/>
                </a:ext>
              </a:extLst>
            </p:cNvPr>
            <p:cNvSpPr txBox="1"/>
            <p:nvPr/>
          </p:nvSpPr>
          <p:spPr>
            <a:xfrm>
              <a:off x="19395309" y="25822081"/>
              <a:ext cx="1694600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Pigs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7</a:t>
              </a:r>
              <a:endParaRPr lang="en-AU" sz="240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FEC10CE-E94E-E72E-D9E7-D01B86F49E68}"/>
              </a:ext>
            </a:extLst>
          </p:cNvPr>
          <p:cNvGrpSpPr/>
          <p:nvPr/>
        </p:nvGrpSpPr>
        <p:grpSpPr>
          <a:xfrm>
            <a:off x="257433" y="21710841"/>
            <a:ext cx="2933919" cy="2151853"/>
            <a:chOff x="257433" y="21710841"/>
            <a:chExt cx="2933919" cy="2151853"/>
          </a:xfrm>
        </p:grpSpPr>
        <p:pic>
          <p:nvPicPr>
            <p:cNvPr id="1026" name="Picture 2" descr="Cane or Marine Toad from Australia">
              <a:extLst>
                <a:ext uri="{FF2B5EF4-FFF2-40B4-BE49-F238E27FC236}">
                  <a16:creationId xmlns:a16="http://schemas.microsoft.com/office/drawing/2014/main" id="{E7ADA7B7-5DEA-0DA1-8212-B24253A7812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33" y="21710841"/>
              <a:ext cx="2462425" cy="1646548"/>
            </a:xfrm>
            <a:custGeom>
              <a:avLst/>
              <a:gdLst>
                <a:gd name="connsiteX0" fmla="*/ 0 w 2462425"/>
                <a:gd name="connsiteY0" fmla="*/ 0 h 1646548"/>
                <a:gd name="connsiteX1" fmla="*/ 2462425 w 2462425"/>
                <a:gd name="connsiteY1" fmla="*/ 0 h 1646548"/>
                <a:gd name="connsiteX2" fmla="*/ 2462425 w 2462425"/>
                <a:gd name="connsiteY2" fmla="*/ 1646548 h 1646548"/>
                <a:gd name="connsiteX3" fmla="*/ 0 w 2462425"/>
                <a:gd name="connsiteY3" fmla="*/ 1646548 h 1646548"/>
                <a:gd name="connsiteX4" fmla="*/ 0 w 2462425"/>
                <a:gd name="connsiteY4" fmla="*/ 0 h 164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2425" h="1646548" extrusionOk="0">
                  <a:moveTo>
                    <a:pt x="0" y="0"/>
                  </a:moveTo>
                  <a:cubicBezTo>
                    <a:pt x="680191" y="-128390"/>
                    <a:pt x="2131007" y="79172"/>
                    <a:pt x="2462425" y="0"/>
                  </a:cubicBezTo>
                  <a:cubicBezTo>
                    <a:pt x="2453115" y="376095"/>
                    <a:pt x="2468533" y="1431200"/>
                    <a:pt x="2462425" y="1646548"/>
                  </a:cubicBezTo>
                  <a:cubicBezTo>
                    <a:pt x="1234960" y="1634064"/>
                    <a:pt x="257783" y="1655286"/>
                    <a:pt x="0" y="1646548"/>
                  </a:cubicBezTo>
                  <a:cubicBezTo>
                    <a:pt x="-52170" y="1231117"/>
                    <a:pt x="-105692" y="64043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16118593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6DCEF65-00BC-146E-FE76-B440FE13BCFE}"/>
                </a:ext>
              </a:extLst>
            </p:cNvPr>
            <p:cNvSpPr txBox="1"/>
            <p:nvPr/>
          </p:nvSpPr>
          <p:spPr>
            <a:xfrm>
              <a:off x="1258511" y="23025938"/>
              <a:ext cx="1932841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Cane Toads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5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1C290BC-3931-EE5C-6B4A-114528845EBD}"/>
              </a:ext>
            </a:extLst>
          </p:cNvPr>
          <p:cNvGrpSpPr/>
          <p:nvPr/>
        </p:nvGrpSpPr>
        <p:grpSpPr>
          <a:xfrm>
            <a:off x="18303360" y="13246893"/>
            <a:ext cx="2995341" cy="2520937"/>
            <a:chOff x="18303360" y="13246893"/>
            <a:chExt cx="2995341" cy="2520937"/>
          </a:xfrm>
        </p:grpSpPr>
        <p:pic>
          <p:nvPicPr>
            <p:cNvPr id="1028" name="Picture 4" descr="Wild horses, know as brumbies in Australia, are popular but cause significant environmental damage">
              <a:extLst>
                <a:ext uri="{FF2B5EF4-FFF2-40B4-BE49-F238E27FC236}">
                  <a16:creationId xmlns:a16="http://schemas.microsoft.com/office/drawing/2014/main" id="{C5E777E8-4EA3-E759-2940-77DCB3EFA0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3360" y="13246893"/>
              <a:ext cx="2823821" cy="1975722"/>
            </a:xfrm>
            <a:custGeom>
              <a:avLst/>
              <a:gdLst>
                <a:gd name="connsiteX0" fmla="*/ 0 w 2823821"/>
                <a:gd name="connsiteY0" fmla="*/ 0 h 1975722"/>
                <a:gd name="connsiteX1" fmla="*/ 2823821 w 2823821"/>
                <a:gd name="connsiteY1" fmla="*/ 0 h 1975722"/>
                <a:gd name="connsiteX2" fmla="*/ 2823821 w 2823821"/>
                <a:gd name="connsiteY2" fmla="*/ 1975722 h 1975722"/>
                <a:gd name="connsiteX3" fmla="*/ 0 w 2823821"/>
                <a:gd name="connsiteY3" fmla="*/ 1975722 h 1975722"/>
                <a:gd name="connsiteX4" fmla="*/ 0 w 2823821"/>
                <a:gd name="connsiteY4" fmla="*/ 0 h 197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821" h="1975722" extrusionOk="0">
                  <a:moveTo>
                    <a:pt x="0" y="0"/>
                  </a:moveTo>
                  <a:cubicBezTo>
                    <a:pt x="1272476" y="139169"/>
                    <a:pt x="1756399" y="112684"/>
                    <a:pt x="2823821" y="0"/>
                  </a:cubicBezTo>
                  <a:cubicBezTo>
                    <a:pt x="2768527" y="560876"/>
                    <a:pt x="2912704" y="1312685"/>
                    <a:pt x="2823821" y="1975722"/>
                  </a:cubicBezTo>
                  <a:cubicBezTo>
                    <a:pt x="1545374" y="2076105"/>
                    <a:pt x="1364674" y="1976226"/>
                    <a:pt x="0" y="1975722"/>
                  </a:cubicBezTo>
                  <a:cubicBezTo>
                    <a:pt x="124608" y="1233203"/>
                    <a:pt x="-26674" y="955811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234059773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86EBF6-3675-2249-0AB3-DD105F22B629}"/>
                </a:ext>
              </a:extLst>
            </p:cNvPr>
            <p:cNvSpPr txBox="1"/>
            <p:nvPr/>
          </p:nvSpPr>
          <p:spPr>
            <a:xfrm>
              <a:off x="19160304" y="14931074"/>
              <a:ext cx="213839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Horses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3</a:t>
              </a:r>
              <a:endParaRPr kumimoji="0" lang="en-AU" sz="2400" b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CEC8644-EF3F-DE45-AA1F-0896A2ED45C2}"/>
              </a:ext>
            </a:extLst>
          </p:cNvPr>
          <p:cNvGrpSpPr/>
          <p:nvPr/>
        </p:nvGrpSpPr>
        <p:grpSpPr>
          <a:xfrm>
            <a:off x="6841714" y="18575451"/>
            <a:ext cx="4087468" cy="2670544"/>
            <a:chOff x="6841714" y="18575451"/>
            <a:chExt cx="4087468" cy="2670544"/>
          </a:xfrm>
        </p:grpSpPr>
        <p:pic>
          <p:nvPicPr>
            <p:cNvPr id="1030" name="Picture 6" descr="European wild rabbit">
              <a:extLst>
                <a:ext uri="{FF2B5EF4-FFF2-40B4-BE49-F238E27FC236}">
                  <a16:creationId xmlns:a16="http://schemas.microsoft.com/office/drawing/2014/main" id="{32C8A03C-ECD1-7068-2D29-96CF808FAB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714" y="18575451"/>
              <a:ext cx="3563062" cy="2279983"/>
            </a:xfrm>
            <a:custGeom>
              <a:avLst/>
              <a:gdLst>
                <a:gd name="connsiteX0" fmla="*/ 0 w 3563062"/>
                <a:gd name="connsiteY0" fmla="*/ 0 h 2279983"/>
                <a:gd name="connsiteX1" fmla="*/ 3563062 w 3563062"/>
                <a:gd name="connsiteY1" fmla="*/ 0 h 2279983"/>
                <a:gd name="connsiteX2" fmla="*/ 3563062 w 3563062"/>
                <a:gd name="connsiteY2" fmla="*/ 2279983 h 2279983"/>
                <a:gd name="connsiteX3" fmla="*/ 0 w 3563062"/>
                <a:gd name="connsiteY3" fmla="*/ 2279983 h 2279983"/>
                <a:gd name="connsiteX4" fmla="*/ 0 w 3563062"/>
                <a:gd name="connsiteY4" fmla="*/ 0 h 227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3062" h="2279983" extrusionOk="0">
                  <a:moveTo>
                    <a:pt x="0" y="0"/>
                  </a:moveTo>
                  <a:cubicBezTo>
                    <a:pt x="1061791" y="-137185"/>
                    <a:pt x="2884180" y="-167439"/>
                    <a:pt x="3563062" y="0"/>
                  </a:cubicBezTo>
                  <a:cubicBezTo>
                    <a:pt x="3473786" y="381592"/>
                    <a:pt x="3587145" y="2009122"/>
                    <a:pt x="3563062" y="2279983"/>
                  </a:cubicBezTo>
                  <a:cubicBezTo>
                    <a:pt x="2444077" y="2322394"/>
                    <a:pt x="411699" y="2310932"/>
                    <a:pt x="0" y="2279983"/>
                  </a:cubicBezTo>
                  <a:cubicBezTo>
                    <a:pt x="-47850" y="2020416"/>
                    <a:pt x="110814" y="1069357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6330701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449033-ECF3-B681-44CE-E17A44158235}"/>
                </a:ext>
              </a:extLst>
            </p:cNvPr>
            <p:cNvSpPr txBox="1"/>
            <p:nvPr/>
          </p:nvSpPr>
          <p:spPr>
            <a:xfrm>
              <a:off x="8079055" y="20409239"/>
              <a:ext cx="285012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European Rabbits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4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F510A86-C714-1F11-0B3A-2ECE2B3C4D78}"/>
              </a:ext>
            </a:extLst>
          </p:cNvPr>
          <p:cNvGrpSpPr/>
          <p:nvPr/>
        </p:nvGrpSpPr>
        <p:grpSpPr>
          <a:xfrm>
            <a:off x="11503946" y="7146915"/>
            <a:ext cx="4079378" cy="2305118"/>
            <a:chOff x="11465421" y="7174681"/>
            <a:chExt cx="4079378" cy="2305118"/>
          </a:xfrm>
        </p:grpSpPr>
        <p:pic>
          <p:nvPicPr>
            <p:cNvPr id="1032" name="Picture 8" descr="Article Image">
              <a:extLst>
                <a:ext uri="{FF2B5EF4-FFF2-40B4-BE49-F238E27FC236}">
                  <a16:creationId xmlns:a16="http://schemas.microsoft.com/office/drawing/2014/main" id="{8702513D-1F89-3E08-BA21-66D58FDD7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421" y="7174681"/>
              <a:ext cx="2669342" cy="1896856"/>
            </a:xfrm>
            <a:custGeom>
              <a:avLst/>
              <a:gdLst>
                <a:gd name="connsiteX0" fmla="*/ 0 w 2669342"/>
                <a:gd name="connsiteY0" fmla="*/ 0 h 1896856"/>
                <a:gd name="connsiteX1" fmla="*/ 2669342 w 2669342"/>
                <a:gd name="connsiteY1" fmla="*/ 0 h 1896856"/>
                <a:gd name="connsiteX2" fmla="*/ 2669342 w 2669342"/>
                <a:gd name="connsiteY2" fmla="*/ 1896856 h 1896856"/>
                <a:gd name="connsiteX3" fmla="*/ 0 w 2669342"/>
                <a:gd name="connsiteY3" fmla="*/ 1896856 h 1896856"/>
                <a:gd name="connsiteX4" fmla="*/ 0 w 2669342"/>
                <a:gd name="connsiteY4" fmla="*/ 0 h 189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342" h="1896856" extrusionOk="0">
                  <a:moveTo>
                    <a:pt x="0" y="0"/>
                  </a:moveTo>
                  <a:cubicBezTo>
                    <a:pt x="556410" y="-107987"/>
                    <a:pt x="2206951" y="42797"/>
                    <a:pt x="2669342" y="0"/>
                  </a:cubicBezTo>
                  <a:cubicBezTo>
                    <a:pt x="2583964" y="705324"/>
                    <a:pt x="2681486" y="949287"/>
                    <a:pt x="2669342" y="1896856"/>
                  </a:cubicBezTo>
                  <a:cubicBezTo>
                    <a:pt x="1793123" y="1752990"/>
                    <a:pt x="901538" y="1858290"/>
                    <a:pt x="0" y="1896856"/>
                  </a:cubicBezTo>
                  <a:cubicBezTo>
                    <a:pt x="144736" y="1522362"/>
                    <a:pt x="133391" y="223572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5699347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55938-8CCA-32FA-B71F-0BF720E5A418}"/>
                </a:ext>
              </a:extLst>
            </p:cNvPr>
            <p:cNvSpPr txBox="1"/>
            <p:nvPr/>
          </p:nvSpPr>
          <p:spPr>
            <a:xfrm>
              <a:off x="12692392" y="8643043"/>
              <a:ext cx="285240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European Red Fox</a:t>
              </a:r>
              <a:r>
                <a:rPr lang="en-AU" sz="2400" b="0" baseline="30000" dirty="0">
                  <a:solidFill>
                    <a:srgbClr val="4C4C4C"/>
                  </a:solidFill>
                  <a:effectLst/>
                  <a:latin typeface="Source Sans Pro" panose="020B05030304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AU" sz="2400" b="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ECFA2E-AA40-42E2-6C87-8B9B100D53BE}"/>
              </a:ext>
            </a:extLst>
          </p:cNvPr>
          <p:cNvGrpSpPr/>
          <p:nvPr/>
        </p:nvGrpSpPr>
        <p:grpSpPr>
          <a:xfrm>
            <a:off x="16792589" y="7710516"/>
            <a:ext cx="3184440" cy="2433545"/>
            <a:chOff x="16153340" y="7195575"/>
            <a:chExt cx="3184440" cy="2433545"/>
          </a:xfrm>
        </p:grpSpPr>
        <p:pic>
          <p:nvPicPr>
            <p:cNvPr id="1036" name="Picture 12" descr="A Cat With Big Green Eyes">
              <a:extLst>
                <a:ext uri="{FF2B5EF4-FFF2-40B4-BE49-F238E27FC236}">
                  <a16:creationId xmlns:a16="http://schemas.microsoft.com/office/drawing/2014/main" id="{B3A1876F-3151-89E2-2562-5741F51FB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3340" y="7195575"/>
              <a:ext cx="3006964" cy="1861403"/>
            </a:xfrm>
            <a:custGeom>
              <a:avLst/>
              <a:gdLst>
                <a:gd name="connsiteX0" fmla="*/ 0 w 3006964"/>
                <a:gd name="connsiteY0" fmla="*/ 0 h 1861403"/>
                <a:gd name="connsiteX1" fmla="*/ 3006964 w 3006964"/>
                <a:gd name="connsiteY1" fmla="*/ 0 h 1861403"/>
                <a:gd name="connsiteX2" fmla="*/ 3006964 w 3006964"/>
                <a:gd name="connsiteY2" fmla="*/ 1861403 h 1861403"/>
                <a:gd name="connsiteX3" fmla="*/ 0 w 3006964"/>
                <a:gd name="connsiteY3" fmla="*/ 1861403 h 1861403"/>
                <a:gd name="connsiteX4" fmla="*/ 0 w 3006964"/>
                <a:gd name="connsiteY4" fmla="*/ 0 h 186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964" h="1861403" extrusionOk="0">
                  <a:moveTo>
                    <a:pt x="0" y="0"/>
                  </a:moveTo>
                  <a:cubicBezTo>
                    <a:pt x="522234" y="-107101"/>
                    <a:pt x="2180295" y="116620"/>
                    <a:pt x="3006964" y="0"/>
                  </a:cubicBezTo>
                  <a:cubicBezTo>
                    <a:pt x="2993002" y="322942"/>
                    <a:pt x="2945915" y="1595148"/>
                    <a:pt x="3006964" y="1861403"/>
                  </a:cubicBezTo>
                  <a:cubicBezTo>
                    <a:pt x="2579305" y="1907841"/>
                    <a:pt x="521549" y="1983703"/>
                    <a:pt x="0" y="1861403"/>
                  </a:cubicBezTo>
                  <a:cubicBezTo>
                    <a:pt x="128547" y="1494347"/>
                    <a:pt x="161384" y="532095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041190576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C2C4F97-1CDF-47D8-6F93-FB62C753E30E}"/>
                </a:ext>
              </a:extLst>
            </p:cNvPr>
            <p:cNvSpPr txBox="1"/>
            <p:nvPr/>
          </p:nvSpPr>
          <p:spPr>
            <a:xfrm>
              <a:off x="17614923" y="8792364"/>
              <a:ext cx="172285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Cats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2</a:t>
              </a:r>
              <a:endParaRPr lang="en-AU" sz="2400" b="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0893939-1337-EF47-DE77-9D586518B196}"/>
              </a:ext>
            </a:extLst>
          </p:cNvPr>
          <p:cNvSpPr txBox="1"/>
          <p:nvPr/>
        </p:nvSpPr>
        <p:spPr>
          <a:xfrm>
            <a:off x="1129833" y="4048635"/>
            <a:ext cx="10086892" cy="798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Autofit/>
          </a:bodyPr>
          <a:lstStyle/>
          <a:p>
            <a:pPr algn="l"/>
            <a:r>
              <a:rPr lang="en-GB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Dashboard:</a:t>
            </a:r>
            <a:r>
              <a:rPr lang="en-GB" sz="2000" b="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GB" sz="20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https://0uexv8-johann-wagner.shinyapps.io/invasive_species_dashboard</a:t>
            </a:r>
          </a:p>
        </p:txBody>
      </p:sp>
    </p:spTree>
    <p:extLst>
      <p:ext uri="{BB962C8B-B14F-4D97-AF65-F5344CB8AC3E}">
        <p14:creationId xmlns:p14="http://schemas.microsoft.com/office/powerpoint/2010/main" val="34413965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452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Invasive Species in Australia RShiny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u6958957_poster</dc:title>
  <dc:creator>Johann Wagner</dc:creator>
  <cp:lastModifiedBy>Johann Wagner</cp:lastModifiedBy>
  <cp:revision>12</cp:revision>
  <dcterms:modified xsi:type="dcterms:W3CDTF">2023-10-20T00:08:58Z</dcterms:modified>
</cp:coreProperties>
</file>