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21383625" cy="30275213"/>
  <p:notesSz cx="6858000" cy="9144000"/>
  <p:defaultTextStyle>
    <a:defPPr marL="0" marR="0" indent="0" algn="l" defTabSz="190703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5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76760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53519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430279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907038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383798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860557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337317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814076" algn="l" defTabSz="1218387" rtl="0" fontAlgn="auto" latinLnBrk="0" hangingPunct="0">
      <a:lnSpc>
        <a:spcPct val="100000"/>
      </a:lnSpc>
      <a:spcBef>
        <a:spcPts val="417"/>
      </a:spcBef>
      <a:spcAft>
        <a:spcPts val="0"/>
      </a:spcAft>
      <a:buClrTx/>
      <a:buSzTx/>
      <a:buFontTx/>
      <a:buNone/>
      <a:tabLst/>
      <a:defRPr kumimoji="0" sz="2503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E4D5EE"/>
    <a:srgbClr val="D5EEE4"/>
    <a:srgbClr val="C19FD8"/>
    <a:srgbClr val="EED5EB"/>
    <a:srgbClr val="1B9E77"/>
    <a:srgbClr val="F0E9DF"/>
    <a:srgbClr val="E0D2BC"/>
    <a:srgbClr val="F0F3F8"/>
    <a:srgbClr val="F8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/>
    <p:restoredTop sz="94626"/>
  </p:normalViewPr>
  <p:slideViewPr>
    <p:cSldViewPr snapToGrid="0" snapToObjects="1">
      <p:cViewPr>
        <p:scale>
          <a:sx n="33" d="100"/>
          <a:sy n="33" d="100"/>
        </p:scale>
        <p:origin x="2292" y="-858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1pPr>
    <a:lvl2pPr indent="476760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2pPr>
    <a:lvl3pPr indent="953519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3pPr>
    <a:lvl4pPr indent="1430279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4pPr>
    <a:lvl5pPr indent="1907038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5pPr>
    <a:lvl6pPr indent="2383798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6pPr>
    <a:lvl7pPr indent="2860557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7pPr>
    <a:lvl8pPr indent="3337317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8pPr>
    <a:lvl9pPr indent="3814076" defTabSz="953519" latinLnBrk="0">
      <a:lnSpc>
        <a:spcPct val="125000"/>
      </a:lnSpc>
      <a:defRPr sz="5421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088248" y="5380949"/>
            <a:ext cx="17207138" cy="994796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88248" y="15596742"/>
            <a:ext cx="17207138" cy="340527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2088248" y="19614196"/>
            <a:ext cx="17207138" cy="30122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1379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2088248" y="14163473"/>
            <a:ext cx="17207138" cy="3412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445224"/>
            <a:ext cx="21374775" cy="293847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89002" indent="-189002">
              <a:defRPr sz="1531"/>
            </a:lvl1pPr>
            <a:lvl2pPr marL="869413" indent="-189002">
              <a:defRPr sz="1531"/>
            </a:lvl2pPr>
            <a:lvl3pPr marL="1549825" indent="-189002">
              <a:defRPr sz="1531"/>
            </a:lvl3pPr>
            <a:lvl4pPr marL="2230236" indent="-189002">
              <a:defRPr sz="1531"/>
            </a:lvl4pPr>
            <a:lvl5pPr marL="2910646" indent="-189002">
              <a:defRPr sz="153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641634" y="2358299"/>
            <a:ext cx="16079485" cy="1782982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088248" y="20685512"/>
            <a:ext cx="17207138" cy="428528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88248" y="25123837"/>
            <a:ext cx="17207138" cy="340527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04255" y="28299535"/>
            <a:ext cx="554237" cy="53416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088248" y="10163621"/>
            <a:ext cx="17207138" cy="99479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1046816" y="2358292"/>
            <a:ext cx="8770629" cy="24793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66188" y="2358293"/>
            <a:ext cx="8770629" cy="12014088"/>
          </a:xfrm>
          <a:prstGeom prst="rect">
            <a:avLst/>
          </a:prstGeom>
        </p:spPr>
        <p:txBody>
          <a:bodyPr anchor="b"/>
          <a:lstStyle>
            <a:lvl1pPr>
              <a:defRPr sz="5051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66188" y="14793254"/>
            <a:ext cx="8770629" cy="1235844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3827">
                <a:solidFill>
                  <a:srgbClr val="628DB5"/>
                </a:solidFill>
              </a:defRPr>
            </a:lvl1pPr>
            <a:lvl2pPr marL="0" indent="349926">
              <a:buSzTx/>
              <a:buNone/>
              <a:defRPr sz="3827">
                <a:solidFill>
                  <a:srgbClr val="628DB5"/>
                </a:solidFill>
              </a:defRPr>
            </a:lvl2pPr>
            <a:lvl3pPr marL="0" indent="699851">
              <a:buSzTx/>
              <a:buNone/>
              <a:defRPr sz="3827">
                <a:solidFill>
                  <a:srgbClr val="628DB5"/>
                </a:solidFill>
              </a:defRPr>
            </a:lvl3pPr>
            <a:lvl4pPr marL="0" indent="1049775">
              <a:buSzTx/>
              <a:buNone/>
              <a:defRPr sz="3827">
                <a:solidFill>
                  <a:srgbClr val="628DB5"/>
                </a:solidFill>
              </a:defRPr>
            </a:lvl4pPr>
            <a:lvl5pPr marL="0" indent="1399701">
              <a:buSzTx/>
              <a:buNone/>
              <a:defRPr sz="3827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1046816" y="8288816"/>
            <a:ext cx="8770629" cy="189394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66188" y="8288816"/>
            <a:ext cx="8770629" cy="18939402"/>
          </a:xfrm>
          <a:prstGeom prst="rect">
            <a:avLst/>
          </a:prstGeom>
        </p:spPr>
        <p:txBody>
          <a:bodyPr/>
          <a:lstStyle>
            <a:lvl1pPr marL="224953" indent="-224953">
              <a:defRPr b="1"/>
            </a:lvl1pPr>
            <a:lvl2pPr marL="749841" indent="-224953">
              <a:defRPr b="1"/>
            </a:lvl2pPr>
            <a:lvl3pPr marL="1274729" indent="-224953">
              <a:defRPr b="1"/>
            </a:lvl3pPr>
            <a:lvl4pPr marL="1799616" indent="-224953">
              <a:defRPr b="1"/>
            </a:lvl4pPr>
            <a:lvl5pPr marL="2324504" indent="-224953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566188" y="4271363"/>
            <a:ext cx="18251259" cy="2173248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566188" y="3123522"/>
            <a:ext cx="8770629" cy="240281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1046816" y="15788053"/>
            <a:ext cx="8770629" cy="113636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11057041" y="3123523"/>
            <a:ext cx="8770629" cy="113636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66188" y="1784380"/>
            <a:ext cx="18251259" cy="6504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66188" y="8288816"/>
            <a:ext cx="18251259" cy="1893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404255" y="28318670"/>
            <a:ext cx="554237" cy="534168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2755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349926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69985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1049775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13997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749628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2099554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2449478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2799404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47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226801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907212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587624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2268035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948447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3628857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4309268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4989676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5670088" marR="0" indent="-226801" algn="l" defTabSz="894255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83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9926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99851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49775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99701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49628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99554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49478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99404" algn="ctr" defTabSz="8942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5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hann-wagner/DS4B-final-project" TargetMode="External"/><Relationship Id="rId3" Type="http://schemas.openxmlformats.org/officeDocument/2006/relationships/hyperlink" Target="https://www.dcceew.gov.au/environment/invasive-species/feral-animals-Australia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ala.org.au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www.agriculture.gov.au/abares/research-topics/invasive-species/distribution-and-impacts#national-vertebrate-pests-and-weeds-distributions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v4/cheatsheet/" TargetMode="External"/><Relationship Id="rId13" Type="http://schemas.openxmlformats.org/officeDocument/2006/relationships/image" Target="../media/image14.png"/><Relationship Id="rId3" Type="http://schemas.openxmlformats.org/officeDocument/2006/relationships/hyperlink" Target="mailto:info@rstudio.com" TargetMode="External"/><Relationship Id="rId7" Type="http://schemas.openxmlformats.org/officeDocument/2006/relationships/hyperlink" Target="http://fortawesome.github.io/Font-Awesome/get-started/" TargetMode="External"/><Relationship Id="rId12" Type="http://schemas.openxmlformats.org/officeDocument/2006/relationships/image" Target="../media/image13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fontsquirrel.com/fonts/source-sans-pro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11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434905" y="685716"/>
            <a:ext cx="20513816" cy="3050323"/>
          </a:xfrm>
          <a:prstGeom prst="rect">
            <a:avLst/>
          </a:prstGeom>
          <a:ln>
            <a:solidFill>
              <a:srgbClr val="1B9E77"/>
            </a:solidFill>
          </a:ln>
        </p:spPr>
        <p:txBody>
          <a:bodyPr lIns="0" tIns="0" rIns="0" bIns="0" anchor="t">
            <a:normAutofit fontScale="90000"/>
          </a:bodyPr>
          <a:lstStyle/>
          <a:p>
            <a:r>
              <a:rPr lang="en-AU" sz="13800" spc="-150" dirty="0">
                <a:solidFill>
                  <a:schemeClr val="tx1"/>
                </a:solidFill>
              </a:rPr>
              <a:t>Invasive Species in Australia</a:t>
            </a:r>
            <a:br>
              <a:rPr lang="en-AU" sz="13800" dirty="0">
                <a:solidFill>
                  <a:srgbClr val="1B9E77"/>
                </a:solidFill>
              </a:rPr>
            </a:br>
            <a:r>
              <a:rPr lang="en-AU" sz="13800" b="1" spc="300" dirty="0">
                <a:solidFill>
                  <a:srgbClr val="1B9E77"/>
                </a:solidFill>
              </a:rPr>
              <a:t>RShiny</a:t>
            </a:r>
            <a:r>
              <a:rPr lang="en-AU" sz="13800" spc="300" dirty="0">
                <a:solidFill>
                  <a:srgbClr val="1B9E77"/>
                </a:solidFill>
              </a:rPr>
              <a:t> </a:t>
            </a:r>
            <a:r>
              <a:rPr lang="en-AU" sz="13800" b="1" spc="300" dirty="0">
                <a:solidFill>
                  <a:srgbClr val="1B9E77"/>
                </a:solidFill>
              </a:rPr>
              <a:t>Dashboard</a:t>
            </a:r>
            <a:endParaRPr sz="13800" spc="300" dirty="0">
              <a:solidFill>
                <a:srgbClr val="1B9E77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B00D2-86BB-5F3C-B029-BD94EC19AB92}"/>
              </a:ext>
            </a:extLst>
          </p:cNvPr>
          <p:cNvSpPr txBox="1"/>
          <p:nvPr/>
        </p:nvSpPr>
        <p:spPr>
          <a:xfrm>
            <a:off x="10672818" y="4235805"/>
            <a:ext cx="10275903" cy="652773"/>
          </a:xfrm>
          <a:prstGeom prst="rect">
            <a:avLst/>
          </a:prstGeom>
          <a:noFill/>
          <a:ln w="12700" cap="flat">
            <a:solidFill>
              <a:srgbClr val="1B9E7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1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State the questions/aims clearly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18ACC4-4851-EBF7-5396-690119254C06}"/>
              </a:ext>
            </a:extLst>
          </p:cNvPr>
          <p:cNvGrpSpPr>
            <a:grpSpLocks noChangeAspect="1"/>
          </p:cNvGrpSpPr>
          <p:nvPr/>
        </p:nvGrpSpPr>
        <p:grpSpPr>
          <a:xfrm>
            <a:off x="428572" y="7885406"/>
            <a:ext cx="20526480" cy="14504400"/>
            <a:chOff x="625966" y="7973606"/>
            <a:chExt cx="20124000" cy="14220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E83F99-06D7-07B3-752D-00E1CC256F7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8061" y="8417320"/>
              <a:ext cx="19667398" cy="13440571"/>
              <a:chOff x="-12105" y="6896100"/>
              <a:chExt cx="21377607" cy="1460931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C7DD9DA-5947-AFAD-D8F3-1A67A776D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05" y="6896100"/>
                <a:ext cx="21377607" cy="2214838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838C5C8-79BA-0E32-2C6D-6DFC2147D3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277"/>
              <a:stretch/>
            </p:blipFill>
            <p:spPr>
              <a:xfrm>
                <a:off x="13423979" y="9110938"/>
                <a:ext cx="7859222" cy="11389023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4173528-F330-73ED-F513-0670BFA884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813"/>
              <a:stretch/>
            </p:blipFill>
            <p:spPr>
              <a:xfrm>
                <a:off x="48752" y="9110938"/>
                <a:ext cx="5306165" cy="10544982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1D1EC3E-F671-3715-2DE7-B8547C0C3A35}"/>
                  </a:ext>
                </a:extLst>
              </p:cNvPr>
              <p:cNvGrpSpPr/>
              <p:nvPr/>
            </p:nvGrpSpPr>
            <p:grpSpPr>
              <a:xfrm>
                <a:off x="5386744" y="9110938"/>
                <a:ext cx="7925906" cy="12394478"/>
                <a:chOff x="5415771" y="9110938"/>
                <a:chExt cx="7925906" cy="12394478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7C85AF0C-9A0E-80C3-D16F-FAD927E396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15771" y="9110938"/>
                  <a:ext cx="7925906" cy="12107965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B5BDAE95-3D14-E09C-793B-04BD3E0EE0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15771" y="20418649"/>
                  <a:ext cx="7925906" cy="1086767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5F7E1B5-E554-23B9-1EDF-FE67A842C9E5}"/>
                </a:ext>
              </a:extLst>
            </p:cNvPr>
            <p:cNvSpPr/>
            <p:nvPr/>
          </p:nvSpPr>
          <p:spPr>
            <a:xfrm>
              <a:off x="625966" y="7973606"/>
              <a:ext cx="20124000" cy="14220000"/>
            </a:xfrm>
            <a:prstGeom prst="roundRect">
              <a:avLst>
                <a:gd name="adj" fmla="val 4115"/>
              </a:avLst>
            </a:prstGeom>
            <a:noFill/>
            <a:ln w="38100" cap="flat">
              <a:solidFill>
                <a:srgbClr val="1B9E77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52B20BA-82FE-4AB5-278D-26ADBDFCBB2E}"/>
              </a:ext>
            </a:extLst>
          </p:cNvPr>
          <p:cNvSpPr txBox="1"/>
          <p:nvPr/>
        </p:nvSpPr>
        <p:spPr>
          <a:xfrm>
            <a:off x="434904" y="22732235"/>
            <a:ext cx="20513815" cy="628296"/>
          </a:xfrm>
          <a:prstGeom prst="rect">
            <a:avLst/>
          </a:prstGeom>
          <a:noFill/>
          <a:ln w="12700" cap="flat">
            <a:solidFill>
              <a:srgbClr val="1B9E7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Concisely state the conclusions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658DF-BC05-971D-E148-4EB2A476DCE8}"/>
              </a:ext>
            </a:extLst>
          </p:cNvPr>
          <p:cNvSpPr txBox="1"/>
          <p:nvPr/>
        </p:nvSpPr>
        <p:spPr>
          <a:xfrm>
            <a:off x="625966" y="26101854"/>
            <a:ext cx="19526865" cy="628296"/>
          </a:xfrm>
          <a:prstGeom prst="rect">
            <a:avLst/>
          </a:prstGeom>
          <a:noFill/>
          <a:ln w="12700" cap="flat">
            <a:solidFill>
              <a:srgbClr val="1B9E7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352AAC-D212-0606-7B2F-EB53CBA8CEAB}"/>
              </a:ext>
            </a:extLst>
          </p:cNvPr>
          <p:cNvSpPr txBox="1"/>
          <p:nvPr/>
        </p:nvSpPr>
        <p:spPr>
          <a:xfrm>
            <a:off x="14372304" y="26730150"/>
            <a:ext cx="10869560" cy="913968"/>
          </a:xfrm>
          <a:prstGeom prst="rect">
            <a:avLst/>
          </a:prstGeom>
          <a:noFill/>
          <a:ln w="12700" cap="flat">
            <a:solidFill>
              <a:srgbClr val="1B9E7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 link to the </a:t>
            </a:r>
            <a:r>
              <a:rPr lang="en-GB" sz="28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github</a:t>
            </a:r>
            <a:r>
              <a:rPr lang="en-GB" sz="2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repository for the 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800" b="0" dirty="0">
                <a:solidFill>
                  <a:srgbClr val="333333"/>
                </a:solidFill>
                <a:latin typeface="Source Sans Pro" panose="020B0503030403020204" pitchFamily="34" charset="0"/>
              </a:rPr>
              <a:t>Contact Details</a:t>
            </a:r>
            <a:endParaRPr lang="en-GB" sz="2800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664F64-8D9C-860E-A941-40268E33D888}"/>
              </a:ext>
            </a:extLst>
          </p:cNvPr>
          <p:cNvSpPr txBox="1"/>
          <p:nvPr/>
        </p:nvSpPr>
        <p:spPr>
          <a:xfrm>
            <a:off x="434903" y="3732813"/>
            <a:ext cx="20513817" cy="505186"/>
          </a:xfrm>
          <a:prstGeom prst="rect">
            <a:avLst/>
          </a:prstGeom>
          <a:noFill/>
          <a:ln w="12700" cap="flat">
            <a:solidFill>
              <a:srgbClr val="1B9E7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400" b="0" i="1" dirty="0"/>
              <a:t>Johann Wagner  –  20</a:t>
            </a:r>
            <a:r>
              <a:rPr lang="en-AU" sz="2400" b="0" i="1" baseline="30000" dirty="0"/>
              <a:t>th</a:t>
            </a:r>
            <a:r>
              <a:rPr lang="en-AU" sz="2400" b="0" i="1" dirty="0"/>
              <a:t> October 2023</a:t>
            </a:r>
            <a:endParaRPr kumimoji="0" lang="en-AU" sz="2400" b="0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AC709-C47F-52BF-E1D8-2A42B1647678}"/>
              </a:ext>
            </a:extLst>
          </p:cNvPr>
          <p:cNvSpPr txBox="1"/>
          <p:nvPr/>
        </p:nvSpPr>
        <p:spPr>
          <a:xfrm>
            <a:off x="434904" y="4237998"/>
            <a:ext cx="10231582" cy="650579"/>
          </a:xfrm>
          <a:prstGeom prst="rect">
            <a:avLst/>
          </a:prstGeom>
          <a:noFill/>
          <a:ln w="12700" cap="flat">
            <a:solidFill>
              <a:srgbClr val="1B9E7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200" b="1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Introduction /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07CF5-0CF5-0EBE-B6E5-6BEF476D1F70}"/>
              </a:ext>
            </a:extLst>
          </p:cNvPr>
          <p:cNvSpPr txBox="1"/>
          <p:nvPr/>
        </p:nvSpPr>
        <p:spPr>
          <a:xfrm>
            <a:off x="434904" y="4888578"/>
            <a:ext cx="10237914" cy="2654398"/>
          </a:xfrm>
          <a:prstGeom prst="rect">
            <a:avLst/>
          </a:prstGeom>
          <a:noFill/>
          <a:ln w="12700" cap="flat">
            <a:solidFill>
              <a:srgbClr val="1B9E7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32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Why Invasive Species?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AU" sz="3200" b="0" spc="0" dirty="0"/>
              <a:t>How does Dashboard work?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32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What animals? (Scatter across poster with name)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96ABFD-8A9F-0ACC-8FC6-8DAB49202043}"/>
              </a:ext>
            </a:extLst>
          </p:cNvPr>
          <p:cNvSpPr txBox="1"/>
          <p:nvPr/>
        </p:nvSpPr>
        <p:spPr>
          <a:xfrm>
            <a:off x="10672818" y="4888579"/>
            <a:ext cx="10275902" cy="2654398"/>
          </a:xfrm>
          <a:prstGeom prst="rect">
            <a:avLst/>
          </a:prstGeom>
          <a:noFill/>
          <a:ln w="12700" cap="flat">
            <a:solidFill>
              <a:srgbClr val="1B9E77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AU" sz="320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fsdf</a:t>
            </a:r>
            <a:endParaRPr kumimoji="0" lang="en-AU" sz="3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DB448DA9-99C8-76BC-88C4-3851DE037434}"/>
              </a:ext>
            </a:extLst>
          </p:cNvPr>
          <p:cNvSpPr/>
          <p:nvPr/>
        </p:nvSpPr>
        <p:spPr>
          <a:xfrm>
            <a:off x="477254" y="337451"/>
            <a:ext cx="20564451" cy="4216560"/>
          </a:xfrm>
          <a:prstGeom prst="horizontalScroll">
            <a:avLst>
              <a:gd name="adj" fmla="val 1381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AU" dirty="0"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1208799" y="967608"/>
            <a:ext cx="20513816" cy="3070924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AU" sz="11500" spc="-150" dirty="0">
                <a:solidFill>
                  <a:schemeClr val="tx1"/>
                </a:solidFill>
              </a:rPr>
              <a:t>Invasive Species in Australia</a:t>
            </a:r>
            <a:br>
              <a:rPr lang="en-AU" sz="11500" dirty="0">
                <a:solidFill>
                  <a:schemeClr val="tx1"/>
                </a:solidFill>
              </a:rPr>
            </a:br>
            <a:r>
              <a:rPr lang="en-AU" sz="11500" b="1" spc="300" dirty="0">
                <a:solidFill>
                  <a:schemeClr val="tx1"/>
                </a:solidFill>
              </a:rPr>
              <a:t>RShiny</a:t>
            </a:r>
            <a:r>
              <a:rPr lang="en-AU" sz="11500" spc="300" dirty="0">
                <a:solidFill>
                  <a:schemeClr val="tx1"/>
                </a:solidFill>
              </a:rPr>
              <a:t> </a:t>
            </a:r>
            <a:r>
              <a:rPr lang="en-AU" sz="11500" b="1" spc="300" dirty="0">
                <a:solidFill>
                  <a:schemeClr val="tx1"/>
                </a:solidFill>
              </a:rPr>
              <a:t>Dashboard</a:t>
            </a:r>
            <a:endParaRPr sz="11500" spc="3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B00D2-86BB-5F3C-B029-BD94EC19AB92}"/>
              </a:ext>
            </a:extLst>
          </p:cNvPr>
          <p:cNvSpPr txBox="1"/>
          <p:nvPr/>
        </p:nvSpPr>
        <p:spPr>
          <a:xfrm>
            <a:off x="11310684" y="4554011"/>
            <a:ext cx="9595686" cy="652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3600" dirty="0"/>
              <a:t>Aims</a:t>
            </a:r>
            <a:endParaRPr kumimoji="0" lang="en-AU" sz="3600" i="0" u="none" strike="noStrike" cap="none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658DF-BC05-971D-E148-4EB2A476DCE8}"/>
              </a:ext>
            </a:extLst>
          </p:cNvPr>
          <p:cNvSpPr txBox="1"/>
          <p:nvPr/>
        </p:nvSpPr>
        <p:spPr>
          <a:xfrm>
            <a:off x="12006090" y="27638476"/>
            <a:ext cx="9035616" cy="1924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4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</a:p>
          <a:p>
            <a:pPr algn="just" defTabSz="584200">
              <a:spcBef>
                <a:spcPts val="200"/>
              </a:spcBef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Atlas of Living Australia website at 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2"/>
              </a:rPr>
              <a:t>http://www.ala.org.au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kumimoji="0" lang="en-AU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Accessed 2023-10-18.</a:t>
            </a: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DCCEEW, 2021. Feral animals in Australia. Department of Climate Change, Energy, the Environment and Water. </a:t>
            </a:r>
            <a:r>
              <a:rPr kumimoji="0" lang="en-AU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https://www.dcceew.gov.au/environment/invasive-species/feral-animals-Australia</a:t>
            </a:r>
            <a:r>
              <a:rPr kumimoji="0" lang="en-AU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Accessed 2023-10-18.</a:t>
            </a:r>
          </a:p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ABARES, 2023. 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Distribution and impacts of established pest animals and weeds. Australian Bureau of Agricultural and Resource Economics and Sciences. </a:t>
            </a:r>
            <a:r>
              <a:rPr kumimoji="0" lang="en-AU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https://www.agriculture.gov.au/abares/research-topics/invasive-species/distribution-and-impacts#national-vertebrate-pests-and-weeds-distributions</a:t>
            </a:r>
            <a:r>
              <a:rPr kumimoji="0" lang="en-AU" sz="14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Accessed 2023-10-18.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664F64-8D9C-860E-A941-40268E33D888}"/>
              </a:ext>
            </a:extLst>
          </p:cNvPr>
          <p:cNvSpPr txBox="1"/>
          <p:nvPr/>
        </p:nvSpPr>
        <p:spPr>
          <a:xfrm>
            <a:off x="14822858" y="3263593"/>
            <a:ext cx="5805729" cy="566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2800" b="0" i="1" dirty="0">
                <a:solidFill>
                  <a:schemeClr val="tx1"/>
                </a:solidFill>
              </a:rPr>
              <a:t>Johann Wagner  –  20</a:t>
            </a:r>
            <a:r>
              <a:rPr lang="en-AU" sz="2800" b="0" i="1" baseline="30000" dirty="0">
                <a:solidFill>
                  <a:schemeClr val="tx1"/>
                </a:solidFill>
              </a:rPr>
              <a:t>th</a:t>
            </a:r>
            <a:r>
              <a:rPr lang="en-AU" sz="2800" b="0" i="1" dirty="0">
                <a:solidFill>
                  <a:schemeClr val="tx1"/>
                </a:solidFill>
              </a:rPr>
              <a:t> October 2023</a:t>
            </a:r>
            <a:endParaRPr kumimoji="0" lang="en-AU" sz="28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AC709-C47F-52BF-E1D8-2A42B1647678}"/>
              </a:ext>
            </a:extLst>
          </p:cNvPr>
          <p:cNvSpPr txBox="1"/>
          <p:nvPr/>
        </p:nvSpPr>
        <p:spPr>
          <a:xfrm>
            <a:off x="869316" y="4591549"/>
            <a:ext cx="10006954" cy="650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5CC256-D5FC-8709-DB48-69A2A022970F}"/>
              </a:ext>
            </a:extLst>
          </p:cNvPr>
          <p:cNvGrpSpPr/>
          <p:nvPr/>
        </p:nvGrpSpPr>
        <p:grpSpPr>
          <a:xfrm>
            <a:off x="434908" y="26089050"/>
            <a:ext cx="11275311" cy="3474342"/>
            <a:chOff x="471895" y="4822591"/>
            <a:chExt cx="11275311" cy="3347778"/>
          </a:xfrm>
        </p:grpSpPr>
        <p:sp>
          <p:nvSpPr>
            <p:cNvPr id="5" name="Rectangle: Top Corners One Rounded and One Snipped 4">
              <a:extLst>
                <a:ext uri="{FF2B5EF4-FFF2-40B4-BE49-F238E27FC236}">
                  <a16:creationId xmlns:a16="http://schemas.microsoft.com/office/drawing/2014/main" id="{83181352-9A22-C8A9-246C-0264E89F76C5}"/>
                </a:ext>
              </a:extLst>
            </p:cNvPr>
            <p:cNvSpPr/>
            <p:nvPr/>
          </p:nvSpPr>
          <p:spPr>
            <a:xfrm>
              <a:off x="471895" y="4822591"/>
              <a:ext cx="11275311" cy="3347778"/>
            </a:xfrm>
            <a:prstGeom prst="snipRoundRect">
              <a:avLst>
                <a:gd name="adj1" fmla="val 11123"/>
                <a:gd name="adj2" fmla="val 12786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B07CF5-0CF5-0EBE-B6E5-6BEF476D1F70}"/>
                </a:ext>
              </a:extLst>
            </p:cNvPr>
            <p:cNvSpPr txBox="1"/>
            <p:nvPr/>
          </p:nvSpPr>
          <p:spPr>
            <a:xfrm>
              <a:off x="730773" y="4888578"/>
              <a:ext cx="10659246" cy="3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AU" sz="280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Spatial:</a:t>
              </a:r>
              <a:r>
                <a:rPr kumimoji="0" lang="en-AU" sz="28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Most of the seven species cluster around urban areas. Potentially, due to the</a:t>
              </a:r>
              <a:r>
                <a:rPr lang="en-AU" sz="2800" b="0" dirty="0"/>
                <a:t> </a:t>
              </a:r>
              <a:r>
                <a:rPr kumimoji="0" lang="en-AU" sz="28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measurement accessibility near urban areas/roads, rather than actual species behaviour.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2800" dirty="0"/>
                <a:t>Temporal:</a:t>
              </a:r>
              <a:r>
                <a:rPr lang="en-AU" sz="2800" b="0" dirty="0"/>
                <a:t> Similarly, uncertainty whether temporal patterns are due to human measurement frequency or actual temporal species behaviour. High variety of temporal distributions across state/territories.</a:t>
              </a:r>
              <a:endParaRPr kumimoji="0" lang="en-AU" sz="280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DB2995-94EE-EAE5-DC49-48A4A864B9D9}"/>
              </a:ext>
            </a:extLst>
          </p:cNvPr>
          <p:cNvGrpSpPr/>
          <p:nvPr/>
        </p:nvGrpSpPr>
        <p:grpSpPr>
          <a:xfrm>
            <a:off x="11106658" y="5184166"/>
            <a:ext cx="9935048" cy="3492565"/>
            <a:chOff x="11106658" y="4828737"/>
            <a:chExt cx="9935048" cy="3454414"/>
          </a:xfrm>
        </p:grpSpPr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0F0A699D-975D-D0B1-65BE-A5AB05546A70}"/>
                </a:ext>
              </a:extLst>
            </p:cNvPr>
            <p:cNvSpPr/>
            <p:nvPr/>
          </p:nvSpPr>
          <p:spPr>
            <a:xfrm>
              <a:off x="11106658" y="4828737"/>
              <a:ext cx="9935048" cy="3454414"/>
            </a:xfrm>
            <a:prstGeom prst="snipRoundRect">
              <a:avLst>
                <a:gd name="adj1" fmla="val 11123"/>
                <a:gd name="adj2" fmla="val 12232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96ABFD-8A9F-0ACC-8FC6-8DAB49202043}"/>
                </a:ext>
              </a:extLst>
            </p:cNvPr>
            <p:cNvSpPr txBox="1"/>
            <p:nvPr/>
          </p:nvSpPr>
          <p:spPr>
            <a:xfrm>
              <a:off x="11353032" y="4888579"/>
              <a:ext cx="9147420" cy="3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514350" lvl="1" indent="-514350" algn="just" defTabSz="584200">
                <a:lnSpc>
                  <a:spcPts val="4000"/>
                </a:lnSpc>
                <a:spcBef>
                  <a:spcPts val="200"/>
                </a:spcBef>
                <a:buFont typeface="+mj-lt"/>
                <a:buAutoNum type="arabicPeriod"/>
              </a:pPr>
              <a:r>
                <a:rPr kumimoji="0" lang="en-GB" sz="300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Develop an RShiny app </a:t>
              </a:r>
              <a:r>
                <a:rPr kumimoji="0" lang="en-GB" sz="28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that showcases the spatial and temporal (monthly) occurrence of 7 invasive animal species in Australia by state/territory.</a:t>
              </a:r>
            </a:p>
            <a:p>
              <a:pPr marL="514350" lvl="1" indent="-514350" algn="just" defTabSz="584200">
                <a:lnSpc>
                  <a:spcPts val="4000"/>
                </a:lnSpc>
                <a:spcBef>
                  <a:spcPts val="200"/>
                </a:spcBef>
                <a:buFont typeface="+mj-lt"/>
                <a:buAutoNum type="arabicPeriod"/>
              </a:pPr>
              <a:r>
                <a:rPr kumimoji="0" lang="en-GB" sz="300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Create a download option </a:t>
              </a:r>
              <a:r>
                <a:rPr kumimoji="0" lang="en-GB" sz="28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for users to download the cleaned dataset for the selected invasive animal species for a particular state/territory (see dashboard).</a:t>
              </a:r>
              <a:endParaRPr kumimoji="0" lang="en-AU" sz="28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3F27F3-FC82-701D-A877-9D198EB61520}"/>
              </a:ext>
            </a:extLst>
          </p:cNvPr>
          <p:cNvGrpSpPr/>
          <p:nvPr/>
        </p:nvGrpSpPr>
        <p:grpSpPr>
          <a:xfrm>
            <a:off x="434908" y="9287573"/>
            <a:ext cx="20606798" cy="15730534"/>
            <a:chOff x="434908" y="8324967"/>
            <a:chExt cx="20606798" cy="1603574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AAC4D91-7C25-DB93-5E68-A6C424102BD7}"/>
                </a:ext>
              </a:extLst>
            </p:cNvPr>
            <p:cNvSpPr/>
            <p:nvPr/>
          </p:nvSpPr>
          <p:spPr>
            <a:xfrm>
              <a:off x="11106658" y="8324967"/>
              <a:ext cx="9935048" cy="16035746"/>
            </a:xfrm>
            <a:prstGeom prst="roundRect">
              <a:avLst>
                <a:gd name="adj" fmla="val 4115"/>
              </a:avLst>
            </a:prstGeom>
            <a:solidFill>
              <a:srgbClr val="F8F5F0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7C0A45-2F02-C71A-0A21-861A4B96A6C9}"/>
                </a:ext>
              </a:extLst>
            </p:cNvPr>
            <p:cNvGrpSpPr/>
            <p:nvPr/>
          </p:nvGrpSpPr>
          <p:grpSpPr>
            <a:xfrm>
              <a:off x="434908" y="8324967"/>
              <a:ext cx="20429323" cy="16035746"/>
              <a:chOff x="428573" y="9983428"/>
              <a:chExt cx="20429323" cy="16035746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5F7E1B5-E554-23B9-1EDF-FE67A842C9E5}"/>
                  </a:ext>
                </a:extLst>
              </p:cNvPr>
              <p:cNvSpPr/>
              <p:nvPr/>
            </p:nvSpPr>
            <p:spPr>
              <a:xfrm>
                <a:off x="428573" y="9983428"/>
                <a:ext cx="10200256" cy="16035746"/>
              </a:xfrm>
              <a:prstGeom prst="roundRect">
                <a:avLst>
                  <a:gd name="adj" fmla="val 4115"/>
                </a:avLst>
              </a:prstGeom>
              <a:solidFill>
                <a:srgbClr val="F8F5F0"/>
              </a:solidFill>
              <a:ln w="38100" cap="flat">
                <a:solidFill>
                  <a:schemeClr val="tx1"/>
                </a:solidFill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EE83F99-06D7-07B3-752D-00E1CC256F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2822" y="10318729"/>
                <a:ext cx="20305074" cy="15476958"/>
                <a:chOff x="-121106" y="9006859"/>
                <a:chExt cx="21637973" cy="16492920"/>
              </a:xfrm>
              <a:grpFill/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5838C5C8-79BA-0E32-2C6D-6DFC2147D3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277"/>
                <a:stretch/>
              </p:blipFill>
              <p:spPr>
                <a:xfrm>
                  <a:off x="11235027" y="9006859"/>
                  <a:ext cx="10281840" cy="14899708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1D1EC3E-F671-3715-2DE7-B8547C0C3A35}"/>
                    </a:ext>
                  </a:extLst>
                </p:cNvPr>
                <p:cNvGrpSpPr/>
                <p:nvPr/>
              </p:nvGrpSpPr>
              <p:grpSpPr>
                <a:xfrm>
                  <a:off x="-121106" y="9006859"/>
                  <a:ext cx="10594607" cy="16492920"/>
                  <a:chOff x="-92079" y="9006859"/>
                  <a:chExt cx="10594607" cy="16492920"/>
                </a:xfrm>
                <a:grpFill/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7C85AF0C-9A0E-80C3-D16F-FAD927E396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-84694" y="9006859"/>
                    <a:ext cx="10587222" cy="16173508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B5BDAE95-3D14-E09C-793B-04BD3E0EE0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t="9408"/>
                  <a:stretch/>
                </p:blipFill>
                <p:spPr>
                  <a:xfrm>
                    <a:off x="-92079" y="24160880"/>
                    <a:ext cx="10587221" cy="1338899"/>
                  </a:xfrm>
                  <a:prstGeom prst="rect">
                    <a:avLst/>
                  </a:prstGeom>
                  <a:grpFill/>
                </p:spPr>
              </p:pic>
            </p:grpSp>
          </p:grp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FE6B6E3-3F5B-EAFA-AF28-202C7F1232A7}"/>
              </a:ext>
            </a:extLst>
          </p:cNvPr>
          <p:cNvGrpSpPr/>
          <p:nvPr/>
        </p:nvGrpSpPr>
        <p:grpSpPr>
          <a:xfrm>
            <a:off x="434908" y="5202391"/>
            <a:ext cx="10200256" cy="3474342"/>
            <a:chOff x="282508" y="4696027"/>
            <a:chExt cx="10200256" cy="3474342"/>
          </a:xfrm>
        </p:grpSpPr>
        <p:sp>
          <p:nvSpPr>
            <p:cNvPr id="130" name="Rectangle: Top Corners One Rounded and One Snipped 129">
              <a:extLst>
                <a:ext uri="{FF2B5EF4-FFF2-40B4-BE49-F238E27FC236}">
                  <a16:creationId xmlns:a16="http://schemas.microsoft.com/office/drawing/2014/main" id="{152C9C54-3A48-50DB-6DFC-55CB3BFC6BD3}"/>
                </a:ext>
              </a:extLst>
            </p:cNvPr>
            <p:cNvSpPr/>
            <p:nvPr/>
          </p:nvSpPr>
          <p:spPr>
            <a:xfrm>
              <a:off x="282508" y="4696027"/>
              <a:ext cx="10200256" cy="3474342"/>
            </a:xfrm>
            <a:prstGeom prst="snipRoundRect">
              <a:avLst>
                <a:gd name="adj1" fmla="val 11123"/>
                <a:gd name="adj2" fmla="val 12786"/>
              </a:avLst>
            </a:prstGeom>
            <a:solidFill>
              <a:srgbClr val="E4D5EE"/>
            </a:solidFill>
            <a:ln w="381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B982CD2-CFC6-E6AB-6685-86A321A57549}"/>
                </a:ext>
              </a:extLst>
            </p:cNvPr>
            <p:cNvSpPr txBox="1"/>
            <p:nvPr/>
          </p:nvSpPr>
          <p:spPr>
            <a:xfrm>
              <a:off x="730773" y="4888578"/>
              <a:ext cx="9584186" cy="3243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AU" sz="2800" b="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Invasive animal species </a:t>
              </a:r>
              <a:r>
                <a:rPr kumimoji="0" lang="en-AU" sz="2800" i="0" u="none" strike="noStrike" cap="none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negatively </a:t>
              </a:r>
              <a:r>
                <a:rPr lang="en-AU" sz="2800" dirty="0"/>
                <a:t>impact </a:t>
              </a:r>
              <a:r>
                <a:rPr lang="en-AU" sz="2800" b="0" dirty="0"/>
                <a:t>native fauna and flora (DCCEEW, 2021).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2800" dirty="0"/>
                <a:t>Decentralised species distribution data </a:t>
              </a:r>
              <a:r>
                <a:rPr lang="en-AU" sz="2800" b="0" dirty="0"/>
                <a:t>hinders informed decision-making and effective management policies (ABARES, 2023).</a:t>
              </a:r>
            </a:p>
            <a:p>
              <a:pPr marL="457200" marR="0" indent="-457200" algn="just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AU" sz="2800" dirty="0"/>
                <a:t>Visualisations dynamically change </a:t>
              </a:r>
              <a:r>
                <a:rPr lang="en-AU" sz="2800" b="0" dirty="0"/>
                <a:t>by selecting one of seven species and one of eight state/territories.</a:t>
              </a:r>
              <a:endParaRPr kumimoji="0" lang="en-AU" sz="28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5FFE6B69-720F-9EA8-5A46-F91E578C6B49}"/>
              </a:ext>
            </a:extLst>
          </p:cNvPr>
          <p:cNvSpPr txBox="1"/>
          <p:nvPr/>
        </p:nvSpPr>
        <p:spPr>
          <a:xfrm>
            <a:off x="572025" y="25420554"/>
            <a:ext cx="10006954" cy="650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360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Caveats / Conclusions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1FDB1B4-99B4-0877-15EC-0AEECB27D93C}"/>
              </a:ext>
            </a:extLst>
          </p:cNvPr>
          <p:cNvSpPr txBox="1"/>
          <p:nvPr/>
        </p:nvSpPr>
        <p:spPr>
          <a:xfrm>
            <a:off x="14058563" y="4084185"/>
            <a:ext cx="6983143" cy="4219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noAutofit/>
          </a:bodyPr>
          <a:lstStyle/>
          <a:p>
            <a:pPr algn="l"/>
            <a:r>
              <a:rPr lang="en-GB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GitHub: </a:t>
            </a:r>
            <a:r>
              <a:rPr lang="en-GB" sz="2000" b="0" dirty="0">
                <a:solidFill>
                  <a:schemeClr val="accent1"/>
                </a:solidFill>
                <a:latin typeface="Source Sans Pro" panose="020B0503030403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https://github.com/johann-wagner/DS4B-final-project</a:t>
            </a:r>
            <a:endParaRPr lang="en-GB" sz="2000" b="0" dirty="0">
              <a:solidFill>
                <a:schemeClr val="accent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DFD52C26-5F38-240B-E821-38BF6148FC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9455" y="22662264"/>
            <a:ext cx="2834008" cy="904101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8FD0A978-D2F1-F636-0D4C-393A6D0102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26764" y="23723132"/>
            <a:ext cx="3166699" cy="9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965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615915" y="685716"/>
            <a:ext cx="20131691" cy="3050323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AU" sz="13800" dirty="0"/>
              <a:t>Invasive Species in Australia</a:t>
            </a:r>
            <a:br>
              <a:rPr lang="en-AU" sz="13800" dirty="0"/>
            </a:br>
            <a:r>
              <a:rPr lang="en-AU" sz="13800" b="1" dirty="0"/>
              <a:t>RShiny</a:t>
            </a:r>
            <a:r>
              <a:rPr lang="en-AU" sz="13800" dirty="0"/>
              <a:t> </a:t>
            </a:r>
            <a:r>
              <a:rPr lang="en-AU" sz="13800" b="1" dirty="0"/>
              <a:t>Dashboard</a:t>
            </a:r>
            <a:endParaRPr sz="13800" dirty="0"/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A838DCAB-D78B-E333-BD2F-359A2CCF51F4}"/>
              </a:ext>
            </a:extLst>
          </p:cNvPr>
          <p:cNvSpPr/>
          <p:nvPr/>
        </p:nvSpPr>
        <p:spPr>
          <a:xfrm>
            <a:off x="369360" y="22699201"/>
            <a:ext cx="20563490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3" name="YOUR LOGO…">
            <a:extLst>
              <a:ext uri="{FF2B5EF4-FFF2-40B4-BE49-F238E27FC236}">
                <a16:creationId xmlns:a16="http://schemas.microsoft.com/office/drawing/2014/main" id="{3479D224-4F0E-3D56-AB19-2B46701B0A45}"/>
              </a:ext>
            </a:extLst>
          </p:cNvPr>
          <p:cNvSpPr/>
          <p:nvPr/>
        </p:nvSpPr>
        <p:spPr>
          <a:xfrm>
            <a:off x="362941" y="22294887"/>
            <a:ext cx="2690856" cy="808615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451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831"/>
              <a:t>(optional)</a:t>
            </a:r>
          </a:p>
        </p:txBody>
      </p:sp>
      <p:sp>
        <p:nvSpPr>
          <p:cNvPr id="4" name="Basics">
            <a:extLst>
              <a:ext uri="{FF2B5EF4-FFF2-40B4-BE49-F238E27FC236}">
                <a16:creationId xmlns:a16="http://schemas.microsoft.com/office/drawing/2014/main" id="{856DC2EA-C5B2-5BF4-C615-2BA478B50065}"/>
              </a:ext>
            </a:extLst>
          </p:cNvPr>
          <p:cNvSpPr txBox="1"/>
          <p:nvPr/>
        </p:nvSpPr>
        <p:spPr>
          <a:xfrm>
            <a:off x="432710" y="8812163"/>
            <a:ext cx="1329674" cy="52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827" dirty="0"/>
              <a:t>Basics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86BCB18F-B510-B897-96B9-B182B2A7343C}"/>
              </a:ext>
            </a:extLst>
          </p:cNvPr>
          <p:cNvSpPr/>
          <p:nvPr/>
        </p:nvSpPr>
        <p:spPr>
          <a:xfrm>
            <a:off x="526620" y="8738917"/>
            <a:ext cx="4649131" cy="2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6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FD7B1384-122C-C945-4D2F-BF101E624253}"/>
              </a:ext>
            </a:extLst>
          </p:cNvPr>
          <p:cNvSpPr txBox="1"/>
          <p:nvPr/>
        </p:nvSpPr>
        <p:spPr>
          <a:xfrm>
            <a:off x="3602570" y="22714994"/>
            <a:ext cx="17331401" cy="35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379"/>
              <a:t>RStudio® is a trademark of RStudio, Inc.  •  </a:t>
            </a:r>
            <a:r>
              <a:rPr sz="1379">
                <a:hlinkClick r:id="rId2"/>
              </a:rPr>
              <a:t>CC BY SA</a:t>
            </a:r>
            <a:r>
              <a:rPr sz="1379"/>
              <a:t> Your Name •  </a:t>
            </a:r>
            <a:r>
              <a:rPr sz="1379">
                <a:hlinkClick r:id="rId3"/>
              </a:rPr>
              <a:t>your@email.com</a:t>
            </a:r>
            <a:r>
              <a:rPr sz="1379"/>
              <a:t>  •  844-448-1212 • </a:t>
            </a:r>
            <a:r>
              <a:rPr sz="1379">
                <a:hlinkClick r:id="rId4"/>
              </a:rPr>
              <a:t>your.website.com</a:t>
            </a:r>
            <a:r>
              <a:rPr sz="1379"/>
              <a:t> •  Learn more at webpage or vignette   •  package version  0.5.0 •  Updated: 2017-01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CF1AFF02-DEA9-BEC5-D2CD-880C5BE3B083}"/>
              </a:ext>
            </a:extLst>
          </p:cNvPr>
          <p:cNvSpPr/>
          <p:nvPr/>
        </p:nvSpPr>
        <p:spPr>
          <a:xfrm>
            <a:off x="445952" y="8741957"/>
            <a:ext cx="4713999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8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6EA04255-FFAB-F3C8-0E19-B3E65C5CF982}"/>
              </a:ext>
            </a:extLst>
          </p:cNvPr>
          <p:cNvSpPr txBox="1"/>
          <p:nvPr/>
        </p:nvSpPr>
        <p:spPr>
          <a:xfrm>
            <a:off x="494914" y="11364032"/>
            <a:ext cx="4735729" cy="108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3831"/>
              <a:t>Remember that the best cheatsheets are visual—not written—documents. Whenever possible use visual elements to make it easier for readers to find the information they need.</a:t>
            </a:r>
          </a:p>
        </p:txBody>
      </p:sp>
      <p:sp>
        <p:nvSpPr>
          <p:cNvPr id="9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F42217E1-0589-E797-014A-C7E26948492F}"/>
              </a:ext>
            </a:extLst>
          </p:cNvPr>
          <p:cNvSpPr txBox="1"/>
          <p:nvPr/>
        </p:nvSpPr>
        <p:spPr>
          <a:xfrm>
            <a:off x="494913" y="9519545"/>
            <a:ext cx="4616068" cy="592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3831"/>
              <a:t>Thank you for making a new cheatsheet for R! These cheatsheets have an important job: </a:t>
            </a:r>
          </a:p>
        </p:txBody>
      </p:sp>
      <p:sp>
        <p:nvSpPr>
          <p:cNvPr id="10" name="Cheatsheets make it easy for R users…">
            <a:extLst>
              <a:ext uri="{FF2B5EF4-FFF2-40B4-BE49-F238E27FC236}">
                <a16:creationId xmlns:a16="http://schemas.microsoft.com/office/drawing/2014/main" id="{A07FE3AD-863F-E8B6-01DF-F40D55C16B7D}"/>
              </a:ext>
            </a:extLst>
          </p:cNvPr>
          <p:cNvSpPr txBox="1"/>
          <p:nvPr/>
        </p:nvSpPr>
        <p:spPr>
          <a:xfrm>
            <a:off x="892465" y="10444469"/>
            <a:ext cx="3820971" cy="569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438" tIns="19438" rIns="19438" bIns="19438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3831"/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3831"/>
              <a:t>to look up useful information.</a:t>
            </a:r>
          </a:p>
        </p:txBody>
      </p:sp>
      <p:grpSp>
        <p:nvGrpSpPr>
          <p:cNvPr id="11" name="Group">
            <a:extLst>
              <a:ext uri="{FF2B5EF4-FFF2-40B4-BE49-F238E27FC236}">
                <a16:creationId xmlns:a16="http://schemas.microsoft.com/office/drawing/2014/main" id="{216517C4-4FCE-0457-1719-B7D203A256F1}"/>
              </a:ext>
            </a:extLst>
          </p:cNvPr>
          <p:cNvGrpSpPr/>
          <p:nvPr/>
        </p:nvGrpSpPr>
        <p:grpSpPr>
          <a:xfrm>
            <a:off x="901886" y="16818788"/>
            <a:ext cx="4242471" cy="538411"/>
            <a:chOff x="0" y="0"/>
            <a:chExt cx="2771620" cy="351743"/>
          </a:xfrm>
        </p:grpSpPr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6B0C9789-909F-2D04-D7A7-0180BCA4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" name="summary function">
              <a:extLst>
                <a:ext uri="{FF2B5EF4-FFF2-40B4-BE49-F238E27FC236}">
                  <a16:creationId xmlns:a16="http://schemas.microsoft.com/office/drawing/2014/main" id="{D0ECD5C1-19D4-B356-5FFA-37F5FAF73139}"/>
                </a:ext>
              </a:extLst>
            </p:cNvPr>
            <p:cNvSpPr txBox="1"/>
            <p:nvPr/>
          </p:nvSpPr>
          <p:spPr>
            <a:xfrm>
              <a:off x="169211" y="36984"/>
              <a:ext cx="2602409" cy="314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sz="3831"/>
                <a:t>summary function</a:t>
              </a:r>
            </a:p>
          </p:txBody>
        </p:sp>
      </p:grpSp>
      <p:sp>
        <p:nvSpPr>
          <p:cNvPr id="14" name="Use a layout that flows and makes it easy to zero in on specific topics.">
            <a:extLst>
              <a:ext uri="{FF2B5EF4-FFF2-40B4-BE49-F238E27FC236}">
                <a16:creationId xmlns:a16="http://schemas.microsoft.com/office/drawing/2014/main" id="{9027EC18-3139-F17F-D5C7-50EC613C085D}"/>
              </a:ext>
            </a:extLst>
          </p:cNvPr>
          <p:cNvSpPr txBox="1"/>
          <p:nvPr/>
        </p:nvSpPr>
        <p:spPr>
          <a:xfrm>
            <a:off x="477506" y="12874115"/>
            <a:ext cx="4650883" cy="600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/>
          <a:p>
            <a:pPr marL="233285" indent="-23328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sz="3831"/>
              <a:t>Use a layout that flows and makes it easy to zero in on specific topics.</a:t>
            </a:r>
          </a:p>
        </p:txBody>
      </p:sp>
      <p:sp>
        <p:nvSpPr>
          <p:cNvPr id="15" name="Use visualizations to explain concepts quickly and concisely.">
            <a:extLst>
              <a:ext uri="{FF2B5EF4-FFF2-40B4-BE49-F238E27FC236}">
                <a16:creationId xmlns:a16="http://schemas.microsoft.com/office/drawing/2014/main" id="{3886F378-C33B-8FA7-737A-C4C8DE2E7AD5}"/>
              </a:ext>
            </a:extLst>
          </p:cNvPr>
          <p:cNvSpPr txBox="1"/>
          <p:nvPr/>
        </p:nvSpPr>
        <p:spPr>
          <a:xfrm>
            <a:off x="493685" y="15839439"/>
            <a:ext cx="4715001" cy="618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/>
          <a:p>
            <a:pPr marL="233285" indent="-23328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rPr sz="3831"/>
              <a:t>Use visualizations to explain concepts quickly and concisely.</a:t>
            </a:r>
          </a:p>
        </p:txBody>
      </p:sp>
      <p:sp>
        <p:nvSpPr>
          <p:cNvPr id="16" name="Use visual elements to make the sheet scannable.">
            <a:extLst>
              <a:ext uri="{FF2B5EF4-FFF2-40B4-BE49-F238E27FC236}">
                <a16:creationId xmlns:a16="http://schemas.microsoft.com/office/drawing/2014/main" id="{E4E0A5F7-A424-6AC6-20E8-63E1EC442486}"/>
              </a:ext>
            </a:extLst>
          </p:cNvPr>
          <p:cNvSpPr txBox="1"/>
          <p:nvPr/>
        </p:nvSpPr>
        <p:spPr>
          <a:xfrm>
            <a:off x="494919" y="17741998"/>
            <a:ext cx="4712533" cy="600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/>
          <a:p>
            <a:pPr marL="233285" indent="-23328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rPr sz="3831"/>
              <a:t>Use visual elements to make the sheet scannable.</a:t>
            </a:r>
          </a:p>
        </p:txBody>
      </p:sp>
      <p:sp>
        <p:nvSpPr>
          <p:cNvPr id="17" name="Use visual emphasis (like color, size, and font weight) to make important information easy to find.">
            <a:extLst>
              <a:ext uri="{FF2B5EF4-FFF2-40B4-BE49-F238E27FC236}">
                <a16:creationId xmlns:a16="http://schemas.microsoft.com/office/drawing/2014/main" id="{56F1A7E8-716A-111F-5595-C2805D7A083F}"/>
              </a:ext>
            </a:extLst>
          </p:cNvPr>
          <p:cNvSpPr txBox="1"/>
          <p:nvPr/>
        </p:nvSpPr>
        <p:spPr>
          <a:xfrm>
            <a:off x="494919" y="20269539"/>
            <a:ext cx="4712533" cy="88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/>
          <a:p>
            <a:pPr marL="233285" indent="-23328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rPr sz="3831"/>
              <a:t>Use visual emphasis (like color, size, and font weight) to make important information easy to find.</a:t>
            </a:r>
          </a:p>
        </p:txBody>
      </p:sp>
      <p:sp>
        <p:nvSpPr>
          <p:cNvPr id="18" name="dplyr::lag() - Offset elements by 1…">
            <a:extLst>
              <a:ext uri="{FF2B5EF4-FFF2-40B4-BE49-F238E27FC236}">
                <a16:creationId xmlns:a16="http://schemas.microsoft.com/office/drawing/2014/main" id="{CF78523E-3C64-AA81-A5F9-FA1BDA953FA4}"/>
              </a:ext>
            </a:extLst>
          </p:cNvPr>
          <p:cNvSpPr txBox="1"/>
          <p:nvPr/>
        </p:nvSpPr>
        <p:spPr>
          <a:xfrm>
            <a:off x="1000650" y="21313322"/>
            <a:ext cx="3604600" cy="54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3831"/>
              <a:t>dplyr::lag()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3831"/>
              <a:t>dplyr::lead() - Offset elements by -1</a:t>
            </a:r>
          </a:p>
        </p:txBody>
      </p:sp>
      <p:sp>
        <p:nvSpPr>
          <p:cNvPr id="19" name="Each cheatsheet should be licensed under the creative commons license.…">
            <a:extLst>
              <a:ext uri="{FF2B5EF4-FFF2-40B4-BE49-F238E27FC236}">
                <a16:creationId xmlns:a16="http://schemas.microsoft.com/office/drawing/2014/main" id="{C9C84AF4-2FC1-957C-012C-01E806B296C2}"/>
              </a:ext>
            </a:extLst>
          </p:cNvPr>
          <p:cNvSpPr txBox="1"/>
          <p:nvPr/>
        </p:nvSpPr>
        <p:spPr>
          <a:xfrm>
            <a:off x="5782451" y="20067490"/>
            <a:ext cx="4790279" cy="179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r>
              <a:rPr sz="3831"/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3831"/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3831"/>
              <a:t>http://creativecommons.org/licenses/by/4.0/</a:t>
            </a:r>
          </a:p>
        </p:txBody>
      </p:sp>
      <p:grpSp>
        <p:nvGrpSpPr>
          <p:cNvPr id="20" name="Group">
            <a:extLst>
              <a:ext uri="{FF2B5EF4-FFF2-40B4-BE49-F238E27FC236}">
                <a16:creationId xmlns:a16="http://schemas.microsoft.com/office/drawing/2014/main" id="{7C0FE367-1785-04E8-BC92-236E0749639C}"/>
              </a:ext>
            </a:extLst>
          </p:cNvPr>
          <p:cNvGrpSpPr/>
          <p:nvPr/>
        </p:nvGrpSpPr>
        <p:grpSpPr>
          <a:xfrm>
            <a:off x="5909896" y="13169079"/>
            <a:ext cx="4313761" cy="628775"/>
            <a:chOff x="0" y="-84438"/>
            <a:chExt cx="2818195" cy="410776"/>
          </a:xfrm>
        </p:grpSpPr>
        <p:sp>
          <p:nvSpPr>
            <p:cNvPr id="21" name="SUBTITLE">
              <a:extLst>
                <a:ext uri="{FF2B5EF4-FFF2-40B4-BE49-F238E27FC236}">
                  <a16:creationId xmlns:a16="http://schemas.microsoft.com/office/drawing/2014/main" id="{D28EE13C-B35D-EA87-200E-C29D68CFAAAE}"/>
                </a:ext>
              </a:extLst>
            </p:cNvPr>
            <p:cNvSpPr txBox="1"/>
            <p:nvPr/>
          </p:nvSpPr>
          <p:spPr>
            <a:xfrm>
              <a:off x="0" y="-84438"/>
              <a:ext cx="1405918" cy="410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9438" tIns="19438" rIns="19438" bIns="19438" numCol="1" anchor="ctr">
              <a:spAutoFit/>
            </a:bodyPr>
            <a:lstStyle/>
            <a:p>
              <a:pPr lvl="1" indent="0"/>
              <a:r>
                <a:rPr sz="3831"/>
                <a:t>SUBTITLE</a:t>
              </a:r>
            </a:p>
          </p:txBody>
        </p:sp>
        <p:sp>
          <p:nvSpPr>
            <p:cNvPr id="22" name="Line">
              <a:extLst>
                <a:ext uri="{FF2B5EF4-FFF2-40B4-BE49-F238E27FC236}">
                  <a16:creationId xmlns:a16="http://schemas.microsoft.com/office/drawing/2014/main" id="{9D3BF108-7749-F9FB-2212-8DA359F33B81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917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</p:grpSp>
      <p:sp>
        <p:nvSpPr>
          <p:cNvPr id="2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74BA003D-B8FD-1EAE-BEF4-2F0BA0668E98}"/>
              </a:ext>
            </a:extLst>
          </p:cNvPr>
          <p:cNvSpPr txBox="1"/>
          <p:nvPr/>
        </p:nvSpPr>
        <p:spPr>
          <a:xfrm>
            <a:off x="5722848" y="9493497"/>
            <a:ext cx="4457806" cy="2291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 dirty="0"/>
              <a:t>Use headers, colors, and/or backgrounds to separate or group together sections.</a:t>
            </a:r>
          </a:p>
        </p:txBody>
      </p:sp>
      <p:sp>
        <p:nvSpPr>
          <p:cNvPr id="2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DCB27CD-794D-D7C6-6C54-78646D382196}"/>
              </a:ext>
            </a:extLst>
          </p:cNvPr>
          <p:cNvSpPr txBox="1"/>
          <p:nvPr/>
        </p:nvSpPr>
        <p:spPr>
          <a:xfrm>
            <a:off x="5722841" y="11783241"/>
            <a:ext cx="4909486" cy="282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Create a visual hierarchy. Help users navigate the page with titles, subtitles, and subsubtitles</a:t>
            </a:r>
          </a:p>
        </p:txBody>
      </p:sp>
      <p:sp>
        <p:nvSpPr>
          <p:cNvPr id="25" name="Fit sections to content. Try several different layouts.…">
            <a:extLst>
              <a:ext uri="{FF2B5EF4-FFF2-40B4-BE49-F238E27FC236}">
                <a16:creationId xmlns:a16="http://schemas.microsoft.com/office/drawing/2014/main" id="{C7D14D99-D44E-FBDD-9B7F-49BF49131262}"/>
              </a:ext>
            </a:extLst>
          </p:cNvPr>
          <p:cNvSpPr txBox="1"/>
          <p:nvPr/>
        </p:nvSpPr>
        <p:spPr>
          <a:xfrm>
            <a:off x="5722849" y="14779446"/>
            <a:ext cx="3884270" cy="891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Fit sections to content. Try several different layouts. </a:t>
            </a:r>
          </a:p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3831"/>
          </a:p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3831"/>
              <a:t>Use numbers or arrows to link sections if the order/flow is confusing.</a:t>
            </a:r>
          </a:p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sz="3831"/>
          </a:p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Quickly identify content with a package hexsticker (if available)</a:t>
            </a:r>
          </a:p>
        </p:txBody>
      </p:sp>
      <p:grpSp>
        <p:nvGrpSpPr>
          <p:cNvPr id="26" name="Group">
            <a:extLst>
              <a:ext uri="{FF2B5EF4-FFF2-40B4-BE49-F238E27FC236}">
                <a16:creationId xmlns:a16="http://schemas.microsoft.com/office/drawing/2014/main" id="{E8F9C9AB-58FC-CC2E-E7C9-EDEC102D5741}"/>
              </a:ext>
            </a:extLst>
          </p:cNvPr>
          <p:cNvGrpSpPr/>
          <p:nvPr/>
        </p:nvGrpSpPr>
        <p:grpSpPr>
          <a:xfrm>
            <a:off x="5810055" y="10158059"/>
            <a:ext cx="2030185" cy="521053"/>
            <a:chOff x="0" y="-62252"/>
            <a:chExt cx="1326324" cy="340404"/>
          </a:xfrm>
        </p:grpSpPr>
        <p:sp>
          <p:nvSpPr>
            <p:cNvPr id="27" name="Section 1">
              <a:extLst>
                <a:ext uri="{FF2B5EF4-FFF2-40B4-BE49-F238E27FC236}">
                  <a16:creationId xmlns:a16="http://schemas.microsoft.com/office/drawing/2014/main" id="{6D631850-DC6F-2DF3-07DD-9EE91AD337A5}"/>
                </a:ext>
              </a:extLst>
            </p:cNvPr>
            <p:cNvSpPr txBox="1"/>
            <p:nvPr/>
          </p:nvSpPr>
          <p:spPr>
            <a:xfrm>
              <a:off x="0" y="-62252"/>
              <a:ext cx="1326324" cy="340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9438" tIns="19438" rIns="19438" bIns="1943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sz="3831"/>
                <a:t>Section 1</a:t>
              </a:r>
            </a:p>
          </p:txBody>
        </p:sp>
        <p:sp>
          <p:nvSpPr>
            <p:cNvPr id="28" name="Line">
              <a:extLst>
                <a:ext uri="{FF2B5EF4-FFF2-40B4-BE49-F238E27FC236}">
                  <a16:creationId xmlns:a16="http://schemas.microsoft.com/office/drawing/2014/main" id="{FDCF7048-E72A-C2B8-ED98-50552B10CF73}"/>
                </a:ext>
              </a:extLst>
            </p:cNvPr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917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</p:grpSp>
      <p:grpSp>
        <p:nvGrpSpPr>
          <p:cNvPr id="29" name="Group">
            <a:extLst>
              <a:ext uri="{FF2B5EF4-FFF2-40B4-BE49-F238E27FC236}">
                <a16:creationId xmlns:a16="http://schemas.microsoft.com/office/drawing/2014/main" id="{D8C7FE5B-B4E1-73E5-9F8C-35518E3156A6}"/>
              </a:ext>
            </a:extLst>
          </p:cNvPr>
          <p:cNvGrpSpPr/>
          <p:nvPr/>
        </p:nvGrpSpPr>
        <p:grpSpPr>
          <a:xfrm>
            <a:off x="7277917" y="10150834"/>
            <a:ext cx="2071403" cy="703728"/>
            <a:chOff x="0" y="-62252"/>
            <a:chExt cx="1353254" cy="459747"/>
          </a:xfrm>
        </p:grpSpPr>
        <p:sp>
          <p:nvSpPr>
            <p:cNvPr id="30" name="Rectangle">
              <a:extLst>
                <a:ext uri="{FF2B5EF4-FFF2-40B4-BE49-F238E27FC236}">
                  <a16:creationId xmlns:a16="http://schemas.microsoft.com/office/drawing/2014/main" id="{39FF7B70-1FD6-DC7D-ADB4-4D4DC222AD26}"/>
                </a:ext>
              </a:extLst>
            </p:cNvPr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  <p:sp>
          <p:nvSpPr>
            <p:cNvPr id="31" name="Section 2">
              <a:extLst>
                <a:ext uri="{FF2B5EF4-FFF2-40B4-BE49-F238E27FC236}">
                  <a16:creationId xmlns:a16="http://schemas.microsoft.com/office/drawing/2014/main" id="{B3731942-3CAE-9B15-6CB7-26B7691B2051}"/>
                </a:ext>
              </a:extLst>
            </p:cNvPr>
            <p:cNvSpPr txBox="1"/>
            <p:nvPr/>
          </p:nvSpPr>
          <p:spPr>
            <a:xfrm>
              <a:off x="26928" y="-62252"/>
              <a:ext cx="1326326" cy="340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9438" tIns="19438" rIns="19438" bIns="1943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sz="3831"/>
                <a:t>Section 2</a:t>
              </a:r>
            </a:p>
          </p:txBody>
        </p:sp>
      </p:grpSp>
      <p:grpSp>
        <p:nvGrpSpPr>
          <p:cNvPr id="128" name="Group">
            <a:extLst>
              <a:ext uri="{FF2B5EF4-FFF2-40B4-BE49-F238E27FC236}">
                <a16:creationId xmlns:a16="http://schemas.microsoft.com/office/drawing/2014/main" id="{3378D741-367F-8226-123C-61E30FCE1911}"/>
              </a:ext>
            </a:extLst>
          </p:cNvPr>
          <p:cNvGrpSpPr/>
          <p:nvPr/>
        </p:nvGrpSpPr>
        <p:grpSpPr>
          <a:xfrm>
            <a:off x="8756481" y="10154386"/>
            <a:ext cx="2042769" cy="1135959"/>
            <a:chOff x="0" y="-62253"/>
            <a:chExt cx="1334545" cy="742126"/>
          </a:xfrm>
        </p:grpSpPr>
        <p:sp>
          <p:nvSpPr>
            <p:cNvPr id="129" name="Rectangle">
              <a:extLst>
                <a:ext uri="{FF2B5EF4-FFF2-40B4-BE49-F238E27FC236}">
                  <a16:creationId xmlns:a16="http://schemas.microsoft.com/office/drawing/2014/main" id="{BE0D3E82-E17F-1749-C7EC-772307875BA7}"/>
                </a:ext>
              </a:extLst>
            </p:cNvPr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 sz="1531"/>
            </a:p>
          </p:txBody>
        </p:sp>
        <p:sp>
          <p:nvSpPr>
            <p:cNvPr id="130" name="Section 3">
              <a:extLst>
                <a:ext uri="{FF2B5EF4-FFF2-40B4-BE49-F238E27FC236}">
                  <a16:creationId xmlns:a16="http://schemas.microsoft.com/office/drawing/2014/main" id="{87D327A3-1559-8BF8-E8FF-AF9D5BD43CAD}"/>
                </a:ext>
              </a:extLst>
            </p:cNvPr>
            <p:cNvSpPr txBox="1"/>
            <p:nvPr/>
          </p:nvSpPr>
          <p:spPr>
            <a:xfrm>
              <a:off x="8221" y="-62253"/>
              <a:ext cx="1326324" cy="340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9438" tIns="19438" rIns="19438" bIns="1943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sz="3831"/>
                <a:t>Section 3</a:t>
              </a:r>
            </a:p>
          </p:txBody>
        </p:sp>
      </p:grpSp>
      <p:grpSp>
        <p:nvGrpSpPr>
          <p:cNvPr id="131" name="Group">
            <a:extLst>
              <a:ext uri="{FF2B5EF4-FFF2-40B4-BE49-F238E27FC236}">
                <a16:creationId xmlns:a16="http://schemas.microsoft.com/office/drawing/2014/main" id="{AE655B8F-51FD-DEC8-A5FF-1A5741721839}"/>
              </a:ext>
            </a:extLst>
          </p:cNvPr>
          <p:cNvGrpSpPr/>
          <p:nvPr/>
        </p:nvGrpSpPr>
        <p:grpSpPr>
          <a:xfrm>
            <a:off x="5909890" y="12562120"/>
            <a:ext cx="4310173" cy="559093"/>
            <a:chOff x="0" y="20678"/>
            <a:chExt cx="2815850" cy="365255"/>
          </a:xfrm>
        </p:grpSpPr>
        <p:sp>
          <p:nvSpPr>
            <p:cNvPr id="132" name="Title">
              <a:extLst>
                <a:ext uri="{FF2B5EF4-FFF2-40B4-BE49-F238E27FC236}">
                  <a16:creationId xmlns:a16="http://schemas.microsoft.com/office/drawing/2014/main" id="{42C2D99A-B960-8CF6-A620-01CF42F13BBC}"/>
                </a:ext>
              </a:extLst>
            </p:cNvPr>
            <p:cNvSpPr txBox="1"/>
            <p:nvPr/>
          </p:nvSpPr>
          <p:spPr>
            <a:xfrm>
              <a:off x="0" y="45864"/>
              <a:ext cx="624671" cy="340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9438" tIns="19438" rIns="19438" bIns="1943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sz="3827"/>
                <a:t>Title</a:t>
              </a:r>
            </a:p>
          </p:txBody>
        </p:sp>
        <p:sp>
          <p:nvSpPr>
            <p:cNvPr id="133" name="Line">
              <a:extLst>
                <a:ext uri="{FF2B5EF4-FFF2-40B4-BE49-F238E27FC236}">
                  <a16:creationId xmlns:a16="http://schemas.microsoft.com/office/drawing/2014/main" id="{8EF12A52-9D48-6DD4-EB0F-02816346E28D}"/>
                </a:ext>
              </a:extLst>
            </p:cNvPr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917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</p:grpSp>
      <p:sp>
        <p:nvSpPr>
          <p:cNvPr id="134" name="SUBSUBTITLE">
            <a:extLst>
              <a:ext uri="{FF2B5EF4-FFF2-40B4-BE49-F238E27FC236}">
                <a16:creationId xmlns:a16="http://schemas.microsoft.com/office/drawing/2014/main" id="{B5F64D7D-2E31-9B49-4EFE-63CD44573EC3}"/>
              </a:ext>
            </a:extLst>
          </p:cNvPr>
          <p:cNvSpPr txBox="1"/>
          <p:nvPr/>
        </p:nvSpPr>
        <p:spPr>
          <a:xfrm>
            <a:off x="5909891" y="13655076"/>
            <a:ext cx="3048093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SUBSUBTITLE</a:t>
            </a:r>
          </a:p>
        </p:txBody>
      </p:sp>
      <p:sp>
        <p:nvSpPr>
          <p:cNvPr id="135" name="Layout Suggestions">
            <a:extLst>
              <a:ext uri="{FF2B5EF4-FFF2-40B4-BE49-F238E27FC236}">
                <a16:creationId xmlns:a16="http://schemas.microsoft.com/office/drawing/2014/main" id="{B10C92DF-8F1C-CB62-C1ED-782BBF88D222}"/>
              </a:ext>
            </a:extLst>
          </p:cNvPr>
          <p:cNvSpPr txBox="1"/>
          <p:nvPr/>
        </p:nvSpPr>
        <p:spPr>
          <a:xfrm>
            <a:off x="5732976" y="8812163"/>
            <a:ext cx="4046763" cy="52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827"/>
              <a:t>Layout Suggestions</a:t>
            </a:r>
          </a:p>
        </p:txBody>
      </p:sp>
      <p:sp>
        <p:nvSpPr>
          <p:cNvPr id="136" name="Line">
            <a:extLst>
              <a:ext uri="{FF2B5EF4-FFF2-40B4-BE49-F238E27FC236}">
                <a16:creationId xmlns:a16="http://schemas.microsoft.com/office/drawing/2014/main" id="{9BB49356-02DE-A23A-1036-F2B0F91CF79C}"/>
              </a:ext>
            </a:extLst>
          </p:cNvPr>
          <p:cNvSpPr/>
          <p:nvPr/>
        </p:nvSpPr>
        <p:spPr>
          <a:xfrm>
            <a:off x="5675553" y="8738917"/>
            <a:ext cx="4713999" cy="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137" name="Copyright">
            <a:extLst>
              <a:ext uri="{FF2B5EF4-FFF2-40B4-BE49-F238E27FC236}">
                <a16:creationId xmlns:a16="http://schemas.microsoft.com/office/drawing/2014/main" id="{E7F0FA67-AFAE-CE81-8729-0176E3F524AD}"/>
              </a:ext>
            </a:extLst>
          </p:cNvPr>
          <p:cNvSpPr txBox="1"/>
          <p:nvPr/>
        </p:nvSpPr>
        <p:spPr>
          <a:xfrm>
            <a:off x="5613759" y="19405678"/>
            <a:ext cx="2057437" cy="52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827"/>
              <a:t>Copyright</a:t>
            </a:r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5F30A262-3768-4621-F0F8-5076CE01B75C}"/>
              </a:ext>
            </a:extLst>
          </p:cNvPr>
          <p:cNvSpPr/>
          <p:nvPr/>
        </p:nvSpPr>
        <p:spPr>
          <a:xfrm>
            <a:off x="5564456" y="19390750"/>
            <a:ext cx="4713996" cy="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139" name="Useful Elements">
            <a:extLst>
              <a:ext uri="{FF2B5EF4-FFF2-40B4-BE49-F238E27FC236}">
                <a16:creationId xmlns:a16="http://schemas.microsoft.com/office/drawing/2014/main" id="{81C25150-D1DC-DD76-67DD-1F0FD7556825}"/>
              </a:ext>
            </a:extLst>
          </p:cNvPr>
          <p:cNvSpPr txBox="1"/>
          <p:nvPr/>
        </p:nvSpPr>
        <p:spPr>
          <a:xfrm>
            <a:off x="10946616" y="8812163"/>
            <a:ext cx="3352663" cy="52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827"/>
              <a:t>Useful Elements</a:t>
            </a:r>
          </a:p>
        </p:txBody>
      </p:sp>
      <p:sp>
        <p:nvSpPr>
          <p:cNvPr id="140" name="Line">
            <a:extLst>
              <a:ext uri="{FF2B5EF4-FFF2-40B4-BE49-F238E27FC236}">
                <a16:creationId xmlns:a16="http://schemas.microsoft.com/office/drawing/2014/main" id="{EF5E427A-6238-B83D-CEA2-C62EA917350F}"/>
              </a:ext>
            </a:extLst>
          </p:cNvPr>
          <p:cNvSpPr/>
          <p:nvPr/>
        </p:nvSpPr>
        <p:spPr>
          <a:xfrm>
            <a:off x="10905152" y="8738917"/>
            <a:ext cx="4713999" cy="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141" name="Logistics">
            <a:extLst>
              <a:ext uri="{FF2B5EF4-FFF2-40B4-BE49-F238E27FC236}">
                <a16:creationId xmlns:a16="http://schemas.microsoft.com/office/drawing/2014/main" id="{D94D9F8C-82B2-F2B4-83ED-18B6536F5250}"/>
              </a:ext>
            </a:extLst>
          </p:cNvPr>
          <p:cNvSpPr txBox="1"/>
          <p:nvPr/>
        </p:nvSpPr>
        <p:spPr>
          <a:xfrm>
            <a:off x="16184057" y="8808737"/>
            <a:ext cx="1831413" cy="52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827"/>
              <a:t>Logistics</a:t>
            </a:r>
          </a:p>
        </p:txBody>
      </p:sp>
      <p:sp>
        <p:nvSpPr>
          <p:cNvPr id="142" name="Line">
            <a:extLst>
              <a:ext uri="{FF2B5EF4-FFF2-40B4-BE49-F238E27FC236}">
                <a16:creationId xmlns:a16="http://schemas.microsoft.com/office/drawing/2014/main" id="{3B10622F-AE8E-9E46-1B98-09FE6A2B0F3B}"/>
              </a:ext>
            </a:extLst>
          </p:cNvPr>
          <p:cNvSpPr/>
          <p:nvPr/>
        </p:nvSpPr>
        <p:spPr>
          <a:xfrm>
            <a:off x="16134749" y="8735490"/>
            <a:ext cx="4713996" cy="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graphicFrame>
        <p:nvGraphicFramePr>
          <p:cNvPr id="143" name="Table">
            <a:extLst>
              <a:ext uri="{FF2B5EF4-FFF2-40B4-BE49-F238E27FC236}">
                <a16:creationId xmlns:a16="http://schemas.microsoft.com/office/drawing/2014/main" id="{1E6143A7-EEAB-5C57-AF80-B43B77AC1DDE}"/>
              </a:ext>
            </a:extLst>
          </p:cNvPr>
          <p:cNvGraphicFramePr/>
          <p:nvPr/>
        </p:nvGraphicFramePr>
        <p:xfrm>
          <a:off x="11308655" y="20769006"/>
          <a:ext cx="4406978" cy="139775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513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155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9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4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4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9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4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4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5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4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4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4" name="These are just font awesome characters">
            <a:extLst>
              <a:ext uri="{FF2B5EF4-FFF2-40B4-BE49-F238E27FC236}">
                <a16:creationId xmlns:a16="http://schemas.microsoft.com/office/drawing/2014/main" id="{F2CFAD38-7E32-518F-0490-30192A7D5F43}"/>
              </a:ext>
            </a:extLst>
          </p:cNvPr>
          <p:cNvSpPr txBox="1"/>
          <p:nvPr/>
        </p:nvSpPr>
        <p:spPr>
          <a:xfrm>
            <a:off x="11245807" y="12729369"/>
            <a:ext cx="4229360" cy="1760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3831"/>
              <a:t>These are just font awesome characters</a:t>
            </a:r>
          </a:p>
        </p:txBody>
      </p:sp>
      <p:sp>
        <p:nvSpPr>
          <p:cNvPr id="145" name="ICONS">
            <a:extLst>
              <a:ext uri="{FF2B5EF4-FFF2-40B4-BE49-F238E27FC236}">
                <a16:creationId xmlns:a16="http://schemas.microsoft.com/office/drawing/2014/main" id="{88AB7298-D03D-FC64-4E06-DCF79F704086}"/>
              </a:ext>
            </a:extLst>
          </p:cNvPr>
          <p:cNvSpPr txBox="1"/>
          <p:nvPr/>
        </p:nvSpPr>
        <p:spPr>
          <a:xfrm>
            <a:off x="11005160" y="12942385"/>
            <a:ext cx="1408220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ICONS</a:t>
            </a:r>
          </a:p>
        </p:txBody>
      </p:sp>
      <p:sp>
        <p:nvSpPr>
          <p:cNvPr id="146" name="MOCK TABLES">
            <a:extLst>
              <a:ext uri="{FF2B5EF4-FFF2-40B4-BE49-F238E27FC236}">
                <a16:creationId xmlns:a16="http://schemas.microsoft.com/office/drawing/2014/main" id="{94F96584-2C36-B880-865D-51AEB921AE17}"/>
              </a:ext>
            </a:extLst>
          </p:cNvPr>
          <p:cNvSpPr txBox="1"/>
          <p:nvPr/>
        </p:nvSpPr>
        <p:spPr>
          <a:xfrm>
            <a:off x="11005160" y="14844091"/>
            <a:ext cx="3083359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MOCK TABLES</a:t>
            </a:r>
          </a:p>
        </p:txBody>
      </p:sp>
      <p:sp>
        <p:nvSpPr>
          <p:cNvPr id="147" name="MOCK GRAPHS">
            <a:extLst>
              <a:ext uri="{FF2B5EF4-FFF2-40B4-BE49-F238E27FC236}">
                <a16:creationId xmlns:a16="http://schemas.microsoft.com/office/drawing/2014/main" id="{39E89631-21B6-D8AB-21EC-E06EC482A92C}"/>
              </a:ext>
            </a:extLst>
          </p:cNvPr>
          <p:cNvSpPr txBox="1"/>
          <p:nvPr/>
        </p:nvSpPr>
        <p:spPr>
          <a:xfrm>
            <a:off x="11005160" y="18368525"/>
            <a:ext cx="3230835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MOCK GRAPHS</a:t>
            </a:r>
          </a:p>
        </p:txBody>
      </p:sp>
      <p:sp>
        <p:nvSpPr>
          <p:cNvPr id="148" name="TABLES">
            <a:extLst>
              <a:ext uri="{FF2B5EF4-FFF2-40B4-BE49-F238E27FC236}">
                <a16:creationId xmlns:a16="http://schemas.microsoft.com/office/drawing/2014/main" id="{4D60F0B5-F1C1-9678-AAE9-B718F4944842}"/>
              </a:ext>
            </a:extLst>
          </p:cNvPr>
          <p:cNvSpPr txBox="1"/>
          <p:nvPr/>
        </p:nvSpPr>
        <p:spPr>
          <a:xfrm>
            <a:off x="11005160" y="20122860"/>
            <a:ext cx="1687143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TABLES</a:t>
            </a:r>
          </a:p>
        </p:txBody>
      </p:sp>
      <p:sp>
        <p:nvSpPr>
          <p:cNvPr id="149" name="CODE">
            <a:extLst>
              <a:ext uri="{FF2B5EF4-FFF2-40B4-BE49-F238E27FC236}">
                <a16:creationId xmlns:a16="http://schemas.microsoft.com/office/drawing/2014/main" id="{0C19FA23-70A8-973F-20E9-0178FF31D64C}"/>
              </a:ext>
            </a:extLst>
          </p:cNvPr>
          <p:cNvSpPr txBox="1"/>
          <p:nvPr/>
        </p:nvSpPr>
        <p:spPr>
          <a:xfrm>
            <a:off x="11005155" y="9569282"/>
            <a:ext cx="1243111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CODE</a:t>
            </a:r>
          </a:p>
        </p:txBody>
      </p:sp>
      <p:sp>
        <p:nvSpPr>
          <p:cNvPr id="150" name="ggplot(mpg, aes(hwy, cty)) +…">
            <a:extLst>
              <a:ext uri="{FF2B5EF4-FFF2-40B4-BE49-F238E27FC236}">
                <a16:creationId xmlns:a16="http://schemas.microsoft.com/office/drawing/2014/main" id="{7D391776-A519-43B6-4994-8C0C269749E7}"/>
              </a:ext>
            </a:extLst>
          </p:cNvPr>
          <p:cNvSpPr txBox="1"/>
          <p:nvPr/>
        </p:nvSpPr>
        <p:spPr>
          <a:xfrm>
            <a:off x="11318374" y="8780018"/>
            <a:ext cx="4294322" cy="488485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831"/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831"/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831"/>
              <a:t> geom_smooth(method ="lm")</a:t>
            </a:r>
          </a:p>
        </p:txBody>
      </p:sp>
      <p:sp>
        <p:nvSpPr>
          <p:cNvPr id="152" name="Where possible, use code that works when run.">
            <a:extLst>
              <a:ext uri="{FF2B5EF4-FFF2-40B4-BE49-F238E27FC236}">
                <a16:creationId xmlns:a16="http://schemas.microsoft.com/office/drawing/2014/main" id="{CA48E6BD-A559-F84F-39AD-77C1F9F709AD}"/>
              </a:ext>
            </a:extLst>
          </p:cNvPr>
          <p:cNvSpPr txBox="1"/>
          <p:nvPr/>
        </p:nvSpPr>
        <p:spPr>
          <a:xfrm>
            <a:off x="11245807" y="9469518"/>
            <a:ext cx="4229360" cy="1760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Where possible, use code that works when run.</a:t>
            </a:r>
          </a:p>
        </p:txBody>
      </p:sp>
      <p:sp>
        <p:nvSpPr>
          <p:cNvPr id="153" name="can help explain">
            <a:extLst>
              <a:ext uri="{FF2B5EF4-FFF2-40B4-BE49-F238E27FC236}">
                <a16:creationId xmlns:a16="http://schemas.microsoft.com/office/drawing/2014/main" id="{B17671E8-4CAE-C48F-F6A0-D29F0C4923D9}"/>
              </a:ext>
            </a:extLst>
          </p:cNvPr>
          <p:cNvSpPr/>
          <p:nvPr/>
        </p:nvSpPr>
        <p:spPr>
          <a:xfrm>
            <a:off x="12792135" y="11669786"/>
            <a:ext cx="1346806" cy="885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sz="3831"/>
              <a:t>can help explain </a:t>
            </a:r>
          </a:p>
        </p:txBody>
      </p:sp>
      <p:sp>
        <p:nvSpPr>
          <p:cNvPr id="154" name="Word balloons">
            <a:extLst>
              <a:ext uri="{FF2B5EF4-FFF2-40B4-BE49-F238E27FC236}">
                <a16:creationId xmlns:a16="http://schemas.microsoft.com/office/drawing/2014/main" id="{505ADE59-078F-41D7-F03B-404A0DD23188}"/>
              </a:ext>
            </a:extLst>
          </p:cNvPr>
          <p:cNvSpPr/>
          <p:nvPr/>
        </p:nvSpPr>
        <p:spPr>
          <a:xfrm>
            <a:off x="11308654" y="11663110"/>
            <a:ext cx="1346806" cy="891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sz="3831"/>
              <a:t>Word balloons</a:t>
            </a:r>
          </a:p>
        </p:txBody>
      </p:sp>
      <p:sp>
        <p:nvSpPr>
          <p:cNvPr id="155" name="code">
            <a:extLst>
              <a:ext uri="{FF2B5EF4-FFF2-40B4-BE49-F238E27FC236}">
                <a16:creationId xmlns:a16="http://schemas.microsoft.com/office/drawing/2014/main" id="{0E3BA6EC-0EDE-2EE6-CEFD-93FE6AE4F917}"/>
              </a:ext>
            </a:extLst>
          </p:cNvPr>
          <p:cNvSpPr/>
          <p:nvPr/>
        </p:nvSpPr>
        <p:spPr>
          <a:xfrm>
            <a:off x="14275612" y="11663712"/>
            <a:ext cx="1346806" cy="891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sz="3831"/>
              <a:t>code</a:t>
            </a:r>
          </a:p>
        </p:txBody>
      </p:sp>
      <p:sp>
        <p:nvSpPr>
          <p:cNvPr id="156" name="Line">
            <a:extLst>
              <a:ext uri="{FF2B5EF4-FFF2-40B4-BE49-F238E27FC236}">
                <a16:creationId xmlns:a16="http://schemas.microsoft.com/office/drawing/2014/main" id="{CAD66E55-37A5-7F6E-7DF7-1709DC38B7C1}"/>
              </a:ext>
            </a:extLst>
          </p:cNvPr>
          <p:cNvSpPr/>
          <p:nvPr/>
        </p:nvSpPr>
        <p:spPr>
          <a:xfrm>
            <a:off x="10942032" y="9652443"/>
            <a:ext cx="4640239" cy="2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157" name="Line">
            <a:extLst>
              <a:ext uri="{FF2B5EF4-FFF2-40B4-BE49-F238E27FC236}">
                <a16:creationId xmlns:a16="http://schemas.microsoft.com/office/drawing/2014/main" id="{14687AF6-55A1-D9F0-8AA9-E14A04C3CDF8}"/>
              </a:ext>
            </a:extLst>
          </p:cNvPr>
          <p:cNvSpPr/>
          <p:nvPr/>
        </p:nvSpPr>
        <p:spPr>
          <a:xfrm>
            <a:off x="10942032" y="13007081"/>
            <a:ext cx="4640239" cy="2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158" name="Line">
            <a:extLst>
              <a:ext uri="{FF2B5EF4-FFF2-40B4-BE49-F238E27FC236}">
                <a16:creationId xmlns:a16="http://schemas.microsoft.com/office/drawing/2014/main" id="{76A5267A-ACE3-E80D-67E8-E2EBA1149986}"/>
              </a:ext>
            </a:extLst>
          </p:cNvPr>
          <p:cNvSpPr/>
          <p:nvPr/>
        </p:nvSpPr>
        <p:spPr>
          <a:xfrm>
            <a:off x="10942032" y="14888828"/>
            <a:ext cx="4640239" cy="2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159" name="Line">
            <a:extLst>
              <a:ext uri="{FF2B5EF4-FFF2-40B4-BE49-F238E27FC236}">
                <a16:creationId xmlns:a16="http://schemas.microsoft.com/office/drawing/2014/main" id="{C3A5FED6-1A57-0303-BBB9-1993BD7EC92D}"/>
              </a:ext>
            </a:extLst>
          </p:cNvPr>
          <p:cNvSpPr/>
          <p:nvPr/>
        </p:nvSpPr>
        <p:spPr>
          <a:xfrm>
            <a:off x="10942032" y="18441842"/>
            <a:ext cx="4640239" cy="2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7C4CB769-24C0-4393-AF5E-65F37D147B2F}"/>
              </a:ext>
            </a:extLst>
          </p:cNvPr>
          <p:cNvSpPr/>
          <p:nvPr/>
        </p:nvSpPr>
        <p:spPr>
          <a:xfrm>
            <a:off x="10942032" y="20201417"/>
            <a:ext cx="4640239" cy="2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161" name="This template uses several fonts: Helvetica Neue, Menlo, Source Sans pro, which you can acquire for free here,  www.fontsquirrel.com/fonts/source-sans-pro, and Font Awesome, which you can acquire here, fortawesome.github.io/Font-Awesome/get-started/">
            <a:extLst>
              <a:ext uri="{FF2B5EF4-FFF2-40B4-BE49-F238E27FC236}">
                <a16:creationId xmlns:a16="http://schemas.microsoft.com/office/drawing/2014/main" id="{6860BAB7-1457-4198-142B-7F687E8A40D5}"/>
              </a:ext>
            </a:extLst>
          </p:cNvPr>
          <p:cNvSpPr txBox="1"/>
          <p:nvPr/>
        </p:nvSpPr>
        <p:spPr>
          <a:xfrm>
            <a:off x="16289800" y="7123169"/>
            <a:ext cx="4313761" cy="8127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This template uses several fonts: </a:t>
            </a:r>
            <a:r>
              <a:rPr sz="383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sz="3831"/>
              <a:t>, </a:t>
            </a:r>
            <a:r>
              <a:rPr sz="383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sz="3831"/>
              <a:t>, Source Sans pro, which you can acquire for free here,  </a:t>
            </a:r>
            <a:r>
              <a:rPr sz="3831" u="sng">
                <a:hlinkClick r:id="rId6"/>
              </a:rPr>
              <a:t>www.fontsquirrel.com/fonts/source-sans-pro</a:t>
            </a:r>
            <a:r>
              <a:rPr sz="3831"/>
              <a:t>, and Font Awesome, which you can acquire here, </a:t>
            </a:r>
            <a:r>
              <a:rPr sz="3831" u="sng">
                <a:hlinkClick r:id="rId7"/>
              </a:rPr>
              <a:t>fortawesome.github.io/Font-Awesome/get-started/</a:t>
            </a:r>
          </a:p>
        </p:txBody>
      </p:sp>
      <p:sp>
        <p:nvSpPr>
          <p:cNvPr id="162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692DD0D5-E107-D3F7-E37D-90178F6863D6}"/>
              </a:ext>
            </a:extLst>
          </p:cNvPr>
          <p:cNvSpPr txBox="1"/>
          <p:nvPr/>
        </p:nvSpPr>
        <p:spPr>
          <a:xfrm>
            <a:off x="16289801" y="10764762"/>
            <a:ext cx="4457806" cy="4944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3831" dirty="0"/>
              <a:t>To use a font awesome icon, copy and paste one from here </a:t>
            </a:r>
            <a:r>
              <a:rPr lang="en-US" sz="3831" u="sng" dirty="0">
                <a:hlinkClick r:id="rId8"/>
              </a:rPr>
              <a:t>https://fontawesome.com/v4/cheatsheet/</a:t>
            </a:r>
            <a:r>
              <a:rPr lang="en-US" sz="3831" u="sng" dirty="0"/>
              <a:t>  </a:t>
            </a:r>
            <a:r>
              <a:rPr sz="3831" dirty="0"/>
              <a:t>Then set the text font to font awesome.</a:t>
            </a:r>
          </a:p>
        </p:txBody>
      </p:sp>
      <p:sp>
        <p:nvSpPr>
          <p:cNvPr id="163" name="Select multiple elements by holding down shift and then selecting each. Click on a selected element before letting go of shift to unselect it.…">
            <a:extLst>
              <a:ext uri="{FF2B5EF4-FFF2-40B4-BE49-F238E27FC236}">
                <a16:creationId xmlns:a16="http://schemas.microsoft.com/office/drawing/2014/main" id="{34844E53-A912-FFFB-3E69-B4158B263F35}"/>
              </a:ext>
            </a:extLst>
          </p:cNvPr>
          <p:cNvSpPr txBox="1"/>
          <p:nvPr/>
        </p:nvSpPr>
        <p:spPr>
          <a:xfrm>
            <a:off x="16289801" y="8821466"/>
            <a:ext cx="4457806" cy="13172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b">
            <a:spAutoFit/>
          </a:bodyPr>
          <a:lstStyle/>
          <a:p>
            <a:pPr marL="174962" indent="-174962">
              <a:lnSpc>
                <a:spcPct val="90000"/>
              </a:lnSpc>
              <a:spcBef>
                <a:spcPts val="767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Select multiple elements by holding down shift and then selecting each. Click on a selected element before letting go of shift to unselect it.</a:t>
            </a:r>
          </a:p>
          <a:p>
            <a:pPr marL="174962" indent="-174962">
              <a:lnSpc>
                <a:spcPct val="90000"/>
              </a:lnSpc>
              <a:spcBef>
                <a:spcPts val="767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To group elements together. Select them all , then click Arrange &gt; Group</a:t>
            </a:r>
          </a:p>
          <a:p>
            <a:pPr marL="174962" indent="-174962">
              <a:lnSpc>
                <a:spcPct val="90000"/>
              </a:lnSpc>
              <a:spcBef>
                <a:spcPts val="767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To evenly space multiple objects, select them all then Right Click &gt; Align objects or Right Click &gt; Distribute objects</a:t>
            </a:r>
          </a:p>
          <a:p>
            <a:pPr marL="174962" indent="-174962">
              <a:lnSpc>
                <a:spcPct val="90000"/>
              </a:lnSpc>
              <a:spcBef>
                <a:spcPts val="459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Click on a table, then visit Format &gt;Table &gt; Row and Column Size to make even width rows/columns.</a:t>
            </a:r>
          </a:p>
        </p:txBody>
      </p:sp>
      <p:sp>
        <p:nvSpPr>
          <p:cNvPr id="164" name="I make my cheatsheets in Apple Keynote, and not latex or R Markdown, because presentation software makes it much easier to tweak the visual appearance of a document">
            <a:extLst>
              <a:ext uri="{FF2B5EF4-FFF2-40B4-BE49-F238E27FC236}">
                <a16:creationId xmlns:a16="http://schemas.microsoft.com/office/drawing/2014/main" id="{E2079E00-A99A-32BC-C53A-A3856E363A9A}"/>
              </a:ext>
            </a:extLst>
          </p:cNvPr>
          <p:cNvSpPr txBox="1"/>
          <p:nvPr/>
        </p:nvSpPr>
        <p:spPr>
          <a:xfrm>
            <a:off x="16289801" y="13277315"/>
            <a:ext cx="4457806" cy="6005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3831"/>
              <a:t>I make my cheatsheets in Apple Keynote, and not latex or R Markdown, because presentation software makes it much easier to tweak the visual appearance of a document</a:t>
            </a:r>
          </a:p>
        </p:txBody>
      </p:sp>
      <p:sp>
        <p:nvSpPr>
          <p:cNvPr id="165" name="FONTS">
            <a:extLst>
              <a:ext uri="{FF2B5EF4-FFF2-40B4-BE49-F238E27FC236}">
                <a16:creationId xmlns:a16="http://schemas.microsoft.com/office/drawing/2014/main" id="{DA13AE1F-42DD-C74D-E32B-FEC5A03EEB12}"/>
              </a:ext>
            </a:extLst>
          </p:cNvPr>
          <p:cNvSpPr txBox="1"/>
          <p:nvPr/>
        </p:nvSpPr>
        <p:spPr>
          <a:xfrm>
            <a:off x="16289802" y="9569282"/>
            <a:ext cx="1506004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FONTS</a:t>
            </a:r>
          </a:p>
        </p:txBody>
      </p:sp>
      <p:sp>
        <p:nvSpPr>
          <p:cNvPr id="166" name="KEYNOTE">
            <a:extLst>
              <a:ext uri="{FF2B5EF4-FFF2-40B4-BE49-F238E27FC236}">
                <a16:creationId xmlns:a16="http://schemas.microsoft.com/office/drawing/2014/main" id="{34C40965-B199-D20A-0071-FC8EA177B22D}"/>
              </a:ext>
            </a:extLst>
          </p:cNvPr>
          <p:cNvSpPr txBox="1"/>
          <p:nvPr/>
        </p:nvSpPr>
        <p:spPr>
          <a:xfrm>
            <a:off x="16289801" y="14967633"/>
            <a:ext cx="2073467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KEYNOTE</a:t>
            </a:r>
          </a:p>
        </p:txBody>
      </p:sp>
      <p:sp>
        <p:nvSpPr>
          <p:cNvPr id="167" name="KEYNOTE TIPS">
            <a:extLst>
              <a:ext uri="{FF2B5EF4-FFF2-40B4-BE49-F238E27FC236}">
                <a16:creationId xmlns:a16="http://schemas.microsoft.com/office/drawing/2014/main" id="{1F528361-3C6A-89F8-0476-661027B27E44}"/>
              </a:ext>
            </a:extLst>
          </p:cNvPr>
          <p:cNvSpPr txBox="1"/>
          <p:nvPr/>
        </p:nvSpPr>
        <p:spPr>
          <a:xfrm>
            <a:off x="16289796" y="17583775"/>
            <a:ext cx="3157097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KEYNOTE TIPS</a:t>
            </a:r>
          </a:p>
        </p:txBody>
      </p:sp>
      <p:sp>
        <p:nvSpPr>
          <p:cNvPr id="168" name="Line">
            <a:extLst>
              <a:ext uri="{FF2B5EF4-FFF2-40B4-BE49-F238E27FC236}">
                <a16:creationId xmlns:a16="http://schemas.microsoft.com/office/drawing/2014/main" id="{9E6938D3-FF28-3331-309C-6A779E869EC4}"/>
              </a:ext>
            </a:extLst>
          </p:cNvPr>
          <p:cNvSpPr/>
          <p:nvPr/>
        </p:nvSpPr>
        <p:spPr>
          <a:xfrm>
            <a:off x="16171627" y="14911652"/>
            <a:ext cx="4640237" cy="2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169" name="Line">
            <a:extLst>
              <a:ext uri="{FF2B5EF4-FFF2-40B4-BE49-F238E27FC236}">
                <a16:creationId xmlns:a16="http://schemas.microsoft.com/office/drawing/2014/main" id="{4E4E74F5-D9EE-39E9-52A5-1058B50B29D5}"/>
              </a:ext>
            </a:extLst>
          </p:cNvPr>
          <p:cNvSpPr/>
          <p:nvPr/>
        </p:nvSpPr>
        <p:spPr>
          <a:xfrm>
            <a:off x="16126563" y="9652443"/>
            <a:ext cx="4640239" cy="2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grpSp>
        <p:nvGrpSpPr>
          <p:cNvPr id="170" name="Group">
            <a:extLst>
              <a:ext uri="{FF2B5EF4-FFF2-40B4-BE49-F238E27FC236}">
                <a16:creationId xmlns:a16="http://schemas.microsoft.com/office/drawing/2014/main" id="{6CF010D7-2E0E-F7EB-B65F-F824345F0042}"/>
              </a:ext>
            </a:extLst>
          </p:cNvPr>
          <p:cNvGrpSpPr/>
          <p:nvPr/>
        </p:nvGrpSpPr>
        <p:grpSpPr>
          <a:xfrm>
            <a:off x="600920" y="13769343"/>
            <a:ext cx="4404064" cy="1632610"/>
            <a:chOff x="0" y="0"/>
            <a:chExt cx="2877189" cy="1066587"/>
          </a:xfrm>
        </p:grpSpPr>
        <p:pic>
          <p:nvPicPr>
            <p:cNvPr id="171" name="ggplot2-cheatsheet.png" descr="ggplot2-cheatsheet.png">
              <a:extLst>
                <a:ext uri="{FF2B5EF4-FFF2-40B4-BE49-F238E27FC236}">
                  <a16:creationId xmlns:a16="http://schemas.microsoft.com/office/drawing/2014/main" id="{6623A3D3-22EF-887E-EA8C-7BC247169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172" name="Group">
              <a:extLst>
                <a:ext uri="{FF2B5EF4-FFF2-40B4-BE49-F238E27FC236}">
                  <a16:creationId xmlns:a16="http://schemas.microsoft.com/office/drawing/2014/main" id="{440BC9C8-3171-D34D-F81A-4F41AEDAA7B8}"/>
                </a:ext>
              </a:extLst>
            </p:cNvPr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181" name="Line">
                <a:extLst>
                  <a:ext uri="{FF2B5EF4-FFF2-40B4-BE49-F238E27FC236}">
                    <a16:creationId xmlns:a16="http://schemas.microsoft.com/office/drawing/2014/main" id="{44CD29D8-70B9-FD3C-979C-08DDCD4344C5}"/>
                  </a:ext>
                </a:extLst>
              </p:cNvPr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  <p:sp>
            <p:nvSpPr>
              <p:cNvPr id="182" name="Triangle">
                <a:extLst>
                  <a:ext uri="{FF2B5EF4-FFF2-40B4-BE49-F238E27FC236}">
                    <a16:creationId xmlns:a16="http://schemas.microsoft.com/office/drawing/2014/main" id="{1E2AD259-C734-FBAE-2475-28CF0E770F71}"/>
                  </a:ext>
                </a:extLst>
              </p:cNvPr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</p:grpSp>
        <p:grpSp>
          <p:nvGrpSpPr>
            <p:cNvPr id="173" name="Group">
              <a:extLst>
                <a:ext uri="{FF2B5EF4-FFF2-40B4-BE49-F238E27FC236}">
                  <a16:creationId xmlns:a16="http://schemas.microsoft.com/office/drawing/2014/main" id="{5B8090C8-A763-F275-9435-C7488CA0F678}"/>
                </a:ext>
              </a:extLst>
            </p:cNvPr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174" name="ggplot2-cheatsheet.png" descr="ggplot2-cheatsheet.png">
                <a:extLst>
                  <a:ext uri="{FF2B5EF4-FFF2-40B4-BE49-F238E27FC236}">
                    <a16:creationId xmlns:a16="http://schemas.microsoft.com/office/drawing/2014/main" id="{E1255D0B-7095-934E-B10A-091F4BF030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175" name="Rectangle">
                <a:extLst>
                  <a:ext uri="{FF2B5EF4-FFF2-40B4-BE49-F238E27FC236}">
                    <a16:creationId xmlns:a16="http://schemas.microsoft.com/office/drawing/2014/main" id="{118232E1-9475-73BA-AC42-27E0E943EC0C}"/>
                  </a:ext>
                </a:extLst>
              </p:cNvPr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pic>
            <p:nvPicPr>
              <p:cNvPr id="176" name="ggplot2-cheatsheet.png" descr="ggplot2-cheatsheet.png">
                <a:extLst>
                  <a:ext uri="{FF2B5EF4-FFF2-40B4-BE49-F238E27FC236}">
                    <a16:creationId xmlns:a16="http://schemas.microsoft.com/office/drawing/2014/main" id="{653304D5-ACE6-92E2-345D-AE36CC369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7" name="Rectangle">
                <a:extLst>
                  <a:ext uri="{FF2B5EF4-FFF2-40B4-BE49-F238E27FC236}">
                    <a16:creationId xmlns:a16="http://schemas.microsoft.com/office/drawing/2014/main" id="{248FD4EC-0DA4-769C-3F08-4DC3A1123E95}"/>
                  </a:ext>
                </a:extLst>
              </p:cNvPr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pic>
            <p:nvPicPr>
              <p:cNvPr id="178" name="ggplot2-cheatsheet.png" descr="ggplot2-cheatsheet.png">
                <a:extLst>
                  <a:ext uri="{FF2B5EF4-FFF2-40B4-BE49-F238E27FC236}">
                    <a16:creationId xmlns:a16="http://schemas.microsoft.com/office/drawing/2014/main" id="{50878CF0-9123-E774-0101-DC626B60FA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9" name="Rectangle">
                <a:extLst>
                  <a:ext uri="{FF2B5EF4-FFF2-40B4-BE49-F238E27FC236}">
                    <a16:creationId xmlns:a16="http://schemas.microsoft.com/office/drawing/2014/main" id="{9768AA98-90A9-06DB-7DB7-B5468F66D6DC}"/>
                  </a:ext>
                </a:extLst>
              </p:cNvPr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pic>
            <p:nvPicPr>
              <p:cNvPr id="180" name="ggplot2-cheatsheet.png" descr="ggplot2-cheatsheet.png">
                <a:extLst>
                  <a:ext uri="{FF2B5EF4-FFF2-40B4-BE49-F238E27FC236}">
                    <a16:creationId xmlns:a16="http://schemas.microsoft.com/office/drawing/2014/main" id="{B08A2B58-91E4-0F08-BBAF-611A23D04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83" name="Group">
            <a:extLst>
              <a:ext uri="{FF2B5EF4-FFF2-40B4-BE49-F238E27FC236}">
                <a16:creationId xmlns:a16="http://schemas.microsoft.com/office/drawing/2014/main" id="{510C41C8-8CC5-2921-0DC3-95F1671CCD79}"/>
              </a:ext>
            </a:extLst>
          </p:cNvPr>
          <p:cNvGrpSpPr/>
          <p:nvPr/>
        </p:nvGrpSpPr>
        <p:grpSpPr>
          <a:xfrm>
            <a:off x="893307" y="18699985"/>
            <a:ext cx="3819287" cy="1195893"/>
            <a:chOff x="0" y="0"/>
            <a:chExt cx="2495152" cy="781279"/>
          </a:xfrm>
        </p:grpSpPr>
        <p:sp>
          <p:nvSpPr>
            <p:cNvPr id="184" name="i + geom_area() x, y, alpha, color, fill, linetype, size…">
              <a:extLst>
                <a:ext uri="{FF2B5EF4-FFF2-40B4-BE49-F238E27FC236}">
                  <a16:creationId xmlns:a16="http://schemas.microsoft.com/office/drawing/2014/main" id="{04DDAAB3-F2D7-F5C9-85A1-9A385995485D}"/>
                </a:ext>
              </a:extLst>
            </p:cNvPr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684"/>
                </a:spcBef>
                <a:defRPr sz="1000">
                  <a:solidFill>
                    <a:srgbClr val="000000"/>
                  </a:solidFill>
                </a:defRPr>
              </a:pPr>
              <a:r>
                <a:rPr sz="1531"/>
                <a:t>i + geom_area()</a:t>
              </a:r>
              <a:br>
                <a:rPr sz="1531"/>
              </a:br>
              <a:r>
                <a:rPr sz="1531"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684"/>
                </a:spcBef>
                <a:defRPr sz="1000">
                  <a:solidFill>
                    <a:srgbClr val="000000"/>
                  </a:solidFill>
                </a:defRPr>
              </a:pPr>
              <a:r>
                <a:rPr sz="1531"/>
                <a:t>i + geom_line()</a:t>
              </a:r>
              <a:br>
                <a:rPr sz="1531" b="0"/>
              </a:br>
              <a:r>
                <a:rPr sz="1531" b="0"/>
                <a:t>x, y, alpha, color, group, linetype, size</a:t>
              </a:r>
            </a:p>
          </p:txBody>
        </p:sp>
        <p:grpSp>
          <p:nvGrpSpPr>
            <p:cNvPr id="185" name="Group">
              <a:extLst>
                <a:ext uri="{FF2B5EF4-FFF2-40B4-BE49-F238E27FC236}">
                  <a16:creationId xmlns:a16="http://schemas.microsoft.com/office/drawing/2014/main" id="{5ECDA848-592D-47D4-8DFF-666AB5112099}"/>
                </a:ext>
              </a:extLst>
            </p:cNvPr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189" name="Image" descr="Image">
                <a:extLst>
                  <a:ext uri="{FF2B5EF4-FFF2-40B4-BE49-F238E27FC236}">
                    <a16:creationId xmlns:a16="http://schemas.microsoft.com/office/drawing/2014/main" id="{FE2E2FAA-1B44-2A4D-2C72-CC5B777D9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0" name="Shape">
                <a:extLst>
                  <a:ext uri="{FF2B5EF4-FFF2-40B4-BE49-F238E27FC236}">
                    <a16:creationId xmlns:a16="http://schemas.microsoft.com/office/drawing/2014/main" id="{1EF687EE-EE85-58DA-24BC-93728961410F}"/>
                  </a:ext>
                </a:extLst>
              </p:cNvPr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</p:grpSp>
        <p:grpSp>
          <p:nvGrpSpPr>
            <p:cNvPr id="186" name="Group">
              <a:extLst>
                <a:ext uri="{FF2B5EF4-FFF2-40B4-BE49-F238E27FC236}">
                  <a16:creationId xmlns:a16="http://schemas.microsoft.com/office/drawing/2014/main" id="{92D5919D-D505-3CD8-A6D9-91748CB1FC2B}"/>
                </a:ext>
              </a:extLst>
            </p:cNvPr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187" name="Image" descr="Image">
                <a:extLst>
                  <a:ext uri="{FF2B5EF4-FFF2-40B4-BE49-F238E27FC236}">
                    <a16:creationId xmlns:a16="http://schemas.microsoft.com/office/drawing/2014/main" id="{5DEC5455-0380-67BB-BC08-EB0E52DBA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8" name="Line">
                <a:extLst>
                  <a:ext uri="{FF2B5EF4-FFF2-40B4-BE49-F238E27FC236}">
                    <a16:creationId xmlns:a16="http://schemas.microsoft.com/office/drawing/2014/main" id="{1BED2103-A36B-136A-5EFF-582E4451BD25}"/>
                  </a:ext>
                </a:extLst>
              </p:cNvPr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</p:grpSp>
      </p:grpSp>
      <p:pic>
        <p:nvPicPr>
          <p:cNvPr id="191" name="rstudio.png" descr="rstudio.png">
            <a:extLst>
              <a:ext uri="{FF2B5EF4-FFF2-40B4-BE49-F238E27FC236}">
                <a16:creationId xmlns:a16="http://schemas.microsoft.com/office/drawing/2014/main" id="{81D852FF-8FAA-5E93-4B40-6C6B0025DA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3872" y="17455874"/>
            <a:ext cx="1011560" cy="1172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devtools.png" descr="devtools.png">
            <a:extLst>
              <a:ext uri="{FF2B5EF4-FFF2-40B4-BE49-F238E27FC236}">
                <a16:creationId xmlns:a16="http://schemas.microsoft.com/office/drawing/2014/main" id="{D8E8B47F-6C34-00B5-9A2E-59F27194FA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18711" y="17458865"/>
            <a:ext cx="1006397" cy="1166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forcats.png" descr="forcats.png">
            <a:extLst>
              <a:ext uri="{FF2B5EF4-FFF2-40B4-BE49-F238E27FC236}">
                <a16:creationId xmlns:a16="http://schemas.microsoft.com/office/drawing/2014/main" id="{F9782269-A22F-481C-42E9-5EF1FA4DD6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80965" y="17458865"/>
            <a:ext cx="1006397" cy="1166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tibble.png" descr="tibble.png">
            <a:extLst>
              <a:ext uri="{FF2B5EF4-FFF2-40B4-BE49-F238E27FC236}">
                <a16:creationId xmlns:a16="http://schemas.microsoft.com/office/drawing/2014/main" id="{6B195E12-A5EE-49FE-06B8-738081B69E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43218" y="17458865"/>
            <a:ext cx="1006397" cy="11663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>
            <a:extLst>
              <a:ext uri="{FF2B5EF4-FFF2-40B4-BE49-F238E27FC236}">
                <a16:creationId xmlns:a16="http://schemas.microsoft.com/office/drawing/2014/main" id="{74FB31C8-62E2-8626-7ED7-F27C6DA462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17620" y="19060685"/>
            <a:ext cx="686396" cy="6865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6" name="Group">
            <a:extLst>
              <a:ext uri="{FF2B5EF4-FFF2-40B4-BE49-F238E27FC236}">
                <a16:creationId xmlns:a16="http://schemas.microsoft.com/office/drawing/2014/main" id="{5F168A49-3EA0-42D7-D13A-EBCDA469B65A}"/>
              </a:ext>
            </a:extLst>
          </p:cNvPr>
          <p:cNvGrpSpPr/>
          <p:nvPr/>
        </p:nvGrpSpPr>
        <p:grpSpPr>
          <a:xfrm>
            <a:off x="14719960" y="19063785"/>
            <a:ext cx="680388" cy="680388"/>
            <a:chOff x="0" y="0"/>
            <a:chExt cx="444500" cy="444500"/>
          </a:xfrm>
        </p:grpSpPr>
        <p:sp>
          <p:nvSpPr>
            <p:cNvPr id="197" name="Circle">
              <a:extLst>
                <a:ext uri="{FF2B5EF4-FFF2-40B4-BE49-F238E27FC236}">
                  <a16:creationId xmlns:a16="http://schemas.microsoft.com/office/drawing/2014/main" id="{968E85E6-B235-CF15-DC3B-11E1AEA2F846}"/>
                </a:ext>
              </a:extLst>
            </p:cNvPr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  <p:grpSp>
          <p:nvGrpSpPr>
            <p:cNvPr id="198" name="Group">
              <a:extLst>
                <a:ext uri="{FF2B5EF4-FFF2-40B4-BE49-F238E27FC236}">
                  <a16:creationId xmlns:a16="http://schemas.microsoft.com/office/drawing/2014/main" id="{87C93EAF-A56E-7A7B-141E-B84F2B1F1C34}"/>
                </a:ext>
              </a:extLst>
            </p:cNvPr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03" name="Circle">
                <a:extLst>
                  <a:ext uri="{FF2B5EF4-FFF2-40B4-BE49-F238E27FC236}">
                    <a16:creationId xmlns:a16="http://schemas.microsoft.com/office/drawing/2014/main" id="{DBFB9B4D-F62D-66B2-4A13-A793486B786F}"/>
                  </a:ext>
                </a:extLst>
              </p:cNvPr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204" name="Circle">
                <a:extLst>
                  <a:ext uri="{FF2B5EF4-FFF2-40B4-BE49-F238E27FC236}">
                    <a16:creationId xmlns:a16="http://schemas.microsoft.com/office/drawing/2014/main" id="{0E6C8A0F-0480-8DC6-FA84-D9F94B1D6DB4}"/>
                  </a:ext>
                </a:extLst>
              </p:cNvPr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205" name="Circle">
                <a:extLst>
                  <a:ext uri="{FF2B5EF4-FFF2-40B4-BE49-F238E27FC236}">
                    <a16:creationId xmlns:a16="http://schemas.microsoft.com/office/drawing/2014/main" id="{6A8CAD53-BB8D-624C-59A8-244DB4418D3F}"/>
                  </a:ext>
                </a:extLst>
              </p:cNvPr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206" name="Circle">
                <a:extLst>
                  <a:ext uri="{FF2B5EF4-FFF2-40B4-BE49-F238E27FC236}">
                    <a16:creationId xmlns:a16="http://schemas.microsoft.com/office/drawing/2014/main" id="{699074F2-2776-8664-C3DB-69C8D762080B}"/>
                  </a:ext>
                </a:extLst>
              </p:cNvPr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207" name="Line">
                <a:extLst>
                  <a:ext uri="{FF2B5EF4-FFF2-40B4-BE49-F238E27FC236}">
                    <a16:creationId xmlns:a16="http://schemas.microsoft.com/office/drawing/2014/main" id="{4CF2AD46-5238-B429-46B7-F11280D994AD}"/>
                  </a:ext>
                </a:extLst>
              </p:cNvPr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  <p:sp>
            <p:nvSpPr>
              <p:cNvPr id="208" name="Line">
                <a:extLst>
                  <a:ext uri="{FF2B5EF4-FFF2-40B4-BE49-F238E27FC236}">
                    <a16:creationId xmlns:a16="http://schemas.microsoft.com/office/drawing/2014/main" id="{0412FC98-AC9A-650F-6192-0984D6EB3CE1}"/>
                  </a:ext>
                </a:extLst>
              </p:cNvPr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  <p:sp>
            <p:nvSpPr>
              <p:cNvPr id="209" name="Line">
                <a:extLst>
                  <a:ext uri="{FF2B5EF4-FFF2-40B4-BE49-F238E27FC236}">
                    <a16:creationId xmlns:a16="http://schemas.microsoft.com/office/drawing/2014/main" id="{1D02B4B5-4AA5-350A-5BCB-7BC1B679153D}"/>
                  </a:ext>
                </a:extLst>
              </p:cNvPr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  <p:sp>
            <p:nvSpPr>
              <p:cNvPr id="210" name="Line">
                <a:extLst>
                  <a:ext uri="{FF2B5EF4-FFF2-40B4-BE49-F238E27FC236}">
                    <a16:creationId xmlns:a16="http://schemas.microsoft.com/office/drawing/2014/main" id="{75975293-279B-CFD7-871D-A6F3BBB444EF}"/>
                  </a:ext>
                </a:extLst>
              </p:cNvPr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</p:grpSp>
        <p:sp>
          <p:nvSpPr>
            <p:cNvPr id="199" name="Shape">
              <a:extLst>
                <a:ext uri="{FF2B5EF4-FFF2-40B4-BE49-F238E27FC236}">
                  <a16:creationId xmlns:a16="http://schemas.microsoft.com/office/drawing/2014/main" id="{6B43F8DF-693D-73E5-FE3A-B725A1063E2D}"/>
                </a:ext>
              </a:extLst>
            </p:cNvPr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  <p:sp>
          <p:nvSpPr>
            <p:cNvPr id="200" name="Shape">
              <a:extLst>
                <a:ext uri="{FF2B5EF4-FFF2-40B4-BE49-F238E27FC236}">
                  <a16:creationId xmlns:a16="http://schemas.microsoft.com/office/drawing/2014/main" id="{1B611A3B-DE6F-529D-4A5D-9F305DA40471}"/>
                </a:ext>
              </a:extLst>
            </p:cNvPr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  <p:sp>
          <p:nvSpPr>
            <p:cNvPr id="201" name="Shape">
              <a:extLst>
                <a:ext uri="{FF2B5EF4-FFF2-40B4-BE49-F238E27FC236}">
                  <a16:creationId xmlns:a16="http://schemas.microsoft.com/office/drawing/2014/main" id="{8899F682-2896-53DC-B22F-F006C36A529B}"/>
                </a:ext>
              </a:extLst>
            </p:cNvPr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  <p:sp>
          <p:nvSpPr>
            <p:cNvPr id="202" name="Shape">
              <a:extLst>
                <a:ext uri="{FF2B5EF4-FFF2-40B4-BE49-F238E27FC236}">
                  <a16:creationId xmlns:a16="http://schemas.microsoft.com/office/drawing/2014/main" id="{7B633FA8-3A42-5D49-2D35-02F4A9F6933B}"/>
                </a:ext>
              </a:extLst>
            </p:cNvPr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</p:grpSp>
      <p:grpSp>
        <p:nvGrpSpPr>
          <p:cNvPr id="211" name="Group">
            <a:extLst>
              <a:ext uri="{FF2B5EF4-FFF2-40B4-BE49-F238E27FC236}">
                <a16:creationId xmlns:a16="http://schemas.microsoft.com/office/drawing/2014/main" id="{877FEFA9-6CAD-8A76-CC9B-F83D3786AA1B}"/>
              </a:ext>
            </a:extLst>
          </p:cNvPr>
          <p:cNvGrpSpPr/>
          <p:nvPr/>
        </p:nvGrpSpPr>
        <p:grpSpPr>
          <a:xfrm>
            <a:off x="13867117" y="19060691"/>
            <a:ext cx="686396" cy="686580"/>
            <a:chOff x="0" y="0"/>
            <a:chExt cx="448424" cy="448544"/>
          </a:xfrm>
        </p:grpSpPr>
        <p:pic>
          <p:nvPicPr>
            <p:cNvPr id="212" name="Image" descr="Image">
              <a:extLst>
                <a:ext uri="{FF2B5EF4-FFF2-40B4-BE49-F238E27FC236}">
                  <a16:creationId xmlns:a16="http://schemas.microsoft.com/office/drawing/2014/main" id="{E2AA6FA4-AB93-C547-89F4-2CB08195E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Rectangle">
              <a:extLst>
                <a:ext uri="{FF2B5EF4-FFF2-40B4-BE49-F238E27FC236}">
                  <a16:creationId xmlns:a16="http://schemas.microsoft.com/office/drawing/2014/main" id="{309C6752-C3A4-9727-118B-F9778E963C0A}"/>
                </a:ext>
              </a:extLst>
            </p:cNvPr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  <p:sp>
          <p:nvSpPr>
            <p:cNvPr id="214" name="Rectangle">
              <a:extLst>
                <a:ext uri="{FF2B5EF4-FFF2-40B4-BE49-F238E27FC236}">
                  <a16:creationId xmlns:a16="http://schemas.microsoft.com/office/drawing/2014/main" id="{2D949CB6-3734-D48E-7CAE-96ABCAD17DD9}"/>
                </a:ext>
              </a:extLst>
            </p:cNvPr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  <p:sp>
          <p:nvSpPr>
            <p:cNvPr id="215" name="Rectangle">
              <a:extLst>
                <a:ext uri="{FF2B5EF4-FFF2-40B4-BE49-F238E27FC236}">
                  <a16:creationId xmlns:a16="http://schemas.microsoft.com/office/drawing/2014/main" id="{5B672CD0-8878-591C-2DA1-32DEECFC31B5}"/>
                </a:ext>
              </a:extLst>
            </p:cNvPr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  <p:sp>
          <p:nvSpPr>
            <p:cNvPr id="216" name="Rectangle">
              <a:extLst>
                <a:ext uri="{FF2B5EF4-FFF2-40B4-BE49-F238E27FC236}">
                  <a16:creationId xmlns:a16="http://schemas.microsoft.com/office/drawing/2014/main" id="{F25E66BA-096C-71C9-E2FB-D642EDE9B2B1}"/>
                </a:ext>
              </a:extLst>
            </p:cNvPr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</p:grpSp>
      <p:grpSp>
        <p:nvGrpSpPr>
          <p:cNvPr id="217" name="Group">
            <a:extLst>
              <a:ext uri="{FF2B5EF4-FFF2-40B4-BE49-F238E27FC236}">
                <a16:creationId xmlns:a16="http://schemas.microsoft.com/office/drawing/2014/main" id="{BDE13B15-2DDF-B508-06CB-697D41B70708}"/>
              </a:ext>
            </a:extLst>
          </p:cNvPr>
          <p:cNvGrpSpPr/>
          <p:nvPr/>
        </p:nvGrpSpPr>
        <p:grpSpPr>
          <a:xfrm>
            <a:off x="12167453" y="19060685"/>
            <a:ext cx="686396" cy="686578"/>
            <a:chOff x="0" y="0"/>
            <a:chExt cx="448424" cy="448543"/>
          </a:xfrm>
        </p:grpSpPr>
        <p:pic>
          <p:nvPicPr>
            <p:cNvPr id="218" name="Image" descr="Image">
              <a:extLst>
                <a:ext uri="{FF2B5EF4-FFF2-40B4-BE49-F238E27FC236}">
                  <a16:creationId xmlns:a16="http://schemas.microsoft.com/office/drawing/2014/main" id="{73F55FCF-525C-1DE4-2586-3E0B1BC4C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Line">
              <a:extLst>
                <a:ext uri="{FF2B5EF4-FFF2-40B4-BE49-F238E27FC236}">
                  <a16:creationId xmlns:a16="http://schemas.microsoft.com/office/drawing/2014/main" id="{D5D44071-36E3-C63C-768F-7837914E214E}"/>
                </a:ext>
              </a:extLst>
            </p:cNvPr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</p:grpSp>
      <p:grpSp>
        <p:nvGrpSpPr>
          <p:cNvPr id="220" name="Group">
            <a:extLst>
              <a:ext uri="{FF2B5EF4-FFF2-40B4-BE49-F238E27FC236}">
                <a16:creationId xmlns:a16="http://schemas.microsoft.com/office/drawing/2014/main" id="{D88BAF6E-2F96-8069-5294-CB88CCCCA70B}"/>
              </a:ext>
            </a:extLst>
          </p:cNvPr>
          <p:cNvGrpSpPr/>
          <p:nvPr/>
        </p:nvGrpSpPr>
        <p:grpSpPr>
          <a:xfrm>
            <a:off x="13017284" y="19060685"/>
            <a:ext cx="686396" cy="686578"/>
            <a:chOff x="0" y="0"/>
            <a:chExt cx="448424" cy="448543"/>
          </a:xfrm>
        </p:grpSpPr>
        <p:pic>
          <p:nvPicPr>
            <p:cNvPr id="221" name="Image" descr="Image">
              <a:extLst>
                <a:ext uri="{FF2B5EF4-FFF2-40B4-BE49-F238E27FC236}">
                  <a16:creationId xmlns:a16="http://schemas.microsoft.com/office/drawing/2014/main" id="{0C1FB9A4-7AA9-EF05-AA6C-0ECC4FA75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Shape">
              <a:extLst>
                <a:ext uri="{FF2B5EF4-FFF2-40B4-BE49-F238E27FC236}">
                  <a16:creationId xmlns:a16="http://schemas.microsoft.com/office/drawing/2014/main" id="{8F54F6B1-AD2C-62B8-8E5F-F8F53FB60779}"/>
                </a:ext>
              </a:extLst>
            </p:cNvPr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</p:grpSp>
      <p:pic>
        <p:nvPicPr>
          <p:cNvPr id="223" name="rstudio.png" descr="rstudio.png">
            <a:extLst>
              <a:ext uri="{FF2B5EF4-FFF2-40B4-BE49-F238E27FC236}">
                <a16:creationId xmlns:a16="http://schemas.microsoft.com/office/drawing/2014/main" id="{BCBC73E4-DED9-3B80-E724-567DBEF6DC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19194" y="7175080"/>
            <a:ext cx="2122592" cy="2460014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Line">
            <a:extLst>
              <a:ext uri="{FF2B5EF4-FFF2-40B4-BE49-F238E27FC236}">
                <a16:creationId xmlns:a16="http://schemas.microsoft.com/office/drawing/2014/main" id="{6FE70BDA-4FDC-D444-3FA9-19F73580C567}"/>
              </a:ext>
            </a:extLst>
          </p:cNvPr>
          <p:cNvSpPr/>
          <p:nvPr/>
        </p:nvSpPr>
        <p:spPr>
          <a:xfrm>
            <a:off x="11557574" y="17510681"/>
            <a:ext cx="213694" cy="5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69980" tIns="69980" rIns="69980" bIns="69980"/>
          <a:lstStyle/>
          <a:p>
            <a:endParaRPr sz="3831"/>
          </a:p>
        </p:txBody>
      </p:sp>
      <p:sp>
        <p:nvSpPr>
          <p:cNvPr id="225" name="Line">
            <a:extLst>
              <a:ext uri="{FF2B5EF4-FFF2-40B4-BE49-F238E27FC236}">
                <a16:creationId xmlns:a16="http://schemas.microsoft.com/office/drawing/2014/main" id="{5E8F5455-8AC2-B429-217B-F890B33FC5BF}"/>
              </a:ext>
            </a:extLst>
          </p:cNvPr>
          <p:cNvSpPr/>
          <p:nvPr/>
        </p:nvSpPr>
        <p:spPr>
          <a:xfrm>
            <a:off x="12470758" y="17510681"/>
            <a:ext cx="213695" cy="5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69980" tIns="69980" rIns="69980" bIns="69980"/>
          <a:lstStyle/>
          <a:p>
            <a:endParaRPr sz="3831"/>
          </a:p>
        </p:txBody>
      </p:sp>
      <p:graphicFrame>
        <p:nvGraphicFramePr>
          <p:cNvPr id="226" name="Table">
            <a:extLst>
              <a:ext uri="{FF2B5EF4-FFF2-40B4-BE49-F238E27FC236}">
                <a16:creationId xmlns:a16="http://schemas.microsoft.com/office/drawing/2014/main" id="{0D382A18-2072-E1EF-7DB0-6B1DDFAE8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292805"/>
              </p:ext>
            </p:extLst>
          </p:nvPr>
        </p:nvGraphicFramePr>
        <p:xfrm>
          <a:off x="10974025" y="16836629"/>
          <a:ext cx="524871" cy="122469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7" name="Table">
            <a:extLst>
              <a:ext uri="{FF2B5EF4-FFF2-40B4-BE49-F238E27FC236}">
                <a16:creationId xmlns:a16="http://schemas.microsoft.com/office/drawing/2014/main" id="{9379E635-42BA-C70E-EE48-528C9752BF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2657465"/>
              </p:ext>
            </p:extLst>
          </p:nvPr>
        </p:nvGraphicFramePr>
        <p:xfrm>
          <a:off x="11838761" y="16748430"/>
          <a:ext cx="524871" cy="52487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8" name="Table">
            <a:extLst>
              <a:ext uri="{FF2B5EF4-FFF2-40B4-BE49-F238E27FC236}">
                <a16:creationId xmlns:a16="http://schemas.microsoft.com/office/drawing/2014/main" id="{1EA58824-314F-963E-44B0-054073BCC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903750"/>
              </p:ext>
            </p:extLst>
          </p:nvPr>
        </p:nvGraphicFramePr>
        <p:xfrm>
          <a:off x="11838761" y="17413414"/>
          <a:ext cx="524871" cy="34991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9" name="Table">
            <a:extLst>
              <a:ext uri="{FF2B5EF4-FFF2-40B4-BE49-F238E27FC236}">
                <a16:creationId xmlns:a16="http://schemas.microsoft.com/office/drawing/2014/main" id="{02B92298-BA00-A329-86D3-1B251BCA04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440709"/>
              </p:ext>
            </p:extLst>
          </p:nvPr>
        </p:nvGraphicFramePr>
        <p:xfrm>
          <a:off x="11838761" y="17871912"/>
          <a:ext cx="524871" cy="34991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0" name="Table">
            <a:extLst>
              <a:ext uri="{FF2B5EF4-FFF2-40B4-BE49-F238E27FC236}">
                <a16:creationId xmlns:a16="http://schemas.microsoft.com/office/drawing/2014/main" id="{87FB8693-D1E3-986F-A9C9-D8F4466F1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33813"/>
              </p:ext>
            </p:extLst>
          </p:nvPr>
        </p:nvGraphicFramePr>
        <p:xfrm>
          <a:off x="12824505" y="17087750"/>
          <a:ext cx="349914" cy="69982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1" name="Line">
            <a:extLst>
              <a:ext uri="{FF2B5EF4-FFF2-40B4-BE49-F238E27FC236}">
                <a16:creationId xmlns:a16="http://schemas.microsoft.com/office/drawing/2014/main" id="{E94CAF8A-FC85-AC2D-C199-F1D61DBA7675}"/>
              </a:ext>
            </a:extLst>
          </p:cNvPr>
          <p:cNvSpPr/>
          <p:nvPr/>
        </p:nvSpPr>
        <p:spPr>
          <a:xfrm>
            <a:off x="11636842" y="15811257"/>
            <a:ext cx="213694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69980" tIns="69980" rIns="69980" bIns="69980"/>
          <a:lstStyle/>
          <a:p>
            <a:endParaRPr sz="3831"/>
          </a:p>
        </p:txBody>
      </p:sp>
      <p:graphicFrame>
        <p:nvGraphicFramePr>
          <p:cNvPr id="232" name="Table">
            <a:extLst>
              <a:ext uri="{FF2B5EF4-FFF2-40B4-BE49-F238E27FC236}">
                <a16:creationId xmlns:a16="http://schemas.microsoft.com/office/drawing/2014/main" id="{944CF80B-F845-CDF8-8E34-B180DD6254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5132086"/>
              </p:ext>
            </p:extLst>
          </p:nvPr>
        </p:nvGraphicFramePr>
        <p:xfrm>
          <a:off x="10983372" y="15543085"/>
          <a:ext cx="524871" cy="87478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3" name="Table">
            <a:extLst>
              <a:ext uri="{FF2B5EF4-FFF2-40B4-BE49-F238E27FC236}">
                <a16:creationId xmlns:a16="http://schemas.microsoft.com/office/drawing/2014/main" id="{A63F6154-3723-BD2B-B93E-F0FDD95C9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51551"/>
              </p:ext>
            </p:extLst>
          </p:nvPr>
        </p:nvGraphicFramePr>
        <p:xfrm>
          <a:off x="11969428" y="15543080"/>
          <a:ext cx="524871" cy="34991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4" name="Table">
            <a:extLst>
              <a:ext uri="{FF2B5EF4-FFF2-40B4-BE49-F238E27FC236}">
                <a16:creationId xmlns:a16="http://schemas.microsoft.com/office/drawing/2014/main" id="{71213DAE-6C99-18B0-4885-A57BA3CD8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00349"/>
              </p:ext>
            </p:extLst>
          </p:nvPr>
        </p:nvGraphicFramePr>
        <p:xfrm>
          <a:off x="14430744" y="15375155"/>
          <a:ext cx="524871" cy="69982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5" name="Group">
            <a:extLst>
              <a:ext uri="{FF2B5EF4-FFF2-40B4-BE49-F238E27FC236}">
                <a16:creationId xmlns:a16="http://schemas.microsoft.com/office/drawing/2014/main" id="{352A5F32-9D63-A055-6707-4F7FB5E576FA}"/>
              </a:ext>
            </a:extLst>
          </p:cNvPr>
          <p:cNvGrpSpPr/>
          <p:nvPr/>
        </p:nvGrpSpPr>
        <p:grpSpPr>
          <a:xfrm>
            <a:off x="14430737" y="15645988"/>
            <a:ext cx="524880" cy="355199"/>
            <a:chOff x="-1" y="-1"/>
            <a:chExt cx="342905" cy="232053"/>
          </a:xfrm>
        </p:grpSpPr>
        <p:sp>
          <p:nvSpPr>
            <p:cNvPr id="236" name="Line">
              <a:extLst>
                <a:ext uri="{FF2B5EF4-FFF2-40B4-BE49-F238E27FC236}">
                  <a16:creationId xmlns:a16="http://schemas.microsoft.com/office/drawing/2014/main" id="{29B976C5-3F9C-5A40-7EFC-4E2101B10BB6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69980" tIns="69980" rIns="69980" bIns="69980" numCol="1" anchor="t">
              <a:noAutofit/>
            </a:bodyPr>
            <a:lstStyle/>
            <a:p>
              <a:endParaRPr sz="3831"/>
            </a:p>
          </p:txBody>
        </p:sp>
        <p:sp>
          <p:nvSpPr>
            <p:cNvPr id="237" name="Line">
              <a:extLst>
                <a:ext uri="{FF2B5EF4-FFF2-40B4-BE49-F238E27FC236}">
                  <a16:creationId xmlns:a16="http://schemas.microsoft.com/office/drawing/2014/main" id="{81761B12-E1E8-2E9B-493E-808D123D8F71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69980" tIns="69980" rIns="69980" bIns="69980" numCol="1" anchor="t">
              <a:noAutofit/>
            </a:bodyPr>
            <a:lstStyle/>
            <a:p>
              <a:endParaRPr sz="3831"/>
            </a:p>
          </p:txBody>
        </p:sp>
        <p:sp>
          <p:nvSpPr>
            <p:cNvPr id="238" name="Line">
              <a:extLst>
                <a:ext uri="{FF2B5EF4-FFF2-40B4-BE49-F238E27FC236}">
                  <a16:creationId xmlns:a16="http://schemas.microsoft.com/office/drawing/2014/main" id="{B62733C2-DE89-2EA8-AE6F-422F83381F99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69980" tIns="69980" rIns="69980" bIns="69980" numCol="1" anchor="t">
              <a:noAutofit/>
            </a:bodyPr>
            <a:lstStyle/>
            <a:p>
              <a:endParaRPr sz="3831"/>
            </a:p>
          </p:txBody>
        </p:sp>
      </p:grpSp>
      <p:graphicFrame>
        <p:nvGraphicFramePr>
          <p:cNvPr id="239" name="Table">
            <a:extLst>
              <a:ext uri="{FF2B5EF4-FFF2-40B4-BE49-F238E27FC236}">
                <a16:creationId xmlns:a16="http://schemas.microsoft.com/office/drawing/2014/main" id="{C71854BA-FA63-767E-B6A0-3073000BB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802770"/>
              </p:ext>
            </p:extLst>
          </p:nvPr>
        </p:nvGraphicFramePr>
        <p:xfrm>
          <a:off x="14430744" y="17153307"/>
          <a:ext cx="524871" cy="69982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0" name="Picture 239">
            <a:extLst>
              <a:ext uri="{FF2B5EF4-FFF2-40B4-BE49-F238E27FC236}">
                <a16:creationId xmlns:a16="http://schemas.microsoft.com/office/drawing/2014/main" id="{5252D0C3-4CBA-B79E-2C80-C233055619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50108" y="13923420"/>
            <a:ext cx="3810173" cy="64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478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443" y="5827969"/>
            <a:ext cx="8577662" cy="458127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12810439" y="5324930"/>
            <a:ext cx="9428349" cy="5439985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369360" y="22699201"/>
            <a:ext cx="20563490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313" name="YOUR LOGO…"/>
          <p:cNvSpPr/>
          <p:nvPr/>
        </p:nvSpPr>
        <p:spPr>
          <a:xfrm>
            <a:off x="362941" y="22294887"/>
            <a:ext cx="2690856" cy="808615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451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3831"/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326426" y="9208513"/>
            <a:ext cx="6653614" cy="1317168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sz="1531"/>
          </a:p>
        </p:txBody>
      </p:sp>
      <p:sp>
        <p:nvSpPr>
          <p:cNvPr id="315" name="Square"/>
          <p:cNvSpPr/>
          <p:nvPr/>
        </p:nvSpPr>
        <p:spPr>
          <a:xfrm>
            <a:off x="1834366" y="17886956"/>
            <a:ext cx="544312" cy="5443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316" name="Rectangle"/>
          <p:cNvSpPr/>
          <p:nvPr/>
        </p:nvSpPr>
        <p:spPr>
          <a:xfrm>
            <a:off x="1834366" y="17292393"/>
            <a:ext cx="544312" cy="5248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graphicFrame>
        <p:nvGraphicFramePr>
          <p:cNvPr id="317" name="Table"/>
          <p:cNvGraphicFramePr/>
          <p:nvPr/>
        </p:nvGraphicFramePr>
        <p:xfrm>
          <a:off x="14622247" y="21215946"/>
          <a:ext cx="5117102" cy="139775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218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155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89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4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4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89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4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4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55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14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4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14429264" y="9218230"/>
            <a:ext cx="652795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319" name="Basics"/>
          <p:cNvSpPr txBox="1"/>
          <p:nvPr/>
        </p:nvSpPr>
        <p:spPr>
          <a:xfrm>
            <a:off x="468714" y="9262583"/>
            <a:ext cx="1329674" cy="52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827"/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494919" y="20785181"/>
            <a:ext cx="6358604" cy="151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r>
              <a:rPr sz="3831"/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3831"/>
              <a:t>To license the sheet as creative commons, put CC'd by &lt;your name&gt; in the small print at the bottom of each page and link it to 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494914" y="11597306"/>
            <a:ext cx="6337621" cy="971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550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3831"/>
              <a:t>Remember that the best cheatsheets are visual—not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3602570" y="22714994"/>
            <a:ext cx="17331401" cy="35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1379"/>
              <a:t>RStudio® is a trademark of RStudio, Inc.  •  </a:t>
            </a:r>
            <a:r>
              <a:rPr sz="1379">
                <a:hlinkClick r:id="rId3"/>
              </a:rPr>
              <a:t>CC BY SA</a:t>
            </a:r>
            <a:r>
              <a:rPr sz="1379"/>
              <a:t> Your Name •  </a:t>
            </a:r>
            <a:r>
              <a:rPr sz="1379">
                <a:hlinkClick r:id="rId4"/>
              </a:rPr>
              <a:t>your@email.com</a:t>
            </a:r>
            <a:r>
              <a:rPr sz="1379"/>
              <a:t>  •  844-448-1212 • </a:t>
            </a:r>
            <a:r>
              <a:rPr sz="1379">
                <a:hlinkClick r:id="rId5"/>
              </a:rPr>
              <a:t>your.website.com</a:t>
            </a:r>
            <a:r>
              <a:rPr sz="1379"/>
              <a:t> •  Learn more at webpage or vignette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494916" y="10044416"/>
            <a:ext cx="6527954" cy="592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3831"/>
              <a:t>Thank you 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616173" y="10800060"/>
            <a:ext cx="3820971" cy="569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438" tIns="19438" rIns="19438" bIns="19438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3831"/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3831"/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14443007" y="10007837"/>
            <a:ext cx="6219150" cy="2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326" name="Manipulate Variables"/>
          <p:cNvSpPr txBox="1"/>
          <p:nvPr/>
        </p:nvSpPr>
        <p:spPr>
          <a:xfrm>
            <a:off x="14429263" y="9229765"/>
            <a:ext cx="4332097" cy="52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827"/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12268271" y="11156555"/>
            <a:ext cx="4313763" cy="628775"/>
            <a:chOff x="0" y="-84438"/>
            <a:chExt cx="2818195" cy="410776"/>
          </a:xfrm>
        </p:grpSpPr>
        <p:sp>
          <p:nvSpPr>
            <p:cNvPr id="327" name="SUBTITLE"/>
            <p:cNvSpPr txBox="1"/>
            <p:nvPr/>
          </p:nvSpPr>
          <p:spPr>
            <a:xfrm>
              <a:off x="0" y="-84438"/>
              <a:ext cx="1405918" cy="410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9438" tIns="19438" rIns="19438" bIns="19438" numCol="1" anchor="ctr">
              <a:spAutoFit/>
            </a:bodyPr>
            <a:lstStyle/>
            <a:p>
              <a:pPr lvl="1" indent="0"/>
              <a:r>
                <a:rPr sz="3831"/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917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</p:grpSp>
      <p:sp>
        <p:nvSpPr>
          <p:cNvPr id="330" name="Line"/>
          <p:cNvSpPr/>
          <p:nvPr/>
        </p:nvSpPr>
        <p:spPr>
          <a:xfrm>
            <a:off x="494914" y="9224038"/>
            <a:ext cx="6337621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grpSp>
        <p:nvGrpSpPr>
          <p:cNvPr id="333" name="Group"/>
          <p:cNvGrpSpPr/>
          <p:nvPr/>
        </p:nvGrpSpPr>
        <p:grpSpPr>
          <a:xfrm>
            <a:off x="1840424" y="16004735"/>
            <a:ext cx="4242471" cy="538407"/>
            <a:chOff x="0" y="0"/>
            <a:chExt cx="2771620" cy="351742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2"/>
              <a:ext cx="2602409" cy="314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sz="3831"/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422047" y="7428596"/>
            <a:ext cx="16681568" cy="122966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t>Three Column Layout: : </a:t>
            </a:r>
            <a:r>
              <a:rPr sz="5051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477511" y="12776911"/>
            <a:ext cx="6527954" cy="592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/>
          <a:p>
            <a:pPr marL="233285" indent="-23328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sz="3831"/>
              <a:t>Use a layout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493683" y="15411763"/>
            <a:ext cx="6527954" cy="38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/>
          <a:p>
            <a:pPr marL="233285" indent="-23328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rPr sz="3831"/>
              <a:t>Use visualizations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494916" y="16692252"/>
            <a:ext cx="6527954" cy="38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/>
          <a:p>
            <a:pPr marL="233285" indent="-23328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rPr sz="3831"/>
              <a:t>Use visual elements to make the sheet scannable.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494916" y="18753245"/>
            <a:ext cx="6527954" cy="600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55000" lnSpcReduction="20000"/>
          </a:bodyPr>
          <a:lstStyle/>
          <a:p>
            <a:pPr marL="233285" indent="-233285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rPr sz="3831"/>
              <a:t>Use visual emphasis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860434" y="19508828"/>
            <a:ext cx="3604600" cy="544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3831"/>
              <a:t>dplyr::lag()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sz="3831"/>
              <a:t>dplyr::lead()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7369380" y="9218230"/>
            <a:ext cx="1088446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7333791" y="9772138"/>
            <a:ext cx="4457806" cy="2291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Use headers, colors, and/or backgrounds to separate or group together sections.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12081220" y="9770717"/>
            <a:ext cx="4909486" cy="282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Create a visual hierarchy. 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6965437" y="9772265"/>
            <a:ext cx="3884273" cy="8914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Quickly identify content with a package hexsticker (if available)</a:t>
            </a:r>
          </a:p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3831"/>
          </a:p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Fit sections to content. Try several different layouts. </a:t>
            </a:r>
          </a:p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3831"/>
          </a:p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3831"/>
              <a:t>Use numbers or arrows to link sections if the order/flow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7410868" y="10436698"/>
            <a:ext cx="2030185" cy="521053"/>
            <a:chOff x="0" y="-62252"/>
            <a:chExt cx="1326324" cy="340404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62252"/>
              <a:ext cx="1326324" cy="3404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9438" tIns="19438" rIns="19438" bIns="1943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sz="3831"/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917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8878732" y="10429473"/>
            <a:ext cx="2071403" cy="703728"/>
            <a:chOff x="0" y="-62252"/>
            <a:chExt cx="1353254" cy="459747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62252"/>
              <a:ext cx="1326326" cy="340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9438" tIns="19438" rIns="19438" bIns="1943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sz="3831"/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10357294" y="10433029"/>
            <a:ext cx="2042769" cy="1135962"/>
            <a:chOff x="0" y="-62253"/>
            <a:chExt cx="1334545" cy="742126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 sz="1531"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62253"/>
              <a:ext cx="1326324" cy="3404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9438" tIns="19438" rIns="19438" bIns="1943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sz="3831"/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12268269" y="10549596"/>
            <a:ext cx="4310173" cy="559093"/>
            <a:chOff x="0" y="20678"/>
            <a:chExt cx="2815850" cy="365255"/>
          </a:xfrm>
        </p:grpSpPr>
        <p:sp>
          <p:nvSpPr>
            <p:cNvPr id="353" name="Title"/>
            <p:cNvSpPr txBox="1"/>
            <p:nvPr/>
          </p:nvSpPr>
          <p:spPr>
            <a:xfrm>
              <a:off x="0" y="45864"/>
              <a:ext cx="624671" cy="340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9438" tIns="19438" rIns="19438" bIns="19438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sz="3827"/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917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12268270" y="11642551"/>
            <a:ext cx="3048093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20393270" y="9612421"/>
            <a:ext cx="284049" cy="612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358" name="Line"/>
          <p:cNvSpPr/>
          <p:nvPr/>
        </p:nvSpPr>
        <p:spPr>
          <a:xfrm>
            <a:off x="7369381" y="12834006"/>
            <a:ext cx="6596738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359" name="Line"/>
          <p:cNvSpPr/>
          <p:nvPr/>
        </p:nvSpPr>
        <p:spPr>
          <a:xfrm>
            <a:off x="14354341" y="12834362"/>
            <a:ext cx="6577302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7328752" y="12146444"/>
            <a:ext cx="6246641" cy="5474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This template uses several fonts: </a:t>
            </a:r>
            <a:r>
              <a:rPr sz="383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sz="3831"/>
              <a:t>, </a:t>
            </a:r>
            <a:r>
              <a:rPr sz="383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rPr sz="3831"/>
              <a:t>, Source Sans pro, which you can acquire for free here,  </a:t>
            </a:r>
            <a:r>
              <a:rPr sz="3831" u="sng">
                <a:hlinkClick r:id="rId7"/>
              </a:rPr>
              <a:t>www.fontsquirrel.com/fonts/source-sans-pro</a:t>
            </a:r>
            <a:r>
              <a:rPr sz="3831"/>
              <a:t>, and Font Awesome, which you can acquire here, </a:t>
            </a:r>
            <a:r>
              <a:rPr sz="3831" u="sng"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7328751" y="14635378"/>
            <a:ext cx="6358602" cy="335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3831"/>
              <a:t>To use a font awesome icon, copy and paste one from here </a:t>
            </a:r>
            <a:r>
              <a:rPr sz="3831" u="sng">
                <a:hlinkClick r:id="rId9"/>
              </a:rPr>
              <a:t>fortawesome.github.io/Font-Awesome/cheatsheet/</a:t>
            </a:r>
            <a:r>
              <a:rPr sz="3831"/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7328751" y="16150655"/>
            <a:ext cx="6358602" cy="9458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 marL="174962" indent="-174962">
              <a:lnSpc>
                <a:spcPct val="90000"/>
              </a:lnSpc>
              <a:spcBef>
                <a:spcPts val="767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Select multiple elements by holding down shift and then selecting each. Click on a selected element before letting go of shift to unselect it.</a:t>
            </a:r>
          </a:p>
          <a:p>
            <a:pPr marL="174962" indent="-174962">
              <a:lnSpc>
                <a:spcPct val="90000"/>
              </a:lnSpc>
              <a:spcBef>
                <a:spcPts val="767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To group elements together. Select them all , then click Arrange &gt; Group</a:t>
            </a:r>
          </a:p>
          <a:p>
            <a:pPr marL="174962" indent="-174962">
              <a:lnSpc>
                <a:spcPct val="90000"/>
              </a:lnSpc>
              <a:spcBef>
                <a:spcPts val="767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To evenly space multiple objects, select them all then Right Click &gt; Align objects or Right Click &gt; Distribute objects</a:t>
            </a:r>
          </a:p>
          <a:p>
            <a:pPr marL="174962" indent="-174962">
              <a:lnSpc>
                <a:spcPct val="90000"/>
              </a:lnSpc>
              <a:spcBef>
                <a:spcPts val="459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Click on a table, then visit Format &gt;Table &gt; Row and Column Size to make even width rows/columns.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7328751" y="16207969"/>
            <a:ext cx="6358602" cy="3882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sz="3831"/>
              <a:t>I make my cheatsheets in Apple Keynote,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7328757" y="13497831"/>
            <a:ext cx="1506004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7328758" y="17070372"/>
            <a:ext cx="2073467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7328752" y="18870048"/>
            <a:ext cx="3157097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15102967" y="16148685"/>
            <a:ext cx="2124351" cy="851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83528" tIns="83528" rIns="83528" bIns="83528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sz="4439"/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7653702" y="16260403"/>
            <a:ext cx="2122590" cy="635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rPr sz="1684"/>
              <a:t>These are just font awesome characters</a:t>
            </a:r>
          </a:p>
        </p:txBody>
      </p:sp>
      <p:sp>
        <p:nvSpPr>
          <p:cNvPr id="375" name="ICONS"/>
          <p:cNvSpPr txBox="1"/>
          <p:nvPr/>
        </p:nvSpPr>
        <p:spPr>
          <a:xfrm>
            <a:off x="14318759" y="15626793"/>
            <a:ext cx="1408220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14318757" y="17061945"/>
            <a:ext cx="3083359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14318757" y="19011769"/>
            <a:ext cx="3230835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14318759" y="20532829"/>
            <a:ext cx="1687143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14318754" y="13497831"/>
            <a:ext cx="1243111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14631972" y="12494728"/>
            <a:ext cx="4630404" cy="488485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831"/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831"/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3831"/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14559399" y="13339749"/>
            <a:ext cx="5038310" cy="1760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3528" tIns="83528" rIns="83528" bIns="83528" anchor="ctr">
            <a:spAutoFit/>
          </a:bodyPr>
          <a:lstStyle/>
          <a:p>
            <a:pPr>
              <a:lnSpc>
                <a:spcPct val="90000"/>
              </a:lnSpc>
              <a:spcBef>
                <a:spcPts val="459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sz="3831"/>
              <a:t>Where possible, use code that works 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7333789" y="12845543"/>
            <a:ext cx="1831413" cy="52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827"/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14318757" y="12845892"/>
            <a:ext cx="3352663" cy="52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827"/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7333791" y="9229765"/>
            <a:ext cx="4046763" cy="52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3827"/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353706" y="20317118"/>
            <a:ext cx="6599068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83528" tIns="83528" rIns="83528" bIns="83528" anchor="ctr"/>
          <a:lstStyle/>
          <a:p>
            <a:pPr>
              <a:lnSpc>
                <a:spcPct val="80000"/>
              </a:lnSpc>
              <a:spcBef>
                <a:spcPts val="917"/>
              </a:spcBef>
              <a:defRPr b="0">
                <a:solidFill>
                  <a:srgbClr val="000000"/>
                </a:solidFill>
              </a:defRPr>
            </a:pPr>
            <a:endParaRPr sz="3831"/>
          </a:p>
        </p:txBody>
      </p:sp>
      <p:sp>
        <p:nvSpPr>
          <p:cNvPr id="386" name="COPYRIGHT"/>
          <p:cNvSpPr txBox="1"/>
          <p:nvPr/>
        </p:nvSpPr>
        <p:spPr>
          <a:xfrm>
            <a:off x="353015" y="20172563"/>
            <a:ext cx="2580016" cy="62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438" tIns="19438" rIns="19438" bIns="19438" anchor="ctr">
            <a:spAutoFit/>
          </a:bodyPr>
          <a:lstStyle/>
          <a:p>
            <a:pPr lvl="1" indent="0"/>
            <a:r>
              <a:rPr sz="3831"/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8788528" y="14798441"/>
            <a:ext cx="1914809" cy="911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rPr sz="3831"/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rPr sz="3831"/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9077075" y="14057835"/>
            <a:ext cx="1617139" cy="73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sz="3831"/>
              <a:t>Word balloons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31217" y="19703930"/>
            <a:ext cx="686396" cy="6865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576304" y="13525755"/>
            <a:ext cx="4404064" cy="1632610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830928" y="17279000"/>
            <a:ext cx="3819287" cy="119589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684"/>
                </a:spcBef>
                <a:defRPr sz="1000">
                  <a:solidFill>
                    <a:srgbClr val="000000"/>
                  </a:solidFill>
                </a:defRPr>
              </a:pPr>
              <a:r>
                <a:rPr sz="1531"/>
                <a:t>i + geom_area()</a:t>
              </a:r>
              <a:br>
                <a:rPr sz="1531"/>
              </a:br>
              <a:r>
                <a:rPr sz="1531"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684"/>
                </a:spcBef>
                <a:defRPr sz="1000">
                  <a:solidFill>
                    <a:srgbClr val="000000"/>
                  </a:solidFill>
                </a:defRPr>
              </a:pPr>
              <a:r>
                <a:rPr sz="1531"/>
                <a:t>i + geom_line()</a:t>
              </a:r>
              <a:br>
                <a:rPr sz="1531" b="0"/>
              </a:br>
              <a:r>
                <a:rPr sz="1531"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8033556" y="19707031"/>
            <a:ext cx="680388" cy="680388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sz="3831"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83528" tIns="83528" rIns="83528" bIns="83528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3980"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7180717" y="19703935"/>
            <a:ext cx="686396" cy="686580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sz="3831"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5481050" y="19703930"/>
            <a:ext cx="686396" cy="686578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6330883" y="19703930"/>
            <a:ext cx="686396" cy="686578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83528" tIns="83528" rIns="83528" bIns="83528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980"/>
            </a:p>
          </p:txBody>
        </p:sp>
      </p:grp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819194" y="7175080"/>
            <a:ext cx="2122592" cy="2460014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136A2DE8-246E-D341-B205-638FCAC50C10}"/>
              </a:ext>
            </a:extLst>
          </p:cNvPr>
          <p:cNvSpPr/>
          <p:nvPr/>
        </p:nvSpPr>
        <p:spPr>
          <a:xfrm>
            <a:off x="16857128" y="18291001"/>
            <a:ext cx="213694" cy="5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69980" tIns="69980" rIns="69980" bIns="69980"/>
          <a:lstStyle/>
          <a:p>
            <a:endParaRPr sz="3831"/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A784F01C-B116-2A44-B1D2-50192D07F9C4}"/>
              </a:ext>
            </a:extLst>
          </p:cNvPr>
          <p:cNvSpPr/>
          <p:nvPr/>
        </p:nvSpPr>
        <p:spPr>
          <a:xfrm>
            <a:off x="17770313" y="18291001"/>
            <a:ext cx="213695" cy="5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69980" tIns="69980" rIns="69980" bIns="69980"/>
          <a:lstStyle/>
          <a:p>
            <a:endParaRPr sz="3831"/>
          </a:p>
        </p:txBody>
      </p:sp>
      <p:graphicFrame>
        <p:nvGraphicFramePr>
          <p:cNvPr id="177" name="Table">
            <a:extLst>
              <a:ext uri="{FF2B5EF4-FFF2-40B4-BE49-F238E27FC236}">
                <a16:creationId xmlns:a16="http://schemas.microsoft.com/office/drawing/2014/main" id="{319A884D-02B6-0A4E-89CD-2E9B618D0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653"/>
              </p:ext>
            </p:extLst>
          </p:nvPr>
        </p:nvGraphicFramePr>
        <p:xfrm>
          <a:off x="16273575" y="17616951"/>
          <a:ext cx="524871" cy="122469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Table">
            <a:extLst>
              <a:ext uri="{FF2B5EF4-FFF2-40B4-BE49-F238E27FC236}">
                <a16:creationId xmlns:a16="http://schemas.microsoft.com/office/drawing/2014/main" id="{80EC5E01-5FBB-584A-905E-396D4D3DC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932259"/>
              </p:ext>
            </p:extLst>
          </p:nvPr>
        </p:nvGraphicFramePr>
        <p:xfrm>
          <a:off x="17138309" y="17528747"/>
          <a:ext cx="524871" cy="52487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Table">
            <a:extLst>
              <a:ext uri="{FF2B5EF4-FFF2-40B4-BE49-F238E27FC236}">
                <a16:creationId xmlns:a16="http://schemas.microsoft.com/office/drawing/2014/main" id="{D9C65BE7-74F9-8542-8382-0DB0A8D22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2295"/>
              </p:ext>
            </p:extLst>
          </p:nvPr>
        </p:nvGraphicFramePr>
        <p:xfrm>
          <a:off x="17138309" y="18193743"/>
          <a:ext cx="524871" cy="34991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0" name="Table">
            <a:extLst>
              <a:ext uri="{FF2B5EF4-FFF2-40B4-BE49-F238E27FC236}">
                <a16:creationId xmlns:a16="http://schemas.microsoft.com/office/drawing/2014/main" id="{AFA6A18A-E48A-514B-A205-ADBB65EDF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866611"/>
              </p:ext>
            </p:extLst>
          </p:nvPr>
        </p:nvGraphicFramePr>
        <p:xfrm>
          <a:off x="17138309" y="18652241"/>
          <a:ext cx="524871" cy="34991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Table">
            <a:extLst>
              <a:ext uri="{FF2B5EF4-FFF2-40B4-BE49-F238E27FC236}">
                <a16:creationId xmlns:a16="http://schemas.microsoft.com/office/drawing/2014/main" id="{791A5D2B-71CF-FC4E-8E1A-D0164DAC6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90303"/>
              </p:ext>
            </p:extLst>
          </p:nvPr>
        </p:nvGraphicFramePr>
        <p:xfrm>
          <a:off x="18124065" y="17868074"/>
          <a:ext cx="349914" cy="69982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Line">
            <a:extLst>
              <a:ext uri="{FF2B5EF4-FFF2-40B4-BE49-F238E27FC236}">
                <a16:creationId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19693855" y="18036266"/>
            <a:ext cx="213694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69980" tIns="69980" rIns="69980" bIns="69980"/>
          <a:lstStyle/>
          <a:p>
            <a:endParaRPr sz="3831"/>
          </a:p>
        </p:txBody>
      </p:sp>
      <p:graphicFrame>
        <p:nvGraphicFramePr>
          <p:cNvPr id="183" name="Table">
            <a:extLst>
              <a:ext uri="{FF2B5EF4-FFF2-40B4-BE49-F238E27FC236}">
                <a16:creationId xmlns:a16="http://schemas.microsoft.com/office/drawing/2014/main" id="{A50D0E72-EF97-3840-882F-CE5B3084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450728"/>
              </p:ext>
            </p:extLst>
          </p:nvPr>
        </p:nvGraphicFramePr>
        <p:xfrm>
          <a:off x="19040379" y="17768090"/>
          <a:ext cx="524871" cy="87478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AB9362DD-A8C0-E745-B66A-4250FE0C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94784"/>
              </p:ext>
            </p:extLst>
          </p:nvPr>
        </p:nvGraphicFramePr>
        <p:xfrm>
          <a:off x="20026435" y="17768096"/>
          <a:ext cx="524871" cy="34991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854CD4DE-C3DD-2D40-AA0F-1291E84C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14817"/>
              </p:ext>
            </p:extLst>
          </p:nvPr>
        </p:nvGraphicFramePr>
        <p:xfrm>
          <a:off x="14999721" y="17976906"/>
          <a:ext cx="524871" cy="69982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74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957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957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6" name="Group">
            <a:extLst>
              <a:ext uri="{FF2B5EF4-FFF2-40B4-BE49-F238E27FC236}">
                <a16:creationId xmlns:a16="http://schemas.microsoft.com/office/drawing/2014/main" id="{FD970B2C-1BBB-704C-BFFD-BFEAEC9598FE}"/>
              </a:ext>
            </a:extLst>
          </p:cNvPr>
          <p:cNvGrpSpPr/>
          <p:nvPr/>
        </p:nvGrpSpPr>
        <p:grpSpPr>
          <a:xfrm>
            <a:off x="14999722" y="18247732"/>
            <a:ext cx="524880" cy="355199"/>
            <a:chOff x="-1" y="-1"/>
            <a:chExt cx="342905" cy="232053"/>
          </a:xfrm>
        </p:grpSpPr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0CF46EAC-19A8-F64B-8560-02E99563BD82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69980" tIns="69980" rIns="69980" bIns="69980" numCol="1" anchor="t">
              <a:noAutofit/>
            </a:bodyPr>
            <a:lstStyle/>
            <a:p>
              <a:endParaRPr sz="3831"/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FFD19EEF-A400-0942-AB84-4E3ACBD3BFF1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69980" tIns="69980" rIns="69980" bIns="69980" numCol="1" anchor="t">
              <a:noAutofit/>
            </a:bodyPr>
            <a:lstStyle/>
            <a:p>
              <a:endParaRPr sz="3831"/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20178EA7-38AE-8A49-90C0-ADB8E17CA850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69980" tIns="69980" rIns="69980" bIns="69980" numCol="1" anchor="t">
              <a:noAutofit/>
            </a:bodyPr>
            <a:lstStyle/>
            <a:p>
              <a:endParaRPr sz="3831"/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1723</Words>
  <Application>Microsoft Office PowerPoint</Application>
  <PresentationFormat>Custom</PresentationFormat>
  <Paragraphs>168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Avenir</vt:lpstr>
      <vt:lpstr>FontAwesome</vt:lpstr>
      <vt:lpstr>Helvetica Light</vt:lpstr>
      <vt:lpstr>Helvetica Neue</vt:lpstr>
      <vt:lpstr>Menlo</vt:lpstr>
      <vt:lpstr>Source Sans Pro</vt:lpstr>
      <vt:lpstr>Source Sans Pro Light</vt:lpstr>
      <vt:lpstr>Source Sans Pro Regular</vt:lpstr>
      <vt:lpstr>Source Sans Pro Semibold</vt:lpstr>
      <vt:lpstr>White</vt:lpstr>
      <vt:lpstr>Invasive Species in Australia RShiny Dashboard</vt:lpstr>
      <vt:lpstr>Invasive Species in Australia RShiny Dashboard</vt:lpstr>
      <vt:lpstr>Invasive Species in Australia RShiny Dashboard</vt:lpstr>
      <vt:lpstr>Three Column Layout: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Johann Wagner</dc:creator>
  <cp:lastModifiedBy>Johann Wagner</cp:lastModifiedBy>
  <cp:revision>7</cp:revision>
  <dcterms:modified xsi:type="dcterms:W3CDTF">2023-10-18T12:17:01Z</dcterms:modified>
</cp:coreProperties>
</file>