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8" r:id="rId4"/>
    <p:sldId id="259" r:id="rId5"/>
    <p:sldId id="260" r:id="rId6"/>
    <p:sldId id="268" r:id="rId7"/>
    <p:sldId id="281" r:id="rId8"/>
    <p:sldId id="283" r:id="rId9"/>
    <p:sldId id="284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82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A6C"/>
    <a:srgbClr val="A67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7T13:18:55.8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1 394,'10'-3,"1"1,-1-1,0-1,0 0,0 0,-1-1,1 0,-1-1,13-11,-8 8,40-31,88-84,-14 10,-119 107,0 1,0 0,1 1,-1 0,1 1,0 0,1 0,-1 1,1 0,-1 1,1 0,0 1,18-1,7 4,-1 1,65 15,-50-8,-3-2,-1 2,-1 2,0 1,0 3,43 22,-84-36,-1 0,0 0,1 1,-1-1,0 1,-1-1,1 1,0 0,-1 0,1 0,-1 1,0-1,0 0,0 1,-1 0,1-1,-1 1,0 0,2 7,-2 2,-1 0,0 0,-1 0,-4 23,-1 32,6-63,0-1,1 1,-1-1,1 1,0-1,0 1,1-1,-1 0,1 0,0 0,0 0,3 4,-2-5,-1-1,0 0,1 1,0-1,-1 0,1-1,0 1,0 0,0-1,0 1,0-1,0 0,1 0,-1-1,0 1,0-1,1 1,-1-1,0 0,1 0,-1 0,6-2,4 0,1-1,-1 0,0-1,17-7,136-73,-116 56,1 2,78-28,-25 13,-79 29,1 1,1 1,45-10,-68 19,0 0,0 1,0-1,0 1,0 0,0 0,0 1,0-1,0 1,-1 0,1 0,0 0,0 0,0 1,-1-1,1 1,-1 0,1 0,-1 1,0-1,0 1,0-1,0 1,0 0,-1 0,1 0,-1 1,3 5,3 7,-1 1,-1-1,-1 2,0-1,3 22,0-1,-2-8,-2-11,0-1,1 0,1 0,1 0,9 17,-14-31,1 1,0-1,0 0,0 0,0-1,1 1,-1-1,1 1,0-1,0 0,0-1,1 1,-1-1,1 0,-1 0,1 0,0 0,0-1,-1 0,1 0,0 0,0-1,0 0,6 0,19-2,0-1,-1-2,0-1,0-2,0 0,-1-2,0-1,-1-1,34-21,11-12,133-108,-203 151,0 0,-1 1,1-1,0 1,0-1,1 1,-1 0,0 0,0 0,1 0,-1 0,0 1,1-1,-1 1,5-1,-5 2,-1-1,0 1,1 0,-1 0,0 0,1 0,-1 0,0 0,0 0,0 0,0 0,0 0,0 1,0-1,0 0,-1 1,1-1,0 1,-1-1,1 1,-1-1,1 1,-1-1,0 1,0-1,0 1,0 1,5 45,-2-1,-5 67,0 6,2-117,0 1,0-1,1 0,-1 1,1-1,-1 0,1 1,0-1,0 0,1 0,-1 0,1 0,-1 0,1 0,0 0,0 0,3 2,-2-3,-1-1,0 1,1-1,-1 0,1 0,0 0,-1 0,1-1,0 1,-1-1,1 1,0-1,0 0,-1 0,1-1,0 1,0 0,-1-1,1 1,0-1,3-2,17-5,0-2,-1 0,0-2,-1 0,29-23,97-86,-118 96,12-15,-2-2,-2-2,57-85,-91 125,1-3,1 0,0 0,0 1,1 0,0 0,9-7,-14 12,1 0,-1 1,1-1,-1 0,1 1,-1-1,1 1,-1-1,1 1,0 0,-1 0,1-1,0 1,-1 1,1-1,0 0,-1 0,1 1,-1-1,1 0,0 1,-1 0,1-1,-1 1,1 0,-1 0,0 0,1 0,-1 0,0 0,0 0,1 0,-1 1,0-1,0 0,-1 1,3 2,15 23,-1 2,-1 0,17 46,-20-42,2-2,37 60,-47-84,1-1,-1 0,2-1,-1 1,0-1,1-1,0 1,0-1,1 0,-1-1,1 0,-1 0,1 0,0-1,0 0,0-1,1 0,-1 0,0-1,16-1,3 0,-1-3,0 0,1-1,-2-2,31-11,34-19,-3-3,-1-4,-2-3,144-110,-218 149,33-21,-42 28,0 1,0-1,0 1,0-1,0 1,0 0,1-1,-1 1,0 0,0 0,0 0,0 0,1 0,-1 0,0 0,0 0,0 1,0-1,0 0,1 1,-1-1,0 1,0-1,0 1,0-1,0 1,0 0,0-1,-1 1,1 0,0 0,0 0,-1 0,1 0,0 0,0 1,4 8,-1 1,0-1,-1 1,0 0,0 0,-1 0,0 12,2 88,-4-71,-2 44,0-50,2-1,8 68,-8-100,0 0,0 0,0-1,0 1,0 0,0-1,0 1,0 0,0 0,0-1,0 1,1 0,-1-1,0 1,0 0,1-1,-1 1,1-1,-1 1,0-1,1 1,-1 0,1-1,0 0,-1 1,1-1,-1 1,1-1,-1 0,1 1,0-1,-1 0,1 1,0-1,-1 0,1 0,0 0,0 0,-1 0,1 0,0 0,-1 0,1 0,0 0,0 0,-1 0,1-1,0 1,-1 0,1 0,0-1,-1 1,1 0,-1-1,2 0,31-32,-29 29,121-165,-9 9,-112 155,1 0,-1 0,1 0,-1 1,1-1,1 1,-1 1,1-1,-1 1,1 0,0 0,10-3,5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pc="300" noProof="1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14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1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무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000" spc="300" noProof="1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1" name="텍스트 개체 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2" name="텍스트 개체 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3" name="텍스트 개체 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4" name="온라인 이미지 개체 틀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5" name="온라인 이미지 개체 틀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6" name="온라인 이미지 개체 틀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64082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FFCC-FEC4-4942-BE4E-A6856DDA6C5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2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FFCC-FEC4-4942-BE4E-A6856DDA6C5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5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43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algn="ctr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30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클릭하여 마스터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슬라이드 제목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9" name="슬라이드 번호 개체 틀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966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6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3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1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5" name="그림 개체 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6" name="그림 개체 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9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B4800-D0AC-4C14-89D5-E94B2D451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7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7" descr="추상 이미지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2023. </a:t>
            </a:r>
            <a:r>
              <a:rPr lang="en-US" altLang="ko-KR" dirty="0" smtClean="0"/>
              <a:t>08. 08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 종 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물순환</a:t>
            </a:r>
            <a:r>
              <a:rPr lang="ko-KR" altLang="en-US" dirty="0"/>
              <a:t> 설비 </a:t>
            </a:r>
            <a:r>
              <a:rPr lang="ko-KR" altLang="en-US" dirty="0" err="1"/>
              <a:t>예지보전</a:t>
            </a:r>
            <a:endParaRPr lang="ko-KR" altLang="en-US" dirty="0"/>
          </a:p>
        </p:txBody>
      </p:sp>
      <p:pic>
        <p:nvPicPr>
          <p:cNvPr id="4" name="그림 개체 틀 7" descr="추상 이미지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662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143376" y="20903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센서별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Pressure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압력은 </a:t>
            </a:r>
            <a:r>
              <a:rPr lang="en-US" altLang="ko-KR" dirty="0" smtClean="0"/>
              <a:t>-1 ~ 1 </a:t>
            </a:r>
            <a:r>
              <a:rPr lang="ko-KR" altLang="en-US" dirty="0" smtClean="0"/>
              <a:t>사이 계단식 수치를 갖는다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정상과 이상의 차이를 알기 어려움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D325C4-3B1F-AA46-58E7-D3FF0AD7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1" y="2090371"/>
            <a:ext cx="7744690" cy="40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143376" y="20903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센서별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Current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Voltage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암페어와 전압의 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02B0A4-6156-97A2-11FD-728AB987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" y="1936973"/>
            <a:ext cx="7838080" cy="39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143376" y="20903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센서별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Current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Voltage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암페어와 전압의 관계를 </a:t>
            </a:r>
            <a:r>
              <a:rPr lang="en-US" altLang="ko-KR" dirty="0"/>
              <a:t>anomaly</a:t>
            </a:r>
            <a:r>
              <a:rPr lang="ko-KR" altLang="en-US" dirty="0"/>
              <a:t>를 조건으로 나타낸 </a:t>
            </a:r>
            <a:r>
              <a:rPr lang="ko-KR" altLang="en-US" dirty="0" smtClean="0"/>
              <a:t>그래프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정상과 이상의 구분이 어려움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F5E28-B062-0154-2AAE-9C2F0549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45" y="1258579"/>
            <a:ext cx="6034476" cy="52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143376" y="20903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센서별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Temperature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Thermocouple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온도와 순환 루프 내의 유체 온도와의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이상의 온도가 대체적으로 높은 온도의 비중을 차지하고 있다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F3998E-AF8A-6EFC-2E4F-9A6D7358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" y="1727200"/>
            <a:ext cx="7494742" cy="41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143376" y="20903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센서별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Temperature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Volume Flow </a:t>
            </a:r>
            <a:r>
              <a:rPr lang="en-US" altLang="ko-KR" dirty="0" err="1" smtClean="0"/>
              <a:t>RateRMS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온도와 순환 루프 내의 유체 온도와의 관계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이상의 비중이 유량은 낮고 온도가 높은 것들이 많다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2A6627-A7E4-CBEF-AFFE-05360967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" y="1934136"/>
            <a:ext cx="7943272" cy="39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143376" y="20903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센서별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Thermocouple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Volume Flow </a:t>
            </a:r>
            <a:r>
              <a:rPr lang="en-US" altLang="ko-KR" dirty="0" err="1" smtClean="0"/>
              <a:t>RateRMS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순환 루프의 유량과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순환 루프의 유체 온도와의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유체의 온도 또한 유량에 반비례하며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유체의 온도 자체는 </a:t>
            </a:r>
            <a:r>
              <a:rPr lang="ko-KR" altLang="en-US" dirty="0" err="1" smtClean="0"/>
              <a:t>유의미해</a:t>
            </a:r>
            <a:r>
              <a:rPr lang="ko-KR" altLang="en-US" dirty="0" smtClean="0"/>
              <a:t> 보이지 않는다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C26DBB-B0C2-3779-14A9-34601FC7C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569"/>
            <a:ext cx="7884239" cy="39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143376" y="20903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센서별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Heatmap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전체 히스토그램처럼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유체의 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유량만이 조금이라도 이상과 관련이 있음을 알 수 있다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24F039-9AE2-AB54-20B5-5433031D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8" y="974410"/>
            <a:ext cx="6818154" cy="57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예지보전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모델링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00B1AA2-B0A3-4A41-B48B-7D1A5D7F933F}"/>
              </a:ext>
            </a:extLst>
          </p:cNvPr>
          <p:cNvSpPr/>
          <p:nvPr/>
        </p:nvSpPr>
        <p:spPr>
          <a:xfrm>
            <a:off x="425302" y="1587148"/>
            <a:ext cx="5513011" cy="21733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1209072-1D4E-4DB4-B585-E0F737141DF2}"/>
              </a:ext>
            </a:extLst>
          </p:cNvPr>
          <p:cNvSpPr/>
          <p:nvPr/>
        </p:nvSpPr>
        <p:spPr>
          <a:xfrm>
            <a:off x="6213492" y="1587148"/>
            <a:ext cx="5513011" cy="2173344"/>
          </a:xfrm>
          <a:prstGeom prst="rect">
            <a:avLst/>
          </a:prstGeom>
          <a:solidFill>
            <a:srgbClr val="867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DEF8718-FDD7-47F6-A7B1-7008C04176C4}"/>
              </a:ext>
            </a:extLst>
          </p:cNvPr>
          <p:cNvSpPr/>
          <p:nvPr/>
        </p:nvSpPr>
        <p:spPr>
          <a:xfrm>
            <a:off x="425302" y="3984555"/>
            <a:ext cx="5513011" cy="21733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4637F28-C91E-4D1A-B131-6119CD701DF0}"/>
              </a:ext>
            </a:extLst>
          </p:cNvPr>
          <p:cNvSpPr/>
          <p:nvPr/>
        </p:nvSpPr>
        <p:spPr>
          <a:xfrm>
            <a:off x="6213492" y="3984555"/>
            <a:ext cx="5513011" cy="2173344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3546902" y="3031179"/>
            <a:ext cx="2391411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3870038" y="3076728"/>
            <a:ext cx="179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Isolation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C9AB5F3-8CAF-47FA-AB58-38C16AE25E10}"/>
              </a:ext>
            </a:extLst>
          </p:cNvPr>
          <p:cNvSpPr/>
          <p:nvPr/>
        </p:nvSpPr>
        <p:spPr>
          <a:xfrm>
            <a:off x="6213492" y="3037552"/>
            <a:ext cx="2391410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629D07C-2E49-491F-AC2A-7B2F04486C42}"/>
              </a:ext>
            </a:extLst>
          </p:cNvPr>
          <p:cNvSpPr txBox="1"/>
          <p:nvPr/>
        </p:nvSpPr>
        <p:spPr>
          <a:xfrm>
            <a:off x="6281467" y="3083101"/>
            <a:ext cx="216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OC-SVM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63B1980-972A-48DB-BEF5-1AEA0294D9F4}"/>
              </a:ext>
            </a:extLst>
          </p:cNvPr>
          <p:cNvSpPr/>
          <p:nvPr/>
        </p:nvSpPr>
        <p:spPr>
          <a:xfrm>
            <a:off x="3546902" y="3984555"/>
            <a:ext cx="2402993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88C1AEF-08DA-4B64-95CB-AE7001BB36C7}"/>
              </a:ext>
            </a:extLst>
          </p:cNvPr>
          <p:cNvSpPr txBox="1"/>
          <p:nvPr/>
        </p:nvSpPr>
        <p:spPr>
          <a:xfrm>
            <a:off x="3532949" y="4030104"/>
            <a:ext cx="2402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AutoEncoder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8D86D72-31AF-43FC-B027-D3F8AB16DEDA}"/>
              </a:ext>
            </a:extLst>
          </p:cNvPr>
          <p:cNvSpPr/>
          <p:nvPr/>
        </p:nvSpPr>
        <p:spPr>
          <a:xfrm>
            <a:off x="6213986" y="3984555"/>
            <a:ext cx="2382444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725ABEF-B09E-44BA-96B2-3094C06478FB}"/>
              </a:ext>
            </a:extLst>
          </p:cNvPr>
          <p:cNvSpPr txBox="1"/>
          <p:nvPr/>
        </p:nvSpPr>
        <p:spPr>
          <a:xfrm>
            <a:off x="6381563" y="40301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성능평가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87546" y="1738294"/>
            <a:ext cx="183248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Recall     – 0.86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Precision – 0.86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F1 score – 0.86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AUC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0.77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38EA21A-A7C3-410D-BE7F-0B15FAEABC2B}"/>
              </a:ext>
            </a:extLst>
          </p:cNvPr>
          <p:cNvSpPr txBox="1"/>
          <p:nvPr/>
        </p:nvSpPr>
        <p:spPr>
          <a:xfrm>
            <a:off x="6621024" y="4743386"/>
            <a:ext cx="49680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세 </a:t>
            </a:r>
            <a:r>
              <a:rPr lang="ko-KR" altLang="en-US" sz="1400" dirty="0"/>
              <a:t>가지 제안된 </a:t>
            </a:r>
            <a:r>
              <a:rPr lang="ko-KR" altLang="en-US" sz="1400" dirty="0" smtClean="0"/>
              <a:t>모델은 </a:t>
            </a:r>
            <a:r>
              <a:rPr lang="ko-KR" altLang="en-US" sz="1400" dirty="0"/>
              <a:t>기존 방법보다 높은 성능을 보인다</a:t>
            </a:r>
            <a:r>
              <a:rPr lang="en-US" altLang="ko-KR" sz="1400" dirty="0"/>
              <a:t>.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/>
              <a:t>Autoencoder</a:t>
            </a:r>
            <a:r>
              <a:rPr lang="ko-KR" altLang="en-US" sz="1400" dirty="0"/>
              <a:t>와 </a:t>
            </a:r>
            <a:r>
              <a:rPr lang="en-US" altLang="ko-KR" sz="1400" dirty="0"/>
              <a:t>OC-SVM</a:t>
            </a:r>
            <a:r>
              <a:rPr lang="ko-KR" altLang="en-US" sz="1400" dirty="0"/>
              <a:t>의 결과가 두드러졌다</a:t>
            </a:r>
            <a:r>
              <a:rPr lang="en-US" altLang="ko-KR" sz="1400" dirty="0"/>
              <a:t>.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모델 통합은 유지보수 비용 절감에 이바지한다</a:t>
            </a:r>
            <a:r>
              <a:rPr lang="en-US" altLang="ko-KR" sz="1400" dirty="0"/>
              <a:t>.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고객 만족도 향상과 경쟁력 증대 기회를 제공한다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D1AF2-E45D-FD47-54B9-415DC4DEDD6B}"/>
              </a:ext>
            </a:extLst>
          </p:cNvPr>
          <p:cNvSpPr txBox="1"/>
          <p:nvPr/>
        </p:nvSpPr>
        <p:spPr>
          <a:xfrm>
            <a:off x="9443781" y="1738294"/>
            <a:ext cx="183248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Recall     – 0.77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Precision – 0.94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F1 score – 0.85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AUC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0.83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A3EF8-46DD-02B5-BB3C-0A0E798C6E74}"/>
              </a:ext>
            </a:extLst>
          </p:cNvPr>
          <p:cNvSpPr txBox="1"/>
          <p:nvPr/>
        </p:nvSpPr>
        <p:spPr>
          <a:xfrm>
            <a:off x="604670" y="4220833"/>
            <a:ext cx="18036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Recall     </a:t>
            </a:r>
            <a:r>
              <a:rPr lang="en-US" altLang="ko-KR" spc="-150" dirty="0" smtClean="0">
                <a:latin typeface="+mn-ea"/>
              </a:rPr>
              <a:t>– 0.72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Precision – </a:t>
            </a:r>
            <a:r>
              <a:rPr lang="en-US" altLang="ko-KR" spc="-150" dirty="0" smtClean="0">
                <a:latin typeface="+mn-ea"/>
              </a:rPr>
              <a:t>0.99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F1 score – </a:t>
            </a:r>
            <a:r>
              <a:rPr lang="en-US" altLang="ko-KR" spc="-150" dirty="0" smtClean="0">
                <a:latin typeface="+mn-ea"/>
              </a:rPr>
              <a:t>0.83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AUC</a:t>
            </a:r>
            <a:r>
              <a:rPr lang="ko-KR" altLang="en-US" spc="-150" dirty="0">
                <a:latin typeface="+mn-ea"/>
              </a:rPr>
              <a:t>      </a:t>
            </a:r>
            <a:r>
              <a:rPr lang="en-US" altLang="ko-KR" spc="-150" dirty="0">
                <a:latin typeface="+mn-ea"/>
              </a:rPr>
              <a:t>-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 smtClean="0">
                <a:latin typeface="+mn-ea"/>
              </a:rPr>
              <a:t>0.85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6096000" y="956931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7644230" y="2654507"/>
            <a:ext cx="29995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새로운 모델 개발</a:t>
            </a:r>
            <a:endParaRPr lang="en-US" altLang="ko-KR" sz="3200" spc="-3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고장 감소가 예상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/>
          <p:nvPr/>
        </p:nvCxnSpPr>
        <p:spPr>
          <a:xfrm>
            <a:off x="6504263" y="3859014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결론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718" y="1020927"/>
            <a:ext cx="5601810" cy="596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b="1" dirty="0"/>
              <a:t>기존의 방법 성능</a:t>
            </a:r>
            <a:r>
              <a:rPr lang="en-US" altLang="ko-KR" sz="1500" dirty="0"/>
              <a:t>: </a:t>
            </a:r>
            <a:endParaRPr lang="en-US" altLang="ko-KR" sz="1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기존의 방법은 성능이 제한적이었으며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정확한 예측이 어려웠다</a:t>
            </a:r>
            <a:r>
              <a:rPr lang="en-US" altLang="ko-KR" sz="15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 smtClean="0"/>
              <a:t>프로젝트를 통한 모델 개발</a:t>
            </a:r>
            <a:r>
              <a:rPr lang="en-US" altLang="ko-KR" sz="15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dirty="0"/>
              <a:t>프로젝트를 통해 </a:t>
            </a:r>
            <a:r>
              <a:rPr lang="en-US" altLang="ko-KR" sz="1500" dirty="0" err="1"/>
              <a:t>Autoencoder</a:t>
            </a:r>
            <a:r>
              <a:rPr lang="en-US" altLang="ko-KR" sz="1500" dirty="0"/>
              <a:t> </a:t>
            </a:r>
            <a:r>
              <a:rPr lang="ko-KR" altLang="en-US" sz="1500" dirty="0"/>
              <a:t>모델을 활용하여 </a:t>
            </a:r>
            <a:r>
              <a:rPr lang="en-US" altLang="ko-KR" sz="1500" dirty="0"/>
              <a:t>85%</a:t>
            </a:r>
            <a:r>
              <a:rPr lang="ko-KR" altLang="en-US" sz="1500" dirty="0"/>
              <a:t>의 </a:t>
            </a:r>
            <a:r>
              <a:rPr lang="en-US" altLang="ko-KR" sz="1500" dirty="0"/>
              <a:t>AUC </a:t>
            </a:r>
            <a:r>
              <a:rPr lang="ko-KR" altLang="en-US" sz="1500" dirty="0"/>
              <a:t>성능을 가진 모델을 개발하였다</a:t>
            </a:r>
            <a:r>
              <a:rPr lang="en-US" altLang="ko-KR" sz="1500" dirty="0"/>
              <a:t>. </a:t>
            </a:r>
            <a:r>
              <a:rPr lang="ko-KR" altLang="en-US" sz="1500" dirty="0"/>
              <a:t>이는 기존 방법 대비 </a:t>
            </a:r>
            <a:r>
              <a:rPr lang="en-US" altLang="ko-KR" sz="1500" dirty="0"/>
              <a:t>20% </a:t>
            </a:r>
            <a:r>
              <a:rPr lang="ko-KR" altLang="en-US" sz="1500" dirty="0"/>
              <a:t>이상의 성능 향상을 나타냈다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/>
              <a:t>고장 감소 예상</a:t>
            </a:r>
            <a:r>
              <a:rPr lang="en-US" altLang="ko-KR" sz="1500" dirty="0"/>
              <a:t>: </a:t>
            </a:r>
            <a:endParaRPr lang="en-US" altLang="ko-KR" sz="15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dirty="0"/>
              <a:t>앞으로 </a:t>
            </a:r>
            <a:r>
              <a:rPr lang="en-US" altLang="ko-KR" sz="1500" dirty="0"/>
              <a:t>1</a:t>
            </a:r>
            <a:r>
              <a:rPr lang="ko-KR" altLang="en-US" sz="1500" dirty="0"/>
              <a:t>년간 이 모델을 사용하면 고장이 예상보다 </a:t>
            </a:r>
            <a:r>
              <a:rPr lang="en-US" altLang="ko-KR" sz="1500" dirty="0"/>
              <a:t>30% </a:t>
            </a:r>
            <a:r>
              <a:rPr lang="ko-KR" altLang="en-US" sz="1500" dirty="0"/>
              <a:t>상당히 감소할 것으로 예상됨</a:t>
            </a:r>
            <a:r>
              <a:rPr lang="en-US" altLang="ko-KR" sz="1500" dirty="0"/>
              <a:t>. </a:t>
            </a:r>
            <a:r>
              <a:rPr lang="ko-KR" altLang="en-US" sz="1500" dirty="0"/>
              <a:t>이로 인해 연간 유지보수 비용 절감 효과가 예상된다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/>
              <a:t>모델 성능개선을 위한 추가 작업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후속</a:t>
            </a:r>
            <a:r>
              <a:rPr lang="en-US" altLang="ko-KR" sz="1500" b="1" dirty="0" smtClean="0"/>
              <a:t>)</a:t>
            </a:r>
            <a:r>
              <a:rPr lang="en-US" altLang="ko-KR" sz="15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b="1" dirty="0"/>
              <a:t>데이터 활용</a:t>
            </a:r>
            <a:r>
              <a:rPr lang="en-US" altLang="ko-KR" sz="1500" b="1" dirty="0"/>
              <a:t>: </a:t>
            </a:r>
            <a:r>
              <a:rPr lang="ko-KR" altLang="en-US" sz="1500" dirty="0"/>
              <a:t>추가로 특정 데이터가 있다면</a:t>
            </a:r>
            <a:r>
              <a:rPr lang="en-US" altLang="ko-KR" sz="1500" dirty="0"/>
              <a:t>, </a:t>
            </a:r>
            <a:r>
              <a:rPr lang="ko-KR" altLang="en-US" sz="1500" dirty="0"/>
              <a:t>모델 성능 최적화를 통한 성능 개선이 </a:t>
            </a:r>
            <a:r>
              <a:rPr lang="en-US" altLang="ko-KR" sz="1500" dirty="0"/>
              <a:t>10% </a:t>
            </a:r>
            <a:r>
              <a:rPr lang="ko-KR" altLang="en-US" sz="1500" dirty="0"/>
              <a:t>가능할 것으로 전망됨</a:t>
            </a:r>
            <a:r>
              <a:rPr lang="en-US" altLang="ko-KR" sz="15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자원 필요성</a:t>
            </a:r>
            <a:r>
              <a:rPr lang="en-US" altLang="ko-KR" sz="1500" b="1" dirty="0"/>
              <a:t>: </a:t>
            </a:r>
            <a:r>
              <a:rPr lang="ko-KR" altLang="en-US" sz="1500" dirty="0"/>
              <a:t>향후 실제 운용을 위해 필요한 추가적인 자원</a:t>
            </a:r>
            <a:r>
              <a:rPr lang="en-US" altLang="ko-KR" sz="1500" dirty="0"/>
              <a:t>, IT </a:t>
            </a:r>
            <a:r>
              <a:rPr lang="ko-KR" altLang="en-US" sz="1500" dirty="0"/>
              <a:t>인프라 구축의 필요성 등이 있다</a:t>
            </a:r>
            <a:r>
              <a:rPr lang="en-US" altLang="ko-KR" sz="15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500" b="1" dirty="0" err="1"/>
              <a:t>운용비용</a:t>
            </a:r>
            <a:r>
              <a:rPr lang="ko-KR" altLang="en-US" sz="1500" b="1" dirty="0"/>
              <a:t> 감소</a:t>
            </a:r>
            <a:r>
              <a:rPr lang="en-US" altLang="ko-KR" sz="1500" b="1" dirty="0"/>
              <a:t>: </a:t>
            </a:r>
            <a:r>
              <a:rPr lang="ko-KR" altLang="en-US" sz="1500" dirty="0"/>
              <a:t>모델 경량화를 통한 </a:t>
            </a:r>
            <a:r>
              <a:rPr lang="ko-KR" altLang="en-US" sz="1500" dirty="0" err="1"/>
              <a:t>운용비용의</a:t>
            </a:r>
            <a:r>
              <a:rPr lang="ko-KR" altLang="en-US" sz="1500" dirty="0"/>
              <a:t> 감소가 </a:t>
            </a:r>
            <a:r>
              <a:rPr lang="en-US" altLang="ko-KR" sz="1500" dirty="0"/>
              <a:t>15% </a:t>
            </a:r>
            <a:r>
              <a:rPr lang="ko-KR" altLang="en-US" sz="1500" dirty="0"/>
              <a:t>기대되며</a:t>
            </a:r>
            <a:r>
              <a:rPr lang="en-US" altLang="ko-KR" sz="1500" dirty="0"/>
              <a:t>, </a:t>
            </a:r>
            <a:r>
              <a:rPr lang="ko-KR" altLang="en-US" sz="1500" dirty="0"/>
              <a:t>이를 통해 전체 유지보수 비용도 절감할 수 있을 것으로 예상된다</a:t>
            </a:r>
            <a:r>
              <a:rPr lang="en-US" altLang="ko-KR" sz="15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500" dirty="0"/>
              <a:t>이러한 결과는 </a:t>
            </a:r>
            <a:r>
              <a:rPr lang="en-US" altLang="ko-KR" sz="1500" dirty="0"/>
              <a:t>A</a:t>
            </a:r>
            <a:r>
              <a:rPr lang="ko-KR" altLang="en-US" sz="1500" dirty="0"/>
              <a:t>사에게 유지보수의 효율성과 정확성을 크게 향상시키는 길을 열어줄 것이며</a:t>
            </a:r>
            <a:r>
              <a:rPr lang="en-US" altLang="ko-KR" sz="1500" dirty="0"/>
              <a:t>, </a:t>
            </a:r>
            <a:r>
              <a:rPr lang="ko-KR" altLang="en-US" sz="1500" dirty="0"/>
              <a:t>지속적인 연구와 개발을 통해 더욱 완성도 높은 솔루션을 제공할 수 있는 가능성을 제시한다</a:t>
            </a:r>
            <a:r>
              <a:rPr lang="en-US" altLang="ko-KR" sz="1500" dirty="0"/>
              <a:t>.</a:t>
            </a:r>
          </a:p>
          <a:p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7644230" y="4153999"/>
            <a:ext cx="2999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IT </a:t>
            </a:r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인프라 구축</a:t>
            </a:r>
            <a:endParaRPr lang="en-US" altLang="ko-KR" sz="3200" spc="-30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spc="-300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운용비용</a:t>
            </a:r>
            <a:r>
              <a:rPr lang="ko-KR" altLang="en-US" sz="3200" spc="-3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감소</a:t>
            </a:r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2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01468" y="1719081"/>
            <a:ext cx="2312990" cy="584775"/>
            <a:chOff x="762000" y="1863785"/>
            <a:chExt cx="2312990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문제 정의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01468" y="2761055"/>
            <a:ext cx="2312990" cy="584775"/>
            <a:chOff x="762000" y="1863785"/>
            <a:chExt cx="2312990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제약 조건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01468" y="3803029"/>
            <a:ext cx="4366436" cy="584775"/>
            <a:chOff x="762000" y="1863785"/>
            <a:chExt cx="4366436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3563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기존 방법 및 제안된 방법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01468" y="4845003"/>
            <a:ext cx="1470964" cy="584775"/>
            <a:chOff x="762000" y="1863785"/>
            <a:chExt cx="1470964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668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EDA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01468" y="5886977"/>
            <a:ext cx="4366436" cy="584775"/>
            <a:chOff x="762000" y="1863785"/>
            <a:chExt cx="4366436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42700" y="1863785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3563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예지 보전 모델링 및 결론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003216"/>
            <a:ext cx="4646246" cy="533399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ko-KR" alt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애로사항 및 문제점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고장의 심각성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높은 수리 비용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신뢰도 하락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사업 파트너십 손상 위험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사업 확장에 따른 복잡성 증가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관리 대상 증가로 사전 유지보수 어려움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고장 예측 부재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즉각 대응 어려움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비효율적 유지보수</a:t>
            </a:r>
            <a:endParaRPr lang="en-US" altLang="ko-KR" sz="14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ko-KR" altLang="en-US" sz="14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lnSpc>
                <a:spcPct val="100000"/>
              </a:lnSpc>
            </a:pPr>
            <a:r>
              <a:rPr lang="ko-KR" alt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기관의 요구사항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실시간 이상 징후 모니터링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조기 이상 파악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정확한 고장 예측 모델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사전 유지보수 가능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효과적 유지보수 계획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: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자원 효율적 분배</a:t>
            </a:r>
            <a:r>
              <a:rPr lang="en-US" altLang="ko-KR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고객 만족도 향상</a:t>
            </a:r>
            <a:endParaRPr lang="en-US" altLang="ko-KR" sz="14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ko-KR" altLang="en-US" sz="14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algn="l">
              <a:lnSpc>
                <a:spcPct val="100000"/>
              </a:lnSpc>
            </a:pPr>
            <a:r>
              <a:rPr lang="ko-KR" alt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결론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altLang="ko-KR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사는 고장 예방과 효율적 유지보수를 위한 전략적 접근 필요</a:t>
            </a:r>
            <a:r>
              <a:rPr lang="en-US" altLang="ko-KR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실패 시 사업에 큰 타격 가능</a:t>
            </a:r>
            <a:r>
              <a:rPr lang="en-US" altLang="ko-KR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0" y="118978"/>
            <a:ext cx="5897218" cy="884238"/>
          </a:xfrm>
        </p:spPr>
        <p:txBody>
          <a:bodyPr/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문제정의</a:t>
            </a:r>
          </a:p>
        </p:txBody>
      </p:sp>
      <p:pic>
        <p:nvPicPr>
          <p:cNvPr id="6" name="그림 개체 틀 4" descr="노트북으로 작업 중인 여러 사람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0"/>
            <a:ext cx="5416550" cy="6846932"/>
          </a:xfrm>
          <a:noFill/>
        </p:spPr>
      </p:pic>
    </p:spTree>
    <p:extLst>
      <p:ext uri="{BB962C8B-B14F-4D97-AF65-F5344CB8AC3E}">
        <p14:creationId xmlns:p14="http://schemas.microsoft.com/office/powerpoint/2010/main" val="27575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5251450" cy="1915662"/>
          </a:xfrm>
        </p:spPr>
        <p:txBody>
          <a:bodyPr/>
          <a:lstStyle/>
          <a:p>
            <a:r>
              <a:rPr lang="ko-KR" altLang="en-US" dirty="0"/>
              <a:t>기관에서 제공하는 데이터</a:t>
            </a:r>
            <a:endParaRPr lang="en-US" altLang="ko-KR" dirty="0"/>
          </a:p>
          <a:p>
            <a:r>
              <a:rPr lang="ko-KR" altLang="en-US" dirty="0"/>
              <a:t>기관 외부에서 가져 올 수 있는 데이터</a:t>
            </a:r>
          </a:p>
        </p:txBody>
      </p:sp>
      <p:pic>
        <p:nvPicPr>
          <p:cNvPr id="5" name="그림 개체 틀 7" descr="컴퓨터 코드 클로즈업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</p:spPr>
      </p:pic>
    </p:spTree>
    <p:extLst>
      <p:ext uri="{BB962C8B-B14F-4D97-AF65-F5344CB8AC3E}">
        <p14:creationId xmlns:p14="http://schemas.microsoft.com/office/powerpoint/2010/main" val="23450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311CB8-C747-B2BA-A7E0-A62B29FFE656}"/>
              </a:ext>
            </a:extLst>
          </p:cNvPr>
          <p:cNvSpPr/>
          <p:nvPr/>
        </p:nvSpPr>
        <p:spPr>
          <a:xfrm>
            <a:off x="5421745" y="0"/>
            <a:ext cx="677025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FC648F-4A93-8407-107C-8E5F4D32497E}"/>
              </a:ext>
            </a:extLst>
          </p:cNvPr>
          <p:cNvSpPr/>
          <p:nvPr/>
        </p:nvSpPr>
        <p:spPr>
          <a:xfrm>
            <a:off x="0" y="0"/>
            <a:ext cx="5421745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4486" y="2605087"/>
            <a:ext cx="3173917" cy="823913"/>
          </a:xfrm>
        </p:spPr>
        <p:txBody>
          <a:bodyPr/>
          <a:lstStyle/>
          <a:p>
            <a:r>
              <a:rPr lang="ko-KR" altLang="en-US" dirty="0"/>
              <a:t>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1465" y="1356576"/>
            <a:ext cx="6148026" cy="481115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데이터 수집 및 통합 제약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데이터 품질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모델 정확성은 데이터의 품질에 크게 의존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데이터 접근성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시스템 간 연동의 복잡성 존재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기술 및 인력 제약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전문가 부족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모델 성능 및 유지보수 어려움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기술 업그레이드 비용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지속적인 기술 업그레이드 필요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운용 및 유지보수 제약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실시간 모니터링 요구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추가 하드웨어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소프트웨어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인력 자원 필요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유지보수 계획 실행의 복잡성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세부 실행 계획과 조직간 협력 요구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0C7F05-9C40-AF6A-8DAE-2DC6C6CB81D9}"/>
                  </a:ext>
                </a:extLst>
              </p14:cNvPr>
              <p14:cNvContentPartPr/>
              <p14:nvPr/>
            </p14:nvContentPartPr>
            <p14:xfrm>
              <a:off x="1588509" y="3229545"/>
              <a:ext cx="1921680" cy="243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0C7F05-9C40-AF6A-8DAE-2DC6C6CB81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4869" y="3121545"/>
                <a:ext cx="2029320" cy="4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4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734B53-4358-CB94-513C-86EBD5AE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1" y="1375050"/>
            <a:ext cx="10989920" cy="4811150"/>
          </a:xfrm>
        </p:spPr>
        <p:txBody>
          <a:bodyPr/>
          <a:lstStyle/>
          <a:p>
            <a:r>
              <a:rPr lang="ko-KR" altLang="en-US" dirty="0"/>
              <a:t>기존 방법</a:t>
            </a:r>
          </a:p>
          <a:p>
            <a:pPr lvl="1"/>
            <a:r>
              <a:rPr lang="ko-KR" altLang="en-US" dirty="0"/>
              <a:t>현재 사용 방법</a:t>
            </a:r>
            <a:r>
              <a:rPr lang="en-US" altLang="ko-KR" dirty="0"/>
              <a:t>: A</a:t>
            </a:r>
            <a:r>
              <a:rPr lang="ko-KR" altLang="en-US" dirty="0"/>
              <a:t>사는 전통적인 유지보수 방법을 사용하여 </a:t>
            </a:r>
            <a:r>
              <a:rPr lang="en-US" altLang="ko-KR" dirty="0"/>
              <a:t>Water Circulation System</a:t>
            </a:r>
            <a:r>
              <a:rPr lang="ko-KR" altLang="en-US" dirty="0"/>
              <a:t>을 관리하고 있다</a:t>
            </a:r>
            <a:r>
              <a:rPr lang="en-US" altLang="ko-KR" dirty="0"/>
              <a:t>. </a:t>
            </a:r>
            <a:r>
              <a:rPr lang="ko-KR" altLang="en-US" dirty="0"/>
              <a:t>이는 주로 정기적인 검사와 수동 진단에 의존하며</a:t>
            </a:r>
            <a:r>
              <a:rPr lang="en-US" altLang="ko-KR" dirty="0"/>
              <a:t>, </a:t>
            </a:r>
            <a:r>
              <a:rPr lang="ko-KR" altLang="en-US" dirty="0"/>
              <a:t>상당한 인력과 시간이 소요된다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성능 평가</a:t>
            </a:r>
            <a:r>
              <a:rPr lang="en-US" altLang="ko-KR" dirty="0"/>
              <a:t>: </a:t>
            </a:r>
            <a:r>
              <a:rPr lang="ko-KR" altLang="en-US" dirty="0"/>
              <a:t>이러한 방식은 고장 발생 전에 미리 예측하는 데 한계가 있으며</a:t>
            </a:r>
            <a:r>
              <a:rPr lang="en-US" altLang="ko-KR" dirty="0"/>
              <a:t>, </a:t>
            </a:r>
            <a:r>
              <a:rPr lang="ko-KR" altLang="en-US" dirty="0"/>
              <a:t>비효율적인 자원 사용과 높은 비용을 초래한다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제안된 방법</a:t>
            </a:r>
          </a:p>
          <a:p>
            <a:pPr lvl="1"/>
            <a:r>
              <a:rPr lang="ko-KR" altLang="en-US" dirty="0"/>
              <a:t>기존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 활용</a:t>
            </a:r>
            <a:r>
              <a:rPr lang="en-US" altLang="ko-KR" dirty="0"/>
              <a:t>: </a:t>
            </a:r>
            <a:r>
              <a:rPr lang="ko-KR" altLang="en-US" dirty="0"/>
              <a:t>고장 예측을 위해 기존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적용하고자 한다</a:t>
            </a:r>
            <a:r>
              <a:rPr lang="en-US" altLang="ko-KR" dirty="0"/>
              <a:t>. </a:t>
            </a:r>
            <a:r>
              <a:rPr lang="ko-KR" altLang="en-US" dirty="0"/>
              <a:t>이를 통해 데이터 기반의 예측 모델을 구축하여 사전 유지보수가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추가 방법</a:t>
            </a:r>
            <a:r>
              <a:rPr lang="en-US" altLang="ko-KR" dirty="0"/>
              <a:t>(</a:t>
            </a:r>
            <a:r>
              <a:rPr lang="ko-KR" altLang="en-US" dirty="0"/>
              <a:t>논문 활용</a:t>
            </a:r>
            <a:r>
              <a:rPr lang="en-US" altLang="ko-KR" dirty="0"/>
              <a:t>): </a:t>
            </a:r>
            <a:r>
              <a:rPr lang="ko-KR" altLang="en-US" dirty="0"/>
              <a:t>최신 연구 논문에서 제시된 고급 예측 기법을 추가로 활용하여 모델의 정확성과 효율성을 높일 계획이다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</a:p>
          <a:p>
            <a:pPr lvl="1"/>
            <a:r>
              <a:rPr lang="ko-KR" altLang="en-US" dirty="0"/>
              <a:t>기존의 수동 방식에 비해 제안된 방법은 더 높은 정확성과 효율성을 제공할 것으로 예상된다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/>
              <a:t>A</a:t>
            </a:r>
            <a:r>
              <a:rPr lang="ko-KR" altLang="en-US" dirty="0"/>
              <a:t>사는 유지보수 비용을 절감하고</a:t>
            </a:r>
            <a:r>
              <a:rPr lang="en-US" altLang="ko-KR" dirty="0"/>
              <a:t>, </a:t>
            </a:r>
            <a:r>
              <a:rPr lang="ko-KR" altLang="en-US" dirty="0"/>
              <a:t>고객 만족도를 향상시킬 수 있는 기회를 얻게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408263" y="1783845"/>
            <a:ext cx="119886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6B6A8D1-6B41-0125-7D3A-9219052A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4" y="66508"/>
            <a:ext cx="5510717" cy="823913"/>
          </a:xfrm>
        </p:spPr>
        <p:txBody>
          <a:bodyPr/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기존 방법 및 제안된 방법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CA51A6-9A63-F4A6-2655-A9CED7EE6472}"/>
              </a:ext>
            </a:extLst>
          </p:cNvPr>
          <p:cNvCxnSpPr>
            <a:cxnSpLocks/>
          </p:cNvCxnSpPr>
          <p:nvPr/>
        </p:nvCxnSpPr>
        <p:spPr>
          <a:xfrm>
            <a:off x="408263" y="3397900"/>
            <a:ext cx="140206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034604-9CD2-EE49-6E8E-FC67BA3B09CA}"/>
              </a:ext>
            </a:extLst>
          </p:cNvPr>
          <p:cNvCxnSpPr>
            <a:cxnSpLocks/>
          </p:cNvCxnSpPr>
          <p:nvPr/>
        </p:nvCxnSpPr>
        <p:spPr>
          <a:xfrm>
            <a:off x="408263" y="4963463"/>
            <a:ext cx="70103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143376" y="2090371"/>
            <a:ext cx="3950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데이터의 </a:t>
            </a:r>
            <a:r>
              <a:rPr lang="en-US" altLang="ko-KR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Seasonal 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20821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42EF9-2808-C9EA-59D8-F0070C4E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" y="1466852"/>
            <a:ext cx="7239609" cy="4535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Accelerometer1RMS</a:t>
            </a:r>
            <a:r>
              <a:rPr lang="ko-KR" altLang="en-US" dirty="0"/>
              <a:t>를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트렌드와</a:t>
            </a:r>
            <a:r>
              <a:rPr lang="en-US" altLang="ko-KR" dirty="0"/>
              <a:t> </a:t>
            </a:r>
            <a:r>
              <a:rPr lang="ko-KR" altLang="en-US" dirty="0"/>
              <a:t>계절성</a:t>
            </a:r>
            <a:r>
              <a:rPr lang="en-US" altLang="ko-KR" dirty="0"/>
              <a:t>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그리고 </a:t>
            </a:r>
            <a:r>
              <a:rPr lang="ko-KR" altLang="en-US" dirty="0" err="1"/>
              <a:t>잔차를</a:t>
            </a:r>
            <a:r>
              <a:rPr lang="ko-KR" altLang="en-US" dirty="0"/>
              <a:t> 확인해 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7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287646" y="1718280"/>
            <a:ext cx="3661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EDA</a:t>
            </a:r>
            <a:r>
              <a:rPr lang="ko-KR" altLang="en-US" sz="2800" dirty="0"/>
              <a:t>를 통해 이상과 </a:t>
            </a:r>
            <a:endParaRPr lang="en-US" altLang="ko-KR" sz="2800" dirty="0"/>
          </a:p>
          <a:p>
            <a:r>
              <a:rPr lang="ko-KR" altLang="en-US" sz="2800" dirty="0"/>
              <a:t>정상 분류 가능성 확인</a:t>
            </a:r>
            <a:endParaRPr lang="en-US" altLang="ko-KR" sz="2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Volume Flow </a:t>
            </a:r>
            <a:r>
              <a:rPr lang="en-US" altLang="ko-KR" dirty="0" err="1"/>
              <a:t>RateRMS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Temperature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Thermocouple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Volume Flow </a:t>
            </a:r>
            <a:r>
              <a:rPr lang="en-US" altLang="ko-KR" dirty="0" err="1" smtClean="0"/>
              <a:t>RateRMS</a:t>
            </a:r>
            <a:r>
              <a:rPr lang="ko-KR" altLang="en-US" smtClean="0"/>
              <a:t>을 제외하고는 이상과 정상의 분류가 어려움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4E96F7-80F9-0621-EA25-855F4824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" y="1883306"/>
            <a:ext cx="7754469" cy="38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1993E9-C5D0-5488-F122-30B2A974E4BA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EDEA0C-49AF-5723-D998-1ED4745ED317}"/>
              </a:ext>
            </a:extLst>
          </p:cNvPr>
          <p:cNvSpPr/>
          <p:nvPr/>
        </p:nvSpPr>
        <p:spPr>
          <a:xfrm>
            <a:off x="7943273" y="956931"/>
            <a:ext cx="4248726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5C387-2027-79D1-6763-554EBDDCA94B}"/>
              </a:ext>
            </a:extLst>
          </p:cNvPr>
          <p:cNvSpPr txBox="1"/>
          <p:nvPr/>
        </p:nvSpPr>
        <p:spPr>
          <a:xfrm>
            <a:off x="8143376" y="20903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센서별</a:t>
            </a:r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시각화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E913EA-A423-0CB6-924B-3F261515D58F}"/>
              </a:ext>
            </a:extLst>
          </p:cNvPr>
          <p:cNvCxnSpPr>
            <a:cxnSpLocks/>
          </p:cNvCxnSpPr>
          <p:nvPr/>
        </p:nvCxnSpPr>
        <p:spPr>
          <a:xfrm>
            <a:off x="8044873" y="2836791"/>
            <a:ext cx="414712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715170-2067-B8B1-A126-A1C2EEF7E9D4}"/>
              </a:ext>
            </a:extLst>
          </p:cNvPr>
          <p:cNvSpPr txBox="1"/>
          <p:nvPr/>
        </p:nvSpPr>
        <p:spPr>
          <a:xfrm>
            <a:off x="967236" y="127626"/>
            <a:ext cx="54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EDA(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탐색적 데이터분석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A153D-4FB2-5B68-C79D-9124D49F2E68}"/>
              </a:ext>
            </a:extLst>
          </p:cNvPr>
          <p:cNvSpPr txBox="1"/>
          <p:nvPr/>
        </p:nvSpPr>
        <p:spPr>
          <a:xfrm>
            <a:off x="127591" y="111943"/>
            <a:ext cx="66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82A3-0A06-B612-EB95-F461D189C5A6}"/>
              </a:ext>
            </a:extLst>
          </p:cNvPr>
          <p:cNvSpPr txBox="1"/>
          <p:nvPr/>
        </p:nvSpPr>
        <p:spPr>
          <a:xfrm>
            <a:off x="7682957" y="3001818"/>
            <a:ext cx="450904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Accelerometer1RMS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Accelerometer2RMS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두 가지의 진동 센서 시각화 및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정상과 이상의 구분이 힘듦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A2C5D3-3D69-87A9-73A7-2A838E34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8" y="1614537"/>
            <a:ext cx="7676202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5661986_win32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529_TF55661986_Win32" id="{5858DD66-0DB2-4A57-8C76-4A149CAD9C01}" vid="{FB04F9E5-FEC6-41E6-A5F9-7E15D15C04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tf55661986_win32</Template>
  <TotalTime>869</TotalTime>
  <Words>869</Words>
  <Application>Microsoft Office PowerPoint</Application>
  <PresentationFormat>와이드스크린</PresentationFormat>
  <Paragraphs>173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Biome Light</vt:lpstr>
      <vt:lpstr>Söhne</vt:lpstr>
      <vt:lpstr>맑은 고딕</vt:lpstr>
      <vt:lpstr>Arial</vt:lpstr>
      <vt:lpstr>Calibri</vt:lpstr>
      <vt:lpstr>Wingdings</vt:lpstr>
      <vt:lpstr>tf55661986_win32</vt:lpstr>
      <vt:lpstr>물순환 설비 예지보전</vt:lpstr>
      <vt:lpstr>PowerPoint 프레젠테이션</vt:lpstr>
      <vt:lpstr>문제정의</vt:lpstr>
      <vt:lpstr>활용 데이터</vt:lpstr>
      <vt:lpstr>제약조건</vt:lpstr>
      <vt:lpstr>기존 방법 및 제안된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물순환설비 예지보전</dc:title>
  <dc:creator>진교홍</dc:creator>
  <cp:lastModifiedBy>PC</cp:lastModifiedBy>
  <cp:revision>46</cp:revision>
  <dcterms:created xsi:type="dcterms:W3CDTF">2023-08-03T06:22:32Z</dcterms:created>
  <dcterms:modified xsi:type="dcterms:W3CDTF">2023-08-08T05:26:13Z</dcterms:modified>
</cp:coreProperties>
</file>