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65" r:id="rId5"/>
    <p:sldId id="256" r:id="rId6"/>
    <p:sldId id="264" r:id="rId7"/>
    <p:sldId id="262" r:id="rId8"/>
    <p:sldId id="274" r:id="rId9"/>
    <p:sldId id="281" r:id="rId10"/>
    <p:sldId id="282" r:id="rId11"/>
    <p:sldId id="283" r:id="rId12"/>
    <p:sldId id="260" r:id="rId13"/>
    <p:sldId id="269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73"/>
    <a:srgbClr val="FCB63C"/>
    <a:srgbClr val="132322"/>
    <a:srgbClr val="2B401B"/>
    <a:srgbClr val="B6AEA7"/>
    <a:srgbClr val="D3835B"/>
    <a:srgbClr val="E1CDB2"/>
    <a:srgbClr val="34A97D"/>
    <a:srgbClr val="2697DB"/>
    <a:srgbClr val="4BA2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6C889-6759-E77A-95A1-3A87CB2A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D98FFD-C597-2CF3-8A1A-B8C183A1C7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011D-6E2B-29B8-6396-28E71F65CF5C}"/>
              </a:ext>
            </a:extLst>
          </p:cNvPr>
          <p:cNvSpPr txBox="1"/>
          <p:nvPr/>
        </p:nvSpPr>
        <p:spPr>
          <a:xfrm>
            <a:off x="3937399" y="4619080"/>
            <a:ext cx="4317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Bearing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이상탐지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09013-4E73-393E-FE19-62C0E6D550EB}"/>
              </a:ext>
            </a:extLst>
          </p:cNvPr>
          <p:cNvSpPr txBox="1"/>
          <p:nvPr/>
        </p:nvSpPr>
        <p:spPr>
          <a:xfrm>
            <a:off x="44450" y="6350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Saebyeol’s</a:t>
            </a:r>
            <a:r>
              <a:rPr lang="en-US" altLang="ko-KR" sz="1050" dirty="0">
                <a:solidFill>
                  <a:schemeClr val="bg1"/>
                </a:solidFill>
              </a:rPr>
              <a:t> PowerPoint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BBB8F2-8593-4412-924D-58969E6A84FE}"/>
              </a:ext>
            </a:extLst>
          </p:cNvPr>
          <p:cNvCxnSpPr>
            <a:cxnSpLocks/>
          </p:cNvCxnSpPr>
          <p:nvPr/>
        </p:nvCxnSpPr>
        <p:spPr>
          <a:xfrm>
            <a:off x="100205" y="362020"/>
            <a:ext cx="14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296A02-5AB8-19FA-ECCA-B31AAEE01B2E}"/>
              </a:ext>
            </a:extLst>
          </p:cNvPr>
          <p:cNvCxnSpPr/>
          <p:nvPr/>
        </p:nvCxnSpPr>
        <p:spPr>
          <a:xfrm>
            <a:off x="5511800" y="4229100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00375D-DE40-8925-82BE-A955686763E8}"/>
              </a:ext>
            </a:extLst>
          </p:cNvPr>
          <p:cNvCxnSpPr/>
          <p:nvPr/>
        </p:nvCxnSpPr>
        <p:spPr>
          <a:xfrm>
            <a:off x="5499100" y="5778500"/>
            <a:ext cx="1193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78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EDA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EE4EB-42C5-E40D-F088-5A1E17FD017E}"/>
              </a:ext>
            </a:extLst>
          </p:cNvPr>
          <p:cNvSpPr txBox="1"/>
          <p:nvPr/>
        </p:nvSpPr>
        <p:spPr>
          <a:xfrm>
            <a:off x="1079500" y="6024621"/>
            <a:ext cx="9779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각 베어링의 일별 진동 그래프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3" y="1079462"/>
            <a:ext cx="11468594" cy="48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78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EDA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EE4EB-42C5-E40D-F088-5A1E17FD017E}"/>
              </a:ext>
            </a:extLst>
          </p:cNvPr>
          <p:cNvSpPr txBox="1"/>
          <p:nvPr/>
        </p:nvSpPr>
        <p:spPr>
          <a:xfrm>
            <a:off x="1193800" y="5221682"/>
            <a:ext cx="9779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시계열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데이터는 연속성과 시간의 흐름에 따른 패턴이 </a:t>
            </a:r>
            <a:r>
              <a:rPr lang="ko-KR" altLang="en-US" b="1" dirty="0" smtClean="0"/>
              <a:t>중요</a:t>
            </a:r>
            <a:r>
              <a:rPr lang="en-US" altLang="ko-KR" b="1" dirty="0" smtClean="0"/>
              <a:t>. shift</a:t>
            </a:r>
            <a:r>
              <a:rPr lang="ko-KR" altLang="en-US" b="1" dirty="0"/>
              <a:t>를 </a:t>
            </a:r>
            <a:r>
              <a:rPr lang="ko-KR" altLang="en-US" b="1" dirty="0" smtClean="0"/>
              <a:t>통해 시간의 </a:t>
            </a:r>
            <a:r>
              <a:rPr lang="ko-KR" altLang="en-US" b="1" dirty="0"/>
              <a:t>흐름 속에서 발생하는 패턴이나 변화를 더 잘 포착할 수 </a:t>
            </a:r>
            <a:r>
              <a:rPr lang="ko-KR" altLang="en-US" b="1" dirty="0" smtClean="0"/>
              <a:t>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특성을 </a:t>
            </a:r>
            <a:r>
              <a:rPr lang="ko-KR" altLang="en-US" b="1" dirty="0"/>
              <a:t>늘리는 것은 모델에게 더 많은 정보를 </a:t>
            </a:r>
            <a:r>
              <a:rPr lang="ko-KR" altLang="en-US" b="1" dirty="0" smtClean="0"/>
              <a:t>제공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이를 </a:t>
            </a:r>
            <a:r>
              <a:rPr lang="ko-KR" altLang="en-US" b="1" dirty="0"/>
              <a:t>통해 모델은 세밀한 패턴을 학습할 수 있게 되며</a:t>
            </a:r>
            <a:r>
              <a:rPr lang="en-US" altLang="ko-KR" b="1" dirty="0"/>
              <a:t>, </a:t>
            </a:r>
            <a:r>
              <a:rPr lang="ko-KR" altLang="en-US" b="1" dirty="0"/>
              <a:t>따라서 더 정확한 예측이 </a:t>
            </a:r>
            <a:r>
              <a:rPr lang="ko-KR" altLang="en-US" b="1" dirty="0" smtClean="0"/>
              <a:t>가능해진다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06" y="1334277"/>
            <a:ext cx="8872093" cy="368815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>
            <a:off x="6207852" y="2743199"/>
            <a:ext cx="8389" cy="1686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2375" y="3138463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train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3823" y="3138463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6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B6B826-8733-8758-B868-58E77BB878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9ADEAA7-E120-11B1-B42C-1F663443DE8B}"/>
              </a:ext>
            </a:extLst>
          </p:cNvPr>
          <p:cNvSpPr/>
          <p:nvPr/>
        </p:nvSpPr>
        <p:spPr>
          <a:xfrm>
            <a:off x="7670800" y="1295400"/>
            <a:ext cx="4521200" cy="42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A268-37A1-446F-3FC1-6C89169C4580}"/>
              </a:ext>
            </a:extLst>
          </p:cNvPr>
          <p:cNvSpPr txBox="1"/>
          <p:nvPr/>
        </p:nvSpPr>
        <p:spPr>
          <a:xfrm>
            <a:off x="7995613" y="3825386"/>
            <a:ext cx="3871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모델링 및 결론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52616-76DD-CD77-0EE7-AB3078C9651E}"/>
              </a:ext>
            </a:extLst>
          </p:cNvPr>
          <p:cNvSpPr txBox="1"/>
          <p:nvPr/>
        </p:nvSpPr>
        <p:spPr>
          <a:xfrm>
            <a:off x="8518994" y="1714378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527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모델링 및 결론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EB18452-CD68-3C65-6A20-789B2E56F2A8}"/>
              </a:ext>
            </a:extLst>
          </p:cNvPr>
          <p:cNvSpPr/>
          <p:nvPr/>
        </p:nvSpPr>
        <p:spPr>
          <a:xfrm>
            <a:off x="4370176" y="2236365"/>
            <a:ext cx="1719865" cy="1747576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2346282"/>
                </a:moveTo>
                <a:cubicBezTo>
                  <a:pt x="0" y="1050466"/>
                  <a:pt x="1050466" y="0"/>
                  <a:pt x="2346282" y="0"/>
                </a:cubicBezTo>
                <a:lnTo>
                  <a:pt x="2346282" y="2346282"/>
                </a:lnTo>
                <a:lnTo>
                  <a:pt x="0" y="2346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1C4FBD5-7EBB-9C61-82C0-DE2B2866FF87}"/>
              </a:ext>
            </a:extLst>
          </p:cNvPr>
          <p:cNvSpPr/>
          <p:nvPr/>
        </p:nvSpPr>
        <p:spPr>
          <a:xfrm>
            <a:off x="6098795" y="2237950"/>
            <a:ext cx="1719865" cy="1747576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0"/>
                </a:moveTo>
                <a:cubicBezTo>
                  <a:pt x="1295816" y="0"/>
                  <a:pt x="2346282" y="1050466"/>
                  <a:pt x="2346282" y="2346282"/>
                </a:cubicBezTo>
                <a:lnTo>
                  <a:pt x="0" y="23462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1E0885C-BB85-A873-1B2E-13E9D09C0C5F}"/>
              </a:ext>
            </a:extLst>
          </p:cNvPr>
          <p:cNvSpPr/>
          <p:nvPr/>
        </p:nvSpPr>
        <p:spPr>
          <a:xfrm>
            <a:off x="6097275" y="3986640"/>
            <a:ext cx="1719865" cy="1747577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0"/>
                </a:moveTo>
                <a:cubicBezTo>
                  <a:pt x="2346282" y="1295816"/>
                  <a:pt x="1295816" y="2346282"/>
                  <a:pt x="0" y="2346282"/>
                </a:cubicBezTo>
                <a:lnTo>
                  <a:pt x="0" y="0"/>
                </a:lnTo>
                <a:lnTo>
                  <a:pt x="234628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CDBFD02-6F9A-8F22-1DD3-82EBF10BB456}"/>
              </a:ext>
            </a:extLst>
          </p:cNvPr>
          <p:cNvSpPr/>
          <p:nvPr/>
        </p:nvSpPr>
        <p:spPr>
          <a:xfrm>
            <a:off x="4367883" y="3981774"/>
            <a:ext cx="1719865" cy="1747576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2346282"/>
                </a:moveTo>
                <a:cubicBezTo>
                  <a:pt x="1050466" y="2346282"/>
                  <a:pt x="0" y="1295816"/>
                  <a:pt x="0" y="0"/>
                </a:cubicBezTo>
                <a:lnTo>
                  <a:pt x="2346282" y="0"/>
                </a:lnTo>
                <a:lnTo>
                  <a:pt x="2346282" y="2346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8F051-3807-8CFD-440C-61655C0E8CD0}"/>
              </a:ext>
            </a:extLst>
          </p:cNvPr>
          <p:cNvSpPr txBox="1"/>
          <p:nvPr/>
        </p:nvSpPr>
        <p:spPr>
          <a:xfrm>
            <a:off x="5135642" y="331290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PCA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1ED1ED-1299-B87F-218C-77EDE73F15A9}"/>
              </a:ext>
            </a:extLst>
          </p:cNvPr>
          <p:cNvSpPr txBox="1"/>
          <p:nvPr/>
        </p:nvSpPr>
        <p:spPr>
          <a:xfrm>
            <a:off x="6513757" y="4172268"/>
            <a:ext cx="78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결론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6A3B71-E472-D566-4601-72246F9077FC}"/>
              </a:ext>
            </a:extLst>
          </p:cNvPr>
          <p:cNvSpPr txBox="1"/>
          <p:nvPr/>
        </p:nvSpPr>
        <p:spPr>
          <a:xfrm>
            <a:off x="4550546" y="4172268"/>
            <a:ext cx="137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Isolation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973769-F908-5F5C-B5E5-3BD4667CFD0F}"/>
              </a:ext>
            </a:extLst>
          </p:cNvPr>
          <p:cNvSpPr txBox="1"/>
          <p:nvPr/>
        </p:nvSpPr>
        <p:spPr>
          <a:xfrm>
            <a:off x="6264909" y="3328638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KMeans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02FB64-7FCB-C0E6-04B9-A5FD2642257B}"/>
              </a:ext>
            </a:extLst>
          </p:cNvPr>
          <p:cNvCxnSpPr>
            <a:cxnSpLocks/>
          </p:cNvCxnSpPr>
          <p:nvPr/>
        </p:nvCxnSpPr>
        <p:spPr>
          <a:xfrm>
            <a:off x="711200" y="3985416"/>
            <a:ext cx="10909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D4EFC58-29BA-B0DD-10E2-42EC08549E42}"/>
              </a:ext>
            </a:extLst>
          </p:cNvPr>
          <p:cNvCxnSpPr/>
          <p:nvPr/>
        </p:nvCxnSpPr>
        <p:spPr>
          <a:xfrm>
            <a:off x="6091161" y="1219200"/>
            <a:ext cx="0" cy="5372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8" y="1565511"/>
            <a:ext cx="2887944" cy="22039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F9A268-37A1-446F-3FC1-6C89169C4580}"/>
              </a:ext>
            </a:extLst>
          </p:cNvPr>
          <p:cNvSpPr txBox="1"/>
          <p:nvPr/>
        </p:nvSpPr>
        <p:spPr>
          <a:xfrm>
            <a:off x="3196317" y="1565511"/>
            <a:ext cx="207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F1 Score – 0.86</a:t>
            </a:r>
          </a:p>
          <a:p>
            <a:r>
              <a:rPr lang="en-US" altLang="ko-KR" sz="2000" b="1" dirty="0" smtClean="0"/>
              <a:t>Recall     - 0.75</a:t>
            </a:r>
          </a:p>
          <a:p>
            <a:r>
              <a:rPr lang="en-US" altLang="ko-KR" sz="2000" b="1" dirty="0" smtClean="0"/>
              <a:t>Precision – 1.0 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9A268-37A1-446F-3FC1-6C89169C4580}"/>
              </a:ext>
            </a:extLst>
          </p:cNvPr>
          <p:cNvSpPr txBox="1"/>
          <p:nvPr/>
        </p:nvSpPr>
        <p:spPr>
          <a:xfrm>
            <a:off x="6714668" y="1565510"/>
            <a:ext cx="207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F1 Score – 0.76</a:t>
            </a:r>
          </a:p>
          <a:p>
            <a:r>
              <a:rPr lang="en-US" altLang="ko-KR" sz="2000" b="1" dirty="0" smtClean="0"/>
              <a:t>Recall     - 0.72</a:t>
            </a:r>
          </a:p>
          <a:p>
            <a:r>
              <a:rPr lang="en-US" altLang="ko-KR" sz="2000" b="1" dirty="0" smtClean="0"/>
              <a:t>Precision – 0.82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F9A268-37A1-446F-3FC1-6C89169C4580}"/>
              </a:ext>
            </a:extLst>
          </p:cNvPr>
          <p:cNvSpPr txBox="1"/>
          <p:nvPr/>
        </p:nvSpPr>
        <p:spPr>
          <a:xfrm>
            <a:off x="3608038" y="5134921"/>
            <a:ext cx="207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F1 Score – 0.93</a:t>
            </a:r>
          </a:p>
          <a:p>
            <a:r>
              <a:rPr lang="en-US" altLang="ko-KR" sz="2000" b="1" dirty="0" smtClean="0"/>
              <a:t>Recall     - 0.89</a:t>
            </a:r>
          </a:p>
          <a:p>
            <a:r>
              <a:rPr lang="en-US" altLang="ko-KR" sz="2000" b="1" dirty="0" smtClean="0"/>
              <a:t>Precision – 0.97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5" y="4830429"/>
            <a:ext cx="3158860" cy="16246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F9A268-37A1-446F-3FC1-6C89169C4580}"/>
              </a:ext>
            </a:extLst>
          </p:cNvPr>
          <p:cNvSpPr txBox="1"/>
          <p:nvPr/>
        </p:nvSpPr>
        <p:spPr>
          <a:xfrm>
            <a:off x="7750368" y="4207805"/>
            <a:ext cx="3930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F1 </a:t>
            </a:r>
            <a:r>
              <a:rPr lang="en-US" altLang="ko-KR" sz="1400" b="1" dirty="0"/>
              <a:t>Score 0.93</a:t>
            </a:r>
            <a:r>
              <a:rPr lang="ko-KR" altLang="en-US" sz="1400" b="1" dirty="0"/>
              <a:t>의 결과는 이 모델의 정확성과 </a:t>
            </a:r>
            <a:r>
              <a:rPr lang="ko-KR" altLang="en-US" sz="1400" b="1" dirty="0" err="1"/>
              <a:t>재현율이</a:t>
            </a:r>
            <a:r>
              <a:rPr lang="ko-KR" altLang="en-US" sz="1400" b="1" dirty="0"/>
              <a:t> 모두 </a:t>
            </a:r>
            <a:r>
              <a:rPr lang="ko-KR" altLang="en-US" sz="1400" b="1" dirty="0" smtClean="0"/>
              <a:t>뛰어나다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이상 징후 </a:t>
            </a:r>
            <a:r>
              <a:rPr lang="ko-KR" altLang="en-US" sz="1400" b="1" dirty="0"/>
              <a:t>신속한 </a:t>
            </a:r>
            <a:r>
              <a:rPr lang="ko-KR" altLang="en-US" sz="1400" b="1" dirty="0" smtClean="0"/>
              <a:t>탐지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문제가 </a:t>
            </a:r>
            <a:r>
              <a:rPr lang="ko-KR" altLang="en-US" sz="1400" b="1" dirty="0"/>
              <a:t>발생하기 전에 미리 </a:t>
            </a:r>
            <a:r>
              <a:rPr lang="ko-KR" altLang="en-US" sz="1400" b="1" dirty="0" smtClean="0"/>
              <a:t>대응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빠른 </a:t>
            </a:r>
            <a:r>
              <a:rPr lang="ko-KR" altLang="en-US" sz="1400" b="1" dirty="0"/>
              <a:t>대응 덕분에 생산 라인 중단 </a:t>
            </a:r>
            <a:r>
              <a:rPr lang="ko-KR" altLang="en-US" sz="1400" b="1" dirty="0" smtClean="0"/>
              <a:t>방지에 따라 생산성 </a:t>
            </a:r>
            <a:r>
              <a:rPr lang="ko-KR" altLang="en-US" sz="1400" b="1" dirty="0"/>
              <a:t>향상과 비용 </a:t>
            </a:r>
            <a:r>
              <a:rPr lang="ko-KR" altLang="en-US" sz="1400" b="1" dirty="0" smtClean="0"/>
              <a:t>절감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베어링의 </a:t>
            </a:r>
            <a:r>
              <a:rPr lang="ko-KR" altLang="en-US" sz="1400" b="1" dirty="0"/>
              <a:t>중요성을 감안할 때</a:t>
            </a:r>
            <a:r>
              <a:rPr lang="en-US" altLang="ko-KR" sz="1400" b="1" dirty="0"/>
              <a:t>, Isolation Forest </a:t>
            </a:r>
            <a:r>
              <a:rPr lang="ko-KR" altLang="en-US" sz="1400" b="1" dirty="0"/>
              <a:t>기반의 </a:t>
            </a:r>
            <a:r>
              <a:rPr lang="ko-KR" altLang="en-US" sz="1400" b="1" dirty="0" err="1"/>
              <a:t>이상탐지</a:t>
            </a:r>
            <a:r>
              <a:rPr lang="ko-KR" altLang="en-US" sz="1400" b="1" dirty="0"/>
              <a:t> 모델은 설비의 효율적인 운영과 장기적인 비용 절감에 큰 도움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69" y="1565510"/>
            <a:ext cx="2800056" cy="20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모델링 및 결론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CCCD2A-BDD2-0CF9-B98E-4C97444A885E}"/>
              </a:ext>
            </a:extLst>
          </p:cNvPr>
          <p:cNvSpPr/>
          <p:nvPr/>
        </p:nvSpPr>
        <p:spPr>
          <a:xfrm>
            <a:off x="393700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58549-A64C-546B-6C0C-97AD53B74193}"/>
              </a:ext>
            </a:extLst>
          </p:cNvPr>
          <p:cNvSpPr txBox="1"/>
          <p:nvPr/>
        </p:nvSpPr>
        <p:spPr>
          <a:xfrm>
            <a:off x="622104" y="2569796"/>
            <a:ext cx="162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문제의 근본적</a:t>
            </a:r>
            <a:endParaRPr lang="en-US" altLang="ko-KR" b="1" dirty="0"/>
          </a:p>
          <a:p>
            <a:pPr algn="ctr"/>
            <a:r>
              <a:rPr lang="ko-KR" altLang="en-US" b="1" dirty="0"/>
              <a:t>해결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DF888-7F2A-04C4-B719-21C83BCB998E}"/>
              </a:ext>
            </a:extLst>
          </p:cNvPr>
          <p:cNvSpPr txBox="1"/>
          <p:nvPr/>
        </p:nvSpPr>
        <p:spPr>
          <a:xfrm>
            <a:off x="228600" y="4475305"/>
            <a:ext cx="21039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b="1" dirty="0"/>
              <a:t>고장 발생시 </a:t>
            </a:r>
            <a:r>
              <a:rPr lang="en-US" altLang="ko-KR" sz="1300" b="1" dirty="0"/>
              <a:t>Line All stop</a:t>
            </a:r>
            <a:r>
              <a:rPr lang="ko-KR" altLang="en-US" sz="1300" b="1" dirty="0"/>
              <a:t>의 위험을 크게 감소시켰습니다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이로 인해 생산 지연 및 소비자 불만 감소와 같은 연쇄적인 부정적 효과를 방지할 수 있게 되었습니다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D6F5AC-8B05-DFCE-731B-53A0CC369C0C}"/>
              </a:ext>
            </a:extLst>
          </p:cNvPr>
          <p:cNvSpPr/>
          <p:nvPr/>
        </p:nvSpPr>
        <p:spPr>
          <a:xfrm>
            <a:off x="2725009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6BE66-EA35-1851-9C99-D04381E7EEF7}"/>
              </a:ext>
            </a:extLst>
          </p:cNvPr>
          <p:cNvSpPr txBox="1"/>
          <p:nvPr/>
        </p:nvSpPr>
        <p:spPr>
          <a:xfrm>
            <a:off x="3068828" y="256979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모델링 성과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89B937-6904-860F-0A77-A6B4AD106E80}"/>
              </a:ext>
            </a:extLst>
          </p:cNvPr>
          <p:cNvSpPr txBox="1"/>
          <p:nvPr/>
        </p:nvSpPr>
        <p:spPr>
          <a:xfrm>
            <a:off x="2559909" y="4475305"/>
            <a:ext cx="21039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300" b="1" dirty="0"/>
              <a:t>Isolation Forest</a:t>
            </a:r>
            <a:r>
              <a:rPr lang="ko-KR" altLang="en-US" sz="1300" b="1" dirty="0"/>
              <a:t>를 활용한 모델링이 가장 효과적이었습니다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이로써 </a:t>
            </a:r>
            <a:r>
              <a:rPr lang="en-US" altLang="ko-KR" sz="1300" b="1" dirty="0"/>
              <a:t>89%</a:t>
            </a:r>
            <a:r>
              <a:rPr lang="ko-KR" altLang="en-US" sz="1300" b="1" dirty="0"/>
              <a:t>의 </a:t>
            </a:r>
            <a:r>
              <a:rPr lang="en-US" altLang="ko-KR" sz="1300" b="1" dirty="0"/>
              <a:t>Recall</a:t>
            </a:r>
            <a:r>
              <a:rPr lang="ko-KR" altLang="en-US" sz="1300" b="1" dirty="0"/>
              <a:t>과 </a:t>
            </a:r>
            <a:r>
              <a:rPr lang="en-US" altLang="ko-KR" sz="1300" b="1" dirty="0"/>
              <a:t>97%</a:t>
            </a:r>
            <a:r>
              <a:rPr lang="ko-KR" altLang="en-US" sz="1300" b="1" dirty="0"/>
              <a:t>의 </a:t>
            </a:r>
            <a:r>
              <a:rPr lang="en-US" altLang="ko-KR" sz="1300" b="1" dirty="0"/>
              <a:t>Precision</a:t>
            </a:r>
            <a:r>
              <a:rPr lang="ko-KR" altLang="en-US" sz="1300" b="1" dirty="0"/>
              <a:t>을 가진 높은 성능의 모델을 개발하였습니다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703B43-6F47-6D91-6323-E46DE1900B80}"/>
              </a:ext>
            </a:extLst>
          </p:cNvPr>
          <p:cNvSpPr/>
          <p:nvPr/>
        </p:nvSpPr>
        <p:spPr>
          <a:xfrm>
            <a:off x="5056318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F345E-5E8C-3D01-1F7E-BFFEC24CE378}"/>
              </a:ext>
            </a:extLst>
          </p:cNvPr>
          <p:cNvSpPr txBox="1"/>
          <p:nvPr/>
        </p:nvSpPr>
        <p:spPr>
          <a:xfrm>
            <a:off x="5284721" y="256979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예상되는 효과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ECEBA-817D-06AA-4568-009AC099B7BC}"/>
              </a:ext>
            </a:extLst>
          </p:cNvPr>
          <p:cNvSpPr txBox="1"/>
          <p:nvPr/>
        </p:nvSpPr>
        <p:spPr>
          <a:xfrm>
            <a:off x="4891218" y="4475305"/>
            <a:ext cx="21039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b="1" dirty="0"/>
              <a:t>이 모델을 실제 운용함으로써</a:t>
            </a:r>
            <a:r>
              <a:rPr lang="en-US" altLang="ko-KR" sz="1300" b="1" dirty="0"/>
              <a:t>, 1</a:t>
            </a:r>
            <a:r>
              <a:rPr lang="ko-KR" altLang="en-US" sz="1300" b="1" dirty="0"/>
              <a:t>년 동안 예상보다 </a:t>
            </a:r>
            <a:r>
              <a:rPr lang="en-US" altLang="ko-KR" sz="1300" b="1" dirty="0"/>
              <a:t>30%</a:t>
            </a:r>
            <a:r>
              <a:rPr lang="ko-KR" altLang="en-US" sz="1300" b="1" dirty="0"/>
              <a:t>의 고장 감소가 예상되며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이로 인한 연간 유지보수 비용 절감 효과를 기대할 수 있습니다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56DD36-7850-C750-3955-BC457C1F689D}"/>
              </a:ext>
            </a:extLst>
          </p:cNvPr>
          <p:cNvSpPr/>
          <p:nvPr/>
        </p:nvSpPr>
        <p:spPr>
          <a:xfrm>
            <a:off x="7387627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5AC3E-524D-2135-E644-AA1049EF70B9}"/>
              </a:ext>
            </a:extLst>
          </p:cNvPr>
          <p:cNvSpPr txBox="1"/>
          <p:nvPr/>
        </p:nvSpPr>
        <p:spPr>
          <a:xfrm>
            <a:off x="7731446" y="2569796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데이터 활용</a:t>
            </a:r>
            <a:endParaRPr lang="en-US" altLang="ko-KR" b="1" dirty="0"/>
          </a:p>
          <a:p>
            <a:pPr algn="ctr"/>
            <a:r>
              <a:rPr lang="ko-KR" altLang="en-US" b="1" dirty="0"/>
              <a:t>전략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D78DB-8C6A-7E4C-A258-A8401DEC88D3}"/>
              </a:ext>
            </a:extLst>
          </p:cNvPr>
          <p:cNvSpPr txBox="1"/>
          <p:nvPr/>
        </p:nvSpPr>
        <p:spPr>
          <a:xfrm>
            <a:off x="7222527" y="4475305"/>
            <a:ext cx="21039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b="1" dirty="0"/>
              <a:t>현재의 데이터 외에도 다양한 데이터를 활용하여 모델의 성능 최적화를 진행한다면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추가적인 </a:t>
            </a:r>
            <a:r>
              <a:rPr lang="en-US" altLang="ko-KR" sz="1300" b="1" dirty="0"/>
              <a:t>10%</a:t>
            </a:r>
            <a:r>
              <a:rPr lang="ko-KR" altLang="en-US" sz="1300" b="1" dirty="0"/>
              <a:t>의 성능 개선이 가능할 것으로 보입니다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F5AAF7-2D96-587F-FB04-42BF90732C59}"/>
              </a:ext>
            </a:extLst>
          </p:cNvPr>
          <p:cNvSpPr/>
          <p:nvPr/>
        </p:nvSpPr>
        <p:spPr>
          <a:xfrm>
            <a:off x="9718936" y="1722403"/>
            <a:ext cx="2138092" cy="2138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2F959-ED71-323A-34A6-D3932BE3FB0B}"/>
              </a:ext>
            </a:extLst>
          </p:cNvPr>
          <p:cNvSpPr txBox="1"/>
          <p:nvPr/>
        </p:nvSpPr>
        <p:spPr>
          <a:xfrm>
            <a:off x="9920889" y="256979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운용 비용 절감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58236-E472-7A18-4D5E-63BFF828035C}"/>
              </a:ext>
            </a:extLst>
          </p:cNvPr>
          <p:cNvSpPr txBox="1"/>
          <p:nvPr/>
        </p:nvSpPr>
        <p:spPr>
          <a:xfrm>
            <a:off x="9553836" y="4475305"/>
            <a:ext cx="210393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b="1" dirty="0"/>
              <a:t>현재 모델의 경량화 및 최적화를 통해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운용 비용을 </a:t>
            </a:r>
            <a:r>
              <a:rPr lang="en-US" altLang="ko-KR" sz="1300" b="1" dirty="0"/>
              <a:t>15% </a:t>
            </a:r>
            <a:r>
              <a:rPr lang="ko-KR" altLang="en-US" sz="1300" b="1" dirty="0"/>
              <a:t>감소시킬 수 있는 가능성이 있습니다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2097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C4D6AC-C2FD-13B5-F0F9-EDDE6DA4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0ABF5-B580-F6AB-676B-D3D122F10BA6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3E5E2-041D-FC98-E2DA-AA070655FA5D}"/>
              </a:ext>
            </a:extLst>
          </p:cNvPr>
          <p:cNvCxnSpPr>
            <a:cxnSpLocks/>
          </p:cNvCxnSpPr>
          <p:nvPr/>
        </p:nvCxnSpPr>
        <p:spPr>
          <a:xfrm>
            <a:off x="228600" y="1259824"/>
            <a:ext cx="965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3EE603-BC2C-B2A7-0D6B-4E3C85085108}"/>
              </a:ext>
            </a:extLst>
          </p:cNvPr>
          <p:cNvSpPr txBox="1"/>
          <p:nvPr/>
        </p:nvSpPr>
        <p:spPr>
          <a:xfrm>
            <a:off x="849816" y="199137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63DAB-E64F-15B3-FB9E-31CFBE9BA530}"/>
              </a:ext>
            </a:extLst>
          </p:cNvPr>
          <p:cNvSpPr txBox="1"/>
          <p:nvPr/>
        </p:nvSpPr>
        <p:spPr>
          <a:xfrm>
            <a:off x="1835751" y="1991375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>
                <a:solidFill>
                  <a:schemeClr val="bg1"/>
                </a:solidFill>
                <a:latin typeface="+mn-ea"/>
              </a:rPr>
              <a:t>문제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DFCD0-9E1A-CD95-B71C-AADB465898FA}"/>
              </a:ext>
            </a:extLst>
          </p:cNvPr>
          <p:cNvSpPr txBox="1"/>
          <p:nvPr/>
        </p:nvSpPr>
        <p:spPr>
          <a:xfrm>
            <a:off x="849816" y="324614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7F8F-CE07-839E-A0E8-A4D476CAC7E2}"/>
              </a:ext>
            </a:extLst>
          </p:cNvPr>
          <p:cNvSpPr txBox="1"/>
          <p:nvPr/>
        </p:nvSpPr>
        <p:spPr>
          <a:xfrm>
            <a:off x="1835751" y="3246145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>
                <a:solidFill>
                  <a:schemeClr val="bg1"/>
                </a:solidFill>
                <a:latin typeface="+mn-ea"/>
              </a:rPr>
              <a:t>제약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3D82D-A4E5-C862-756C-1BD08F162D7E}"/>
              </a:ext>
            </a:extLst>
          </p:cNvPr>
          <p:cNvSpPr txBox="1"/>
          <p:nvPr/>
        </p:nvSpPr>
        <p:spPr>
          <a:xfrm>
            <a:off x="849816" y="450091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AA4F6-FB9E-1D16-E91E-65F2700DEAFB}"/>
              </a:ext>
            </a:extLst>
          </p:cNvPr>
          <p:cNvSpPr txBox="1"/>
          <p:nvPr/>
        </p:nvSpPr>
        <p:spPr>
          <a:xfrm>
            <a:off x="1835751" y="4500915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solidFill>
                  <a:schemeClr val="bg1"/>
                </a:solidFill>
                <a:latin typeface="+mn-ea"/>
              </a:rPr>
              <a:t>EDA</a:t>
            </a:r>
            <a:endParaRPr lang="ko-KR" altLang="en-US" sz="2800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01C38-03A2-EC05-CF2A-382F3A600336}"/>
              </a:ext>
            </a:extLst>
          </p:cNvPr>
          <p:cNvSpPr txBox="1"/>
          <p:nvPr/>
        </p:nvSpPr>
        <p:spPr>
          <a:xfrm>
            <a:off x="855424" y="57556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17EE5-67CE-E1B3-3B08-F2DA7DA98250}"/>
              </a:ext>
            </a:extLst>
          </p:cNvPr>
          <p:cNvSpPr txBox="1"/>
          <p:nvPr/>
        </p:nvSpPr>
        <p:spPr>
          <a:xfrm>
            <a:off x="1841359" y="5755685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>
                <a:solidFill>
                  <a:schemeClr val="bg1"/>
                </a:solidFill>
                <a:latin typeface="+mn-ea"/>
              </a:rPr>
              <a:t>모델링 및 결론</a:t>
            </a:r>
          </a:p>
        </p:txBody>
      </p:sp>
    </p:spTree>
    <p:extLst>
      <p:ext uri="{BB962C8B-B14F-4D97-AF65-F5344CB8AC3E}">
        <p14:creationId xmlns:p14="http://schemas.microsoft.com/office/powerpoint/2010/main" val="2131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9ABB1E-0788-D1FC-71E5-C4A04855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03CF2-C7C5-AF28-79E9-6DF63BC8F5EA}"/>
              </a:ext>
            </a:extLst>
          </p:cNvPr>
          <p:cNvSpPr txBox="1"/>
          <p:nvPr/>
        </p:nvSpPr>
        <p:spPr>
          <a:xfrm>
            <a:off x="609600" y="2818080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89D04-1861-E3CC-8932-E09927A63FB6}"/>
              </a:ext>
            </a:extLst>
          </p:cNvPr>
          <p:cNvSpPr txBox="1"/>
          <p:nvPr/>
        </p:nvSpPr>
        <p:spPr>
          <a:xfrm>
            <a:off x="8191596" y="2956579"/>
            <a:ext cx="3568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600" spc="-300" dirty="0">
                <a:solidFill>
                  <a:schemeClr val="bg1"/>
                </a:solidFill>
                <a:latin typeface="+mj-ea"/>
                <a:ea typeface="+mj-ea"/>
              </a:rPr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13208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 정의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15B1FC-3DB9-9E83-87CA-9D7747F700E8}"/>
              </a:ext>
            </a:extLst>
          </p:cNvPr>
          <p:cNvSpPr/>
          <p:nvPr/>
        </p:nvSpPr>
        <p:spPr>
          <a:xfrm>
            <a:off x="557560" y="2213518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베어링의 고장이 발생하면 전체 생산 라인이 중지되는 상황이 발생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생산 일정이 지연되며</a:t>
            </a:r>
            <a:r>
              <a:rPr lang="en-US" altLang="ko-KR" b="1" dirty="0"/>
              <a:t>, </a:t>
            </a:r>
            <a:r>
              <a:rPr lang="ko-KR" altLang="en-US" b="1" dirty="0"/>
              <a:t>납기가 연기되어 소비자 불만이 증가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ACC72-CFA4-33BA-5B1C-33B4F845AB9E}"/>
              </a:ext>
            </a:extLst>
          </p:cNvPr>
          <p:cNvSpPr/>
          <p:nvPr/>
        </p:nvSpPr>
        <p:spPr>
          <a:xfrm>
            <a:off x="4336112" y="2213518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시간이 지남에 따라 베어링의 마모가 발생하며</a:t>
            </a:r>
            <a:r>
              <a:rPr lang="en-US" altLang="ko-KR" b="1" dirty="0"/>
              <a:t>, </a:t>
            </a:r>
            <a:r>
              <a:rPr lang="ko-KR" altLang="en-US" b="1" dirty="0"/>
              <a:t>이는 결국 설비의 고장을 초래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F482C9-8962-FA35-CD74-7C7C29D15467}"/>
              </a:ext>
            </a:extLst>
          </p:cNvPr>
          <p:cNvSpPr/>
          <p:nvPr/>
        </p:nvSpPr>
        <p:spPr>
          <a:xfrm>
            <a:off x="8114663" y="2213518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현재는 라인이 중지된 상태에서만 베어링의 점검 및 교체가 가능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추가적인 비용과 시간이 발생하며</a:t>
            </a:r>
            <a:r>
              <a:rPr lang="en-US" altLang="ko-KR" b="1" dirty="0"/>
              <a:t>, </a:t>
            </a:r>
            <a:r>
              <a:rPr lang="ko-KR" altLang="en-US" b="1" dirty="0"/>
              <a:t>생산량도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4BB10-D9A2-69FC-1747-80AC961854F1}"/>
              </a:ext>
            </a:extLst>
          </p:cNvPr>
          <p:cNvSpPr txBox="1"/>
          <p:nvPr/>
        </p:nvSpPr>
        <p:spPr>
          <a:xfrm>
            <a:off x="1070769" y="5254575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중지의 위험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770AF-5F83-F2DB-B109-AB274BDD2832}"/>
              </a:ext>
            </a:extLst>
          </p:cNvPr>
          <p:cNvSpPr txBox="1"/>
          <p:nvPr/>
        </p:nvSpPr>
        <p:spPr>
          <a:xfrm>
            <a:off x="4422121" y="5254575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핵심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부품의 마모와 고장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3EE31-186A-A88E-6710-D5A6EC543B5F}"/>
              </a:ext>
            </a:extLst>
          </p:cNvPr>
          <p:cNvSpPr txBox="1"/>
          <p:nvPr/>
        </p:nvSpPr>
        <p:spPr>
          <a:xfrm>
            <a:off x="8072433" y="5254575"/>
            <a:ext cx="357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비효율적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점검 및 유지보수</a:t>
            </a:r>
          </a:p>
        </p:txBody>
      </p:sp>
    </p:spTree>
    <p:extLst>
      <p:ext uri="{BB962C8B-B14F-4D97-AF65-F5344CB8AC3E}">
        <p14:creationId xmlns:p14="http://schemas.microsoft.com/office/powerpoint/2010/main" val="83630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B121FB-4D33-6A3D-D1ED-490D81EC91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9F6EE-08C0-7E57-97AA-069173925427}"/>
              </a:ext>
            </a:extLst>
          </p:cNvPr>
          <p:cNvSpPr txBox="1"/>
          <p:nvPr/>
        </p:nvSpPr>
        <p:spPr>
          <a:xfrm>
            <a:off x="609600" y="2818080"/>
            <a:ext cx="2824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9E005-5638-CD1D-D7B6-9B371163239F}"/>
              </a:ext>
            </a:extLst>
          </p:cNvPr>
          <p:cNvSpPr txBox="1"/>
          <p:nvPr/>
        </p:nvSpPr>
        <p:spPr>
          <a:xfrm>
            <a:off x="8013794" y="2956579"/>
            <a:ext cx="3568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600" spc="-300">
                <a:solidFill>
                  <a:schemeClr val="bg1"/>
                </a:solidFill>
                <a:latin typeface="+mj-ea"/>
                <a:ea typeface="+mj-ea"/>
              </a:rPr>
              <a:t>제약 조건</a:t>
            </a:r>
            <a:endParaRPr lang="ko-KR" altLang="en-US" sz="6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903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제약 조건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D2EDE8-7566-D41A-65A3-F9421357C792}"/>
              </a:ext>
            </a:extLst>
          </p:cNvPr>
          <p:cNvSpPr/>
          <p:nvPr/>
        </p:nvSpPr>
        <p:spPr>
          <a:xfrm>
            <a:off x="760751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841049-0ECD-8B09-A8ED-D8C8D72F3E75}"/>
              </a:ext>
            </a:extLst>
          </p:cNvPr>
          <p:cNvSpPr/>
          <p:nvPr/>
        </p:nvSpPr>
        <p:spPr>
          <a:xfrm>
            <a:off x="55799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4E692E-59EC-F12A-3D31-C8C7AB48CBFB}"/>
              </a:ext>
            </a:extLst>
          </p:cNvPr>
          <p:cNvSpPr/>
          <p:nvPr/>
        </p:nvSpPr>
        <p:spPr>
          <a:xfrm>
            <a:off x="3627864" y="1567088"/>
            <a:ext cx="4807268" cy="48072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D2CA9-5184-BC51-633B-9FCF44B8A96D}"/>
              </a:ext>
            </a:extLst>
          </p:cNvPr>
          <p:cNvSpPr txBox="1"/>
          <p:nvPr/>
        </p:nvSpPr>
        <p:spPr>
          <a:xfrm>
            <a:off x="4613483" y="5200775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</a:rPr>
              <a:t>실시간 데이터 수집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5DD8-1F3C-341B-A160-AC8589CBCEDF}"/>
              </a:ext>
            </a:extLst>
          </p:cNvPr>
          <p:cNvSpPr txBox="1"/>
          <p:nvPr/>
        </p:nvSpPr>
        <p:spPr>
          <a:xfrm>
            <a:off x="1363019" y="4772522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유지보수 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E9E3F-DD0E-1958-B4DE-EAE23B40BF39}"/>
              </a:ext>
            </a:extLst>
          </p:cNvPr>
          <p:cNvSpPr txBox="1"/>
          <p:nvPr/>
        </p:nvSpPr>
        <p:spPr>
          <a:xfrm>
            <a:off x="8837729" y="477252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알람 정확도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E5377-00EE-D212-7810-033D2CF7B828}"/>
              </a:ext>
            </a:extLst>
          </p:cNvPr>
          <p:cNvSpPr txBox="1"/>
          <p:nvPr/>
        </p:nvSpPr>
        <p:spPr>
          <a:xfrm>
            <a:off x="4147664" y="2770393"/>
            <a:ext cx="3767667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bg1"/>
                </a:solidFill>
              </a:rPr>
              <a:t>베어링 센서 데이터는 </a:t>
            </a:r>
            <a:endParaRPr lang="en-US" altLang="ko-KR" sz="2400" b="1" spc="-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bg1"/>
                </a:solidFill>
              </a:rPr>
              <a:t>실시간으로 수집되어야 하며</a:t>
            </a:r>
            <a:endParaRPr lang="en-US" altLang="ko-KR" sz="2400" b="1" spc="-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bg1"/>
                </a:solidFill>
              </a:rPr>
              <a:t> 지연 없이 처리 가능해야 한다</a:t>
            </a:r>
            <a:r>
              <a:rPr lang="en-US" altLang="ko-KR" sz="2400" b="1" spc="-300" dirty="0">
                <a:solidFill>
                  <a:schemeClr val="bg1"/>
                </a:solidFill>
              </a:rPr>
              <a:t>.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3F7C9-83D3-DB3F-CE23-0B6E5AF51DC4}"/>
              </a:ext>
            </a:extLst>
          </p:cNvPr>
          <p:cNvSpPr txBox="1"/>
          <p:nvPr/>
        </p:nvSpPr>
        <p:spPr>
          <a:xfrm>
            <a:off x="830510" y="2635361"/>
            <a:ext cx="2797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설비 점검 및 베어링 교체에 </a:t>
            </a:r>
            <a:endParaRPr lang="en-US" altLang="ko-KR" sz="20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 시간은 제한적</a:t>
            </a:r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내에 모든 작업을 완료해야 한다</a:t>
            </a:r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0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C78DD-B44A-D1C0-3529-B9D652A1FE2B}"/>
              </a:ext>
            </a:extLst>
          </p:cNvPr>
          <p:cNvSpPr txBox="1"/>
          <p:nvPr/>
        </p:nvSpPr>
        <p:spPr>
          <a:xfrm>
            <a:off x="8307215" y="2423581"/>
            <a:ext cx="3005413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탐지 모델의 알람은 </a:t>
            </a:r>
            <a:endParaRPr lang="en-US" altLang="ko-KR" sz="20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높은 정확도를 가져야 하며</a:t>
            </a:r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잘못된 알람 발생 시 실제 작업에 방해가 될 수 있음</a:t>
            </a:r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0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553A3D-D599-3F2D-8EB1-196A9F05B3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52616-76DD-CD77-0EE7-AB3078C9651E}"/>
              </a:ext>
            </a:extLst>
          </p:cNvPr>
          <p:cNvSpPr txBox="1"/>
          <p:nvPr/>
        </p:nvSpPr>
        <p:spPr>
          <a:xfrm>
            <a:off x="609600" y="2818080"/>
            <a:ext cx="2824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4262F-295D-0894-179A-6853DEDAEA85}"/>
              </a:ext>
            </a:extLst>
          </p:cNvPr>
          <p:cNvSpPr txBox="1"/>
          <p:nvPr/>
        </p:nvSpPr>
        <p:spPr>
          <a:xfrm>
            <a:off x="7497510" y="2910413"/>
            <a:ext cx="1798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spc="-300" dirty="0">
                <a:solidFill>
                  <a:schemeClr val="bg1"/>
                </a:solidFill>
                <a:latin typeface="+mj-ea"/>
                <a:ea typeface="+mj-ea"/>
              </a:rPr>
              <a:t>E D A</a:t>
            </a:r>
            <a:endParaRPr lang="ko-KR" altLang="en-US" sz="6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2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78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EDA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EE4EB-42C5-E40D-F088-5A1E17FD017E}"/>
              </a:ext>
            </a:extLst>
          </p:cNvPr>
          <p:cNvSpPr txBox="1"/>
          <p:nvPr/>
        </p:nvSpPr>
        <p:spPr>
          <a:xfrm>
            <a:off x="1193800" y="4695960"/>
            <a:ext cx="9779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16</a:t>
            </a:r>
            <a:r>
              <a:rPr lang="ko-KR" altLang="en-US" sz="2000" b="1" dirty="0" smtClean="0"/>
              <a:t>일 부터 진동의 변화를 보이기 시작하며</a:t>
            </a:r>
            <a:r>
              <a:rPr lang="en-US" altLang="ko-KR" sz="2000" b="1" dirty="0" smtClean="0"/>
              <a:t>, 17</a:t>
            </a:r>
            <a:r>
              <a:rPr lang="ko-KR" altLang="en-US" sz="2000" b="1" dirty="0" smtClean="0"/>
              <a:t>일부터 큰 변화를 보임 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35D109-E7FF-09D6-7FAA-9F27783F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" y="1397603"/>
            <a:ext cx="11429957" cy="29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78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EDA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EE4EB-42C5-E40D-F088-5A1E17FD017E}"/>
              </a:ext>
            </a:extLst>
          </p:cNvPr>
          <p:cNvSpPr txBox="1"/>
          <p:nvPr/>
        </p:nvSpPr>
        <p:spPr>
          <a:xfrm>
            <a:off x="1079500" y="5862030"/>
            <a:ext cx="9779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17</a:t>
            </a:r>
            <a:r>
              <a:rPr lang="ko-KR" altLang="en-US" sz="2000" b="1" dirty="0" smtClean="0"/>
              <a:t>일 이전과 </a:t>
            </a:r>
            <a:r>
              <a:rPr lang="en-US" altLang="ko-KR" sz="2000" b="1" dirty="0" smtClean="0"/>
              <a:t>17</a:t>
            </a:r>
            <a:r>
              <a:rPr lang="ko-KR" altLang="en-US" sz="2000" b="1" dirty="0" smtClean="0"/>
              <a:t>일 이후의 베어링 진동 그래프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999560"/>
            <a:ext cx="11430000" cy="47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470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PC</cp:lastModifiedBy>
  <cp:revision>85</cp:revision>
  <dcterms:created xsi:type="dcterms:W3CDTF">2022-06-06T01:23:34Z</dcterms:created>
  <dcterms:modified xsi:type="dcterms:W3CDTF">2023-08-18T00:41:14Z</dcterms:modified>
</cp:coreProperties>
</file>