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 SemiBold"/>
      <p:regular r:id="rId13"/>
      <p:bold r:id="rId14"/>
    </p:embeddedFont>
    <p:embeddedFont>
      <p:font typeface="Raleway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SemiBold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font" Target="fonts/ComfortaaSemiBold-bold.fntdata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ddab79864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ddab7986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e3dfdc5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e3dfdc5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d0bac36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d0bac36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be changed from free text into bullet points if needed for </a:t>
            </a:r>
            <a:r>
              <a:rPr lang="en"/>
              <a:t>simplifying</a:t>
            </a:r>
            <a:r>
              <a:rPr lang="en"/>
              <a:t> the slide and making it more </a:t>
            </a:r>
            <a:r>
              <a:rPr lang="en"/>
              <a:t>pleasant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d0bac36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d0bac36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e3dfdc597_3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e3dfdc597_3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e3dfdc5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e3dfdc5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00975" y="321225"/>
            <a:ext cx="7033500" cy="14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Quest: Escape Room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>
                <a:latin typeface="Comfortaa"/>
                <a:ea typeface="Comfortaa"/>
                <a:cs typeface="Comfortaa"/>
                <a:sym typeface="Comfortaa"/>
              </a:rPr>
              <a:t>Project 1</a:t>
            </a:r>
            <a:endParaRPr sz="1777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79375" y="2898375"/>
            <a:ext cx="3992700" cy="17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7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Project team: </a:t>
            </a:r>
            <a:endParaRPr b="1" sz="1777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7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Ana Melissa </a:t>
            </a:r>
            <a:endParaRPr b="1" sz="1777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7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Johannes </a:t>
            </a:r>
            <a:endParaRPr b="1" sz="1777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7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Nimrod</a:t>
            </a:r>
            <a:endParaRPr b="1" sz="1777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77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Bartek</a:t>
            </a:r>
            <a:endParaRPr b="1" sz="1777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77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-9469" l="-3010" r="3009" t="9470"/>
          <a:stretch/>
        </p:blipFill>
        <p:spPr>
          <a:xfrm>
            <a:off x="4914625" y="1675900"/>
            <a:ext cx="3467951" cy="25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Already provided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16075" y="1108675"/>
            <a:ext cx="39498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25">
                <a:solidFill>
                  <a:schemeClr val="dk1"/>
                </a:solidFill>
                <a:highlight>
                  <a:srgbClr val="FFFFFF"/>
                </a:highlight>
              </a:rPr>
              <a:t>Game structure</a:t>
            </a:r>
            <a:r>
              <a:rPr lang="en" sz="2425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242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2418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</a:rPr>
              <a:t>4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Rooms: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Game Room, Bedroom 1, Bedroom 2, Living Room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2418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Items: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Couch, Piano, Queen Bed,  Double Bed, Dresser, Dining Table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2418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Doors: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A, B, C, D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096825" y="1108675"/>
            <a:ext cx="33369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50">
                <a:solidFill>
                  <a:schemeClr val="dk1"/>
                </a:solidFill>
                <a:highlight>
                  <a:schemeClr val="lt1"/>
                </a:highlight>
              </a:rPr>
              <a:t>Code structure </a:t>
            </a:r>
            <a:endParaRPr b="1"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chemeClr val="lt1"/>
                </a:highlight>
              </a:rPr>
              <a:t>Initialization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: assigning initial values to rooms, items and defining relationships between them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chemeClr val="lt1"/>
                </a:highlight>
              </a:rPr>
              <a:t>Functions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chemeClr val="lt1"/>
                </a:highlight>
              </a:rPr>
              <a:t>Executions elements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: start the game, go to next room and 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716075" y="2942025"/>
            <a:ext cx="43809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50">
                <a:solidFill>
                  <a:schemeClr val="dk1"/>
                </a:solidFill>
                <a:highlight>
                  <a:schemeClr val="lt1"/>
                </a:highlight>
              </a:rPr>
              <a:t>Functions </a:t>
            </a:r>
            <a:endParaRPr b="1"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start_game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Play_room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Explore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Examine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get _next_room_of_door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Linebreak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784875" y="3116175"/>
            <a:ext cx="31764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Added to the game</a:t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716075" y="1108675"/>
            <a:ext cx="39498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chemeClr val="dk1"/>
                </a:solidFill>
                <a:highlight>
                  <a:srgbClr val="FFFFFF"/>
                </a:highlight>
              </a:rPr>
              <a:t>New functions</a:t>
            </a:r>
            <a:endParaRPr b="1"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Image upload  function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 (URL link to images and Gifs saved in GitHub)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Timer function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: function to store the starting time in variable and at the end comparing the starting with the end time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Console-cleaning function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for a fresh start upon entering a new room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096825" y="1108675"/>
            <a:ext cx="33369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50">
                <a:solidFill>
                  <a:schemeClr val="dk1"/>
                </a:solidFill>
                <a:highlight>
                  <a:schemeClr val="lt1"/>
                </a:highlight>
              </a:rPr>
              <a:t>Extra features to </a:t>
            </a:r>
            <a:r>
              <a:rPr b="1" lang="en" sz="1850">
                <a:solidFill>
                  <a:schemeClr val="dk1"/>
                </a:solidFill>
                <a:highlight>
                  <a:schemeClr val="lt1"/>
                </a:highlight>
              </a:rPr>
              <a:t>leverage UX</a:t>
            </a:r>
            <a:endParaRPr b="1" sz="18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5275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Visual attributes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to make the game more tangible, exciting and playful (e.g. gif, static images)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Style features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to make the copy more readable (e.g. colors, casing, line breaks)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Lowercase the inputs it more readable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Timer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 to add a feeling of tension ,urgency, challenge. It also allows to track game stats and make best lists.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3675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Main t</a:t>
            </a:r>
            <a:r>
              <a:rPr lang="en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ech challenges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25">
                <a:solidFill>
                  <a:schemeClr val="dk1"/>
                </a:solidFill>
                <a:highlight>
                  <a:srgbClr val="FFFFFF"/>
                </a:highlight>
              </a:rPr>
              <a:t>Most important technical </a:t>
            </a:r>
            <a:r>
              <a:rPr lang="en" sz="7025">
                <a:solidFill>
                  <a:schemeClr val="dk1"/>
                </a:solidFill>
                <a:highlight>
                  <a:srgbClr val="FFFFFF"/>
                </a:highlight>
              </a:rPr>
              <a:t>challenge</a:t>
            </a:r>
            <a:r>
              <a:rPr lang="en" sz="7025">
                <a:solidFill>
                  <a:schemeClr val="dk1"/>
                </a:solidFill>
                <a:highlight>
                  <a:srgbClr val="FFFFFF"/>
                </a:highlight>
              </a:rPr>
              <a:t> we have faced during the process was </a:t>
            </a:r>
            <a:r>
              <a:rPr b="1" lang="en" sz="8625">
                <a:solidFill>
                  <a:schemeClr val="dk1"/>
                </a:solidFill>
                <a:highlight>
                  <a:srgbClr val="FFFFFF"/>
                </a:highlight>
              </a:rPr>
              <a:t>understanding</a:t>
            </a:r>
            <a:r>
              <a:rPr b="1" lang="en" sz="8625">
                <a:solidFill>
                  <a:schemeClr val="dk1"/>
                </a:solidFill>
                <a:highlight>
                  <a:srgbClr val="FFFFFF"/>
                </a:highlight>
              </a:rPr>
              <a:t> the code in its entity</a:t>
            </a:r>
            <a:r>
              <a:rPr lang="en" sz="7025">
                <a:solidFill>
                  <a:schemeClr val="dk1"/>
                </a:solidFill>
                <a:highlight>
                  <a:srgbClr val="FFFFFF"/>
                </a:highlight>
              </a:rPr>
              <a:t>. With different </a:t>
            </a:r>
            <a:r>
              <a:rPr lang="en" sz="7025">
                <a:solidFill>
                  <a:schemeClr val="dk1"/>
                </a:solidFill>
                <a:highlight>
                  <a:srgbClr val="FFFFFF"/>
                </a:highlight>
              </a:rPr>
              <a:t>structures</a:t>
            </a:r>
            <a:r>
              <a:rPr lang="en" sz="7025">
                <a:solidFill>
                  <a:schemeClr val="dk1"/>
                </a:solidFill>
                <a:highlight>
                  <a:srgbClr val="FFFFFF"/>
                </a:highlight>
              </a:rPr>
              <a:t> that intertwine </a:t>
            </a:r>
            <a:r>
              <a:rPr lang="en" sz="7025">
                <a:solidFill>
                  <a:schemeClr val="dk1"/>
                </a:solidFill>
                <a:highlight>
                  <a:srgbClr val="FFFFFF"/>
                </a:highlight>
              </a:rPr>
              <a:t>with each other in ways we have not yet encountered.  It required from us a great deal of time to fully </a:t>
            </a:r>
            <a:r>
              <a:rPr b="1" lang="en" sz="8625">
                <a:solidFill>
                  <a:schemeClr val="dk1"/>
                </a:solidFill>
                <a:highlight>
                  <a:srgbClr val="FFFFFF"/>
                </a:highlight>
              </a:rPr>
              <a:t>figure out the relationships </a:t>
            </a:r>
            <a:r>
              <a:rPr lang="en" sz="7025">
                <a:solidFill>
                  <a:schemeClr val="dk1"/>
                </a:solidFill>
                <a:highlight>
                  <a:srgbClr val="FFFFFF"/>
                </a:highlight>
              </a:rPr>
              <a:t>between all functions and the data structure</a:t>
            </a:r>
            <a:r>
              <a:rPr b="1" lang="en" sz="8625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7025">
                <a:solidFill>
                  <a:schemeClr val="dk1"/>
                </a:solidFill>
                <a:highlight>
                  <a:srgbClr val="FFFFFF"/>
                </a:highlight>
              </a:rPr>
              <a:t>involved in the process. </a:t>
            </a:r>
            <a:endParaRPr sz="702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625">
                <a:solidFill>
                  <a:schemeClr val="dk1"/>
                </a:solidFill>
                <a:highlight>
                  <a:srgbClr val="FFFFFF"/>
                </a:highlight>
              </a:rPr>
              <a:t>To</a:t>
            </a:r>
            <a:r>
              <a:rPr lang="en" sz="7025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" sz="8625">
                <a:solidFill>
                  <a:schemeClr val="dk1"/>
                </a:solidFill>
                <a:highlight>
                  <a:srgbClr val="FFFFFF"/>
                </a:highlight>
              </a:rPr>
              <a:t>master this challenge</a:t>
            </a:r>
            <a:r>
              <a:rPr lang="en" sz="7025">
                <a:solidFill>
                  <a:schemeClr val="dk1"/>
                </a:solidFill>
                <a:highlight>
                  <a:schemeClr val="lt1"/>
                </a:highlight>
              </a:rPr>
              <a:t> we relayed on documentation provided in the student portal, material studied in the class, online research and most of all</a:t>
            </a:r>
            <a:r>
              <a:rPr b="1" lang="en" sz="8625">
                <a:solidFill>
                  <a:schemeClr val="dk1"/>
                </a:solidFill>
                <a:highlight>
                  <a:srgbClr val="FFFFFF"/>
                </a:highlight>
              </a:rPr>
              <a:t> meticulously studying the code line by line</a:t>
            </a:r>
            <a:r>
              <a:rPr lang="en" sz="7025">
                <a:solidFill>
                  <a:schemeClr val="dk1"/>
                </a:solidFill>
                <a:highlight>
                  <a:schemeClr val="lt1"/>
                </a:highlight>
              </a:rPr>
              <a:t>. </a:t>
            </a:r>
            <a:endParaRPr sz="702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2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Our </a:t>
            </a:r>
            <a:r>
              <a:rPr lang="en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biggest mistake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910">
                <a:solidFill>
                  <a:schemeClr val="dk1"/>
                </a:solidFill>
                <a:highlight>
                  <a:srgbClr val="FFFFFF"/>
                </a:highlight>
              </a:rPr>
              <a:t>Rushing into coding with </a:t>
            </a:r>
            <a:r>
              <a:rPr b="1" lang="en" sz="2810">
                <a:solidFill>
                  <a:schemeClr val="dk1"/>
                </a:solidFill>
                <a:highlight>
                  <a:srgbClr val="FFFFFF"/>
                </a:highlight>
              </a:rPr>
              <a:t>no clear GitHub workflow</a:t>
            </a:r>
            <a:r>
              <a:rPr lang="en" sz="1910">
                <a:solidFill>
                  <a:schemeClr val="dk1"/>
                </a:solidFill>
                <a:highlight>
                  <a:srgbClr val="FFFFFF"/>
                </a:highlight>
              </a:rPr>
              <a:t> occasionally led to team members overwriting crucial parts of code. </a:t>
            </a:r>
            <a:endParaRPr sz="191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91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1910">
                <a:solidFill>
                  <a:schemeClr val="dk1"/>
                </a:solidFill>
                <a:highlight>
                  <a:srgbClr val="FFFFFF"/>
                </a:highlight>
              </a:rPr>
              <a:t>This highlights the </a:t>
            </a:r>
            <a:r>
              <a:rPr b="1" lang="en" sz="2800">
                <a:solidFill>
                  <a:schemeClr val="dk1"/>
                </a:solidFill>
                <a:highlight>
                  <a:srgbClr val="FFFFFF"/>
                </a:highlight>
              </a:rPr>
              <a:t>necessity</a:t>
            </a:r>
            <a:r>
              <a:rPr b="1" lang="en" sz="2800">
                <a:solidFill>
                  <a:schemeClr val="dk1"/>
                </a:solidFill>
                <a:highlight>
                  <a:srgbClr val="FFFFFF"/>
                </a:highlight>
              </a:rPr>
              <a:t> of a well-structured GitHub workflow</a:t>
            </a:r>
            <a:r>
              <a:rPr lang="en" sz="1910">
                <a:solidFill>
                  <a:schemeClr val="dk1"/>
                </a:solidFill>
                <a:highlight>
                  <a:srgbClr val="FFFFFF"/>
                </a:highlight>
              </a:rPr>
              <a:t> for seamless collaboration and effective project execution.</a:t>
            </a:r>
            <a:endParaRPr sz="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875" y="3465698"/>
            <a:ext cx="3021899" cy="119132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Demo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875" y="507550"/>
            <a:ext cx="3021901" cy="27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311700" y="1776750"/>
            <a:ext cx="4084800" cy="27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b="1" lang="en" sz="3010">
                <a:solidFill>
                  <a:schemeClr val="dk1"/>
                </a:solidFill>
                <a:highlight>
                  <a:srgbClr val="FFFFFF"/>
                </a:highlight>
              </a:rPr>
              <a:t>Click on me</a:t>
            </a:r>
            <a:r>
              <a:rPr lang="en" sz="2610">
                <a:solidFill>
                  <a:schemeClr val="dk1"/>
                </a:solidFill>
                <a:highlight>
                  <a:srgbClr val="FFFFFF"/>
                </a:highlight>
              </a:rPr>
              <a:t> to dive into the game!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2C98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2707325" y="2002200"/>
            <a:ext cx="4254000" cy="10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1777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4200775" y="4644650"/>
            <a:ext cx="49293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Work by</a:t>
            </a:r>
            <a:r>
              <a:rPr lang="en" sz="15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Johannes, Nimrod, Ana Melissa, Bartek</a:t>
            </a:r>
            <a:endParaRPr sz="22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