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6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A25"/>
    <a:srgbClr val="268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9985-CACA-4D04-AFE9-921CFD064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01903-AA96-4E62-8E0C-F984798E4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F6-351B-44A0-A273-AD07C637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082B-4797-467F-920E-74865B9D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25B6-F61F-4DB9-8FAF-0A0F02F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432C-2FB6-436F-A077-54AB2EB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24BF-96C6-498F-9170-E2FD7091E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4195-11EA-45B1-B2E0-B1C7C98C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3E09-2016-48C1-86E7-4DC3F0FF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5A12-8940-4BDD-BAB4-A0764654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3C9E3-16C8-4462-8012-05DC5E4DF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D47E0-5442-426A-AA51-30C69F3D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7253-697B-46DB-B8B2-31E7E2A1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8943-6D2E-463A-BAAB-6CA6D838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3B94-C7D4-4F11-AF1B-7AFDB0E6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7E46-9C0E-40BB-93FB-83C18D6A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50E-1E8F-4E31-A179-2E386CD8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0088-74EF-4446-9341-682C9959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2DA5-FA77-44DE-A3B8-8A8EB762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7CD1-3505-42D7-8BF1-C065D4D2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7CEE-C79F-4D8D-AFDB-F8BED175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FB59-F2CF-465C-AED4-051124A0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951A-D78F-42E7-8D3C-BCFC6F5B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F116-2D83-4B89-88F0-141CBB65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D9AE-F849-4B6B-8FF2-BF7B77CA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23B-261D-4BFD-9BF3-D98F7A66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DE6A-3217-4C35-B6EA-D0092747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E439-13C0-44A2-91C7-07F8468B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9AE9-D09F-497E-A8BD-D10FCC8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C5FC-EF71-4238-9B17-660ABD5C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F6A9A-A3B6-40D7-A0C7-C3097392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E0FA-AA7D-4997-9590-775C2F13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59EAF-AFCA-4F43-96E2-79B8FB7B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7D288-AD4C-413E-9DD4-EDBDB0F7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3D64-9D83-44E7-971C-8EE8849C3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70144-2615-4D9A-8FA1-127B205A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ACE2A-AC79-4051-8ED7-F5F824A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2020-54BE-4237-BAE8-B3FF5963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6AF29-6476-45D0-B871-950D784A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0C99-132E-4C2A-8B3B-107DEC3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9D883-4651-4BB8-A1D8-437D3CAD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88A9E-4F1F-4C91-8E01-D5A7D1F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A91D3-3682-43FF-8BBA-E5852BED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29ADC-4654-4D72-B69D-4052DA24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AD10E-EE7B-4FA8-BA91-9080F83B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7F243-E863-42BF-BD53-9C4D7ADD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65B2-85E2-49EC-8CA3-6DFEB397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8FB-795A-42BA-B054-C718634D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C099-2BEF-469A-A2B6-8CF69C7A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B585-86B9-4C19-97BE-114FA233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42BC-3206-4778-9361-01565D3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1A35-BF4F-437F-B513-1853AAE6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7AA-78BE-4962-85AA-4695A14F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9DF65-FC26-4D20-921A-E1BCB4770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D8872-7EC1-496B-B994-1801D398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64BE2-D3BA-47D4-B30C-810B5F8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14A1-4E1C-4D6B-8913-8C60E627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DDA53-8646-4492-BFB2-C1410530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519C8-F0E0-480A-997E-57947AAA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27C7-B846-40AF-AC36-FB006F5F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3836-D09D-4C0E-8B83-BFFB7E432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E624-00BF-43C4-A952-6A5AACFACD9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B9BD-538C-4170-9488-50B5536CA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C272-9FE4-438E-9CEE-B8C4E90B4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FF2F-572B-4BAC-BABB-C22FF93B3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1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3D99-2044-454B-839C-9AE7D9BB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817" y="1122363"/>
            <a:ext cx="9144000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Sparkify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85413B-91DC-4FB4-866A-EFB39CBC9C81}"/>
              </a:ext>
            </a:extLst>
          </p:cNvPr>
          <p:cNvGrpSpPr/>
          <p:nvPr/>
        </p:nvGrpSpPr>
        <p:grpSpPr>
          <a:xfrm>
            <a:off x="0" y="5660794"/>
            <a:ext cx="12192000" cy="2055043"/>
            <a:chOff x="0" y="4820632"/>
            <a:chExt cx="12192000" cy="2055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674D03-29DA-4EC6-84BF-D66E0E777C04}"/>
                </a:ext>
              </a:extLst>
            </p:cNvPr>
            <p:cNvSpPr/>
            <p:nvPr/>
          </p:nvSpPr>
          <p:spPr>
            <a:xfrm>
              <a:off x="0" y="4820632"/>
              <a:ext cx="12192000" cy="2055043"/>
            </a:xfrm>
            <a:prstGeom prst="rect">
              <a:avLst/>
            </a:prstGeom>
            <a:solidFill>
              <a:srgbClr val="2689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8962B4-AF4F-4D68-93B5-71A73E2A4BF4}"/>
                </a:ext>
              </a:extLst>
            </p:cNvPr>
            <p:cNvSpPr/>
            <p:nvPr/>
          </p:nvSpPr>
          <p:spPr>
            <a:xfrm flipH="1">
              <a:off x="10397764" y="4820633"/>
              <a:ext cx="1794234" cy="203736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057AF2-BD34-476C-B66C-6813E4910746}"/>
                </a:ext>
              </a:extLst>
            </p:cNvPr>
            <p:cNvSpPr/>
            <p:nvPr/>
          </p:nvSpPr>
          <p:spPr>
            <a:xfrm>
              <a:off x="8606668" y="4827989"/>
              <a:ext cx="3167407" cy="2022655"/>
            </a:xfrm>
            <a:prstGeom prst="parallelogram">
              <a:avLst>
                <a:gd name="adj" fmla="val 8547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Music notation">
            <a:extLst>
              <a:ext uri="{FF2B5EF4-FFF2-40B4-BE49-F238E27FC236}">
                <a16:creationId xmlns:a16="http://schemas.microsoft.com/office/drawing/2014/main" id="{0646268B-297B-470D-A0A7-CFC6D87F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2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87B4B7-83F8-49AC-942B-ED2F404BC6CC}"/>
              </a:ext>
            </a:extLst>
          </p:cNvPr>
          <p:cNvSpPr/>
          <p:nvPr/>
        </p:nvSpPr>
        <p:spPr>
          <a:xfrm>
            <a:off x="0" y="-1098"/>
            <a:ext cx="4647414" cy="68590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6C58A-1710-4EE2-9E0A-48365987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72" y="3688236"/>
            <a:ext cx="305507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9C93-6B78-49BC-AAB1-74904912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136" y="2765668"/>
            <a:ext cx="5829692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 increase AY2021 Q1 profits by increasing percentage of paid subscribers</a:t>
            </a:r>
          </a:p>
        </p:txBody>
      </p:sp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306954E2-AF44-46BC-B97B-C3BD5013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978" y="2229047"/>
            <a:ext cx="1749458" cy="17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9455-1E68-41FF-9C2C-04F1173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3"/>
            <a:ext cx="10515600" cy="474246"/>
          </a:xfrm>
        </p:spPr>
        <p:txBody>
          <a:bodyPr anchor="t">
            <a:normAutofit fontScale="9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user’s preferences may give insights to their propensity to 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0A77-A113-468C-A416-AF64F3C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38" y="3071872"/>
            <a:ext cx="1848439" cy="42419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More paid users than free users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062BFB-73B9-4790-AB53-44E6EE7F4889}"/>
              </a:ext>
            </a:extLst>
          </p:cNvPr>
          <p:cNvCxnSpPr/>
          <p:nvPr/>
        </p:nvCxnSpPr>
        <p:spPr>
          <a:xfrm>
            <a:off x="838200" y="5938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233C1AD-CF76-46F1-A1EC-98A89DE35855}"/>
              </a:ext>
            </a:extLst>
          </p:cNvPr>
          <p:cNvSpPr/>
          <p:nvPr/>
        </p:nvSpPr>
        <p:spPr>
          <a:xfrm>
            <a:off x="1215280" y="1450713"/>
            <a:ext cx="1503956" cy="1503956"/>
          </a:xfrm>
          <a:prstGeom prst="ellipse">
            <a:avLst/>
          </a:prstGeom>
          <a:solidFill>
            <a:srgbClr val="26890D"/>
          </a:solidFill>
          <a:ln>
            <a:solidFill>
              <a:srgbClr val="268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E313C-5AF0-46B2-A3E5-462DE3B2D593}"/>
              </a:ext>
            </a:extLst>
          </p:cNvPr>
          <p:cNvSpPr/>
          <p:nvPr/>
        </p:nvSpPr>
        <p:spPr>
          <a:xfrm>
            <a:off x="1215280" y="4037474"/>
            <a:ext cx="1503956" cy="1503956"/>
          </a:xfrm>
          <a:prstGeom prst="ellipse">
            <a:avLst/>
          </a:prstGeom>
          <a:solidFill>
            <a:srgbClr val="85BA25"/>
          </a:solidFill>
          <a:ln>
            <a:solidFill>
              <a:srgbClr val="85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43ACF8-C8A8-4C34-BBB6-C6B8370FDFED}"/>
              </a:ext>
            </a:extLst>
          </p:cNvPr>
          <p:cNvSpPr/>
          <p:nvPr/>
        </p:nvSpPr>
        <p:spPr>
          <a:xfrm>
            <a:off x="5344022" y="1450713"/>
            <a:ext cx="1503956" cy="1503956"/>
          </a:xfrm>
          <a:prstGeom prst="ellipse">
            <a:avLst/>
          </a:prstGeom>
          <a:solidFill>
            <a:srgbClr val="85BA25"/>
          </a:solidFill>
          <a:ln>
            <a:solidFill>
              <a:srgbClr val="85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074C29-A936-4125-A464-9BF78B8AA77A}"/>
              </a:ext>
            </a:extLst>
          </p:cNvPr>
          <p:cNvSpPr/>
          <p:nvPr/>
        </p:nvSpPr>
        <p:spPr>
          <a:xfrm>
            <a:off x="5344022" y="4040596"/>
            <a:ext cx="1503956" cy="1503956"/>
          </a:xfrm>
          <a:prstGeom prst="ellipse">
            <a:avLst/>
          </a:prstGeom>
          <a:solidFill>
            <a:srgbClr val="26890D"/>
          </a:solidFill>
          <a:ln>
            <a:solidFill>
              <a:srgbClr val="268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62E88-D653-4C79-93A7-AEC806FA83F0}"/>
              </a:ext>
            </a:extLst>
          </p:cNvPr>
          <p:cNvSpPr/>
          <p:nvPr/>
        </p:nvSpPr>
        <p:spPr>
          <a:xfrm>
            <a:off x="9472764" y="4038109"/>
            <a:ext cx="1503956" cy="1503956"/>
          </a:xfrm>
          <a:prstGeom prst="ellipse">
            <a:avLst/>
          </a:prstGeom>
          <a:solidFill>
            <a:srgbClr val="85BA25"/>
          </a:solidFill>
          <a:ln>
            <a:solidFill>
              <a:srgbClr val="85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01FDB1-E263-4119-99FE-EE28ECFC26F5}"/>
              </a:ext>
            </a:extLst>
          </p:cNvPr>
          <p:cNvSpPr/>
          <p:nvPr/>
        </p:nvSpPr>
        <p:spPr>
          <a:xfrm>
            <a:off x="9472764" y="1450713"/>
            <a:ext cx="1503956" cy="1503956"/>
          </a:xfrm>
          <a:prstGeom prst="ellipse">
            <a:avLst/>
          </a:prstGeom>
          <a:solidFill>
            <a:srgbClr val="26890D"/>
          </a:solidFill>
          <a:ln>
            <a:solidFill>
              <a:srgbClr val="268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1E4436-5259-4925-B2D4-F813BB95FDE8}"/>
              </a:ext>
            </a:extLst>
          </p:cNvPr>
          <p:cNvSpPr txBox="1">
            <a:spLocks/>
          </p:cNvSpPr>
          <p:nvPr/>
        </p:nvSpPr>
        <p:spPr>
          <a:xfrm>
            <a:off x="1043038" y="1933516"/>
            <a:ext cx="1848439" cy="69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1060C1-B9CD-40BF-8F51-2EFC4EDD1A19}"/>
              </a:ext>
            </a:extLst>
          </p:cNvPr>
          <p:cNvSpPr txBox="1">
            <a:spLocks/>
          </p:cNvSpPr>
          <p:nvPr/>
        </p:nvSpPr>
        <p:spPr>
          <a:xfrm>
            <a:off x="1043037" y="4443883"/>
            <a:ext cx="1848439" cy="69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248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E0F9ED8-CDF1-4145-8FD9-78B271E3F282}"/>
              </a:ext>
            </a:extLst>
          </p:cNvPr>
          <p:cNvSpPr txBox="1">
            <a:spLocks/>
          </p:cNvSpPr>
          <p:nvPr/>
        </p:nvSpPr>
        <p:spPr>
          <a:xfrm>
            <a:off x="5344023" y="4443882"/>
            <a:ext cx="1503956" cy="69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59B2E8-5E4C-44A1-B5DA-E56A3C1D52AE}"/>
              </a:ext>
            </a:extLst>
          </p:cNvPr>
          <p:cNvSpPr txBox="1">
            <a:spLocks/>
          </p:cNvSpPr>
          <p:nvPr/>
        </p:nvSpPr>
        <p:spPr>
          <a:xfrm>
            <a:off x="9300524" y="4443882"/>
            <a:ext cx="1848439" cy="69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62170A-86D2-4663-9EE2-B8D7551F9178}"/>
              </a:ext>
            </a:extLst>
          </p:cNvPr>
          <p:cNvSpPr txBox="1">
            <a:spLocks/>
          </p:cNvSpPr>
          <p:nvPr/>
        </p:nvSpPr>
        <p:spPr>
          <a:xfrm>
            <a:off x="9300522" y="1933515"/>
            <a:ext cx="1848439" cy="69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2F25C0-DEFB-49F2-A316-B8382E4ABDD1}"/>
              </a:ext>
            </a:extLst>
          </p:cNvPr>
          <p:cNvSpPr txBox="1">
            <a:spLocks/>
          </p:cNvSpPr>
          <p:nvPr/>
        </p:nvSpPr>
        <p:spPr>
          <a:xfrm>
            <a:off x="5171779" y="1933516"/>
            <a:ext cx="1848439" cy="69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&gt;80,000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F4E259A-7182-4BC5-B729-9FBDFF5D055B}"/>
              </a:ext>
            </a:extLst>
          </p:cNvPr>
          <p:cNvSpPr txBox="1">
            <a:spLocks/>
          </p:cNvSpPr>
          <p:nvPr/>
        </p:nvSpPr>
        <p:spPr>
          <a:xfrm>
            <a:off x="1043036" y="5658633"/>
            <a:ext cx="1848439" cy="424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Average song length listened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CE2317C-566B-442C-9D6D-06E6DFD1C0C6}"/>
              </a:ext>
            </a:extLst>
          </p:cNvPr>
          <p:cNvSpPr txBox="1">
            <a:spLocks/>
          </p:cNvSpPr>
          <p:nvPr/>
        </p:nvSpPr>
        <p:spPr>
          <a:xfrm>
            <a:off x="5171779" y="5658633"/>
            <a:ext cx="1848439" cy="634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Avg songs listened in a single sessions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8AB32C3-05F1-4A72-8E16-B6D9B240F9EB}"/>
              </a:ext>
            </a:extLst>
          </p:cNvPr>
          <p:cNvSpPr txBox="1">
            <a:spLocks/>
          </p:cNvSpPr>
          <p:nvPr/>
        </p:nvSpPr>
        <p:spPr>
          <a:xfrm>
            <a:off x="5171779" y="3071872"/>
            <a:ext cx="1848439" cy="424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Unique songs listened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EE45119-AAA1-4530-A437-A78D493CDB62}"/>
              </a:ext>
            </a:extLst>
          </p:cNvPr>
          <p:cNvSpPr txBox="1">
            <a:spLocks/>
          </p:cNvSpPr>
          <p:nvPr/>
        </p:nvSpPr>
        <p:spPr>
          <a:xfrm>
            <a:off x="9300522" y="3071872"/>
            <a:ext cx="1848439" cy="424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Median songs per users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965C7DE-B2C3-44AD-AD93-0E8A1CFD8D47}"/>
              </a:ext>
            </a:extLst>
          </p:cNvPr>
          <p:cNvSpPr txBox="1">
            <a:spLocks/>
          </p:cNvSpPr>
          <p:nvPr/>
        </p:nvSpPr>
        <p:spPr>
          <a:xfrm>
            <a:off x="9300521" y="5658633"/>
            <a:ext cx="1848439" cy="634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More users that converted than non-converters</a:t>
            </a:r>
          </a:p>
        </p:txBody>
      </p:sp>
    </p:spTree>
    <p:extLst>
      <p:ext uri="{BB962C8B-B14F-4D97-AF65-F5344CB8AC3E}">
        <p14:creationId xmlns:p14="http://schemas.microsoft.com/office/powerpoint/2010/main" val="1806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CA4839B3-6DF6-4118-92C3-F1BDF3414D86}"/>
              </a:ext>
            </a:extLst>
          </p:cNvPr>
          <p:cNvSpPr/>
          <p:nvPr/>
        </p:nvSpPr>
        <p:spPr>
          <a:xfrm>
            <a:off x="4399173" y="1894787"/>
            <a:ext cx="3393649" cy="33936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59455-1E68-41FF-9C2C-04F1173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3"/>
            <a:ext cx="10515600" cy="474246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built a robust classification model to identify potential subscribers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0A77-A113-468C-A416-AF64F3C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713" y="4100746"/>
            <a:ext cx="2864571" cy="56098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marL="0" indent="0" algn="ct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F1 Score: 0.84</a:t>
            </a:r>
          </a:p>
          <a:p>
            <a:pPr marL="0" indent="0" algn="ctr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062BFB-73B9-4790-AB53-44E6EE7F4889}"/>
              </a:ext>
            </a:extLst>
          </p:cNvPr>
          <p:cNvCxnSpPr/>
          <p:nvPr/>
        </p:nvCxnSpPr>
        <p:spPr>
          <a:xfrm>
            <a:off x="838200" y="5938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rtificial Intelligence">
            <a:extLst>
              <a:ext uri="{FF2B5EF4-FFF2-40B4-BE49-F238E27FC236}">
                <a16:creationId xmlns:a16="http://schemas.microsoft.com/office/drawing/2014/main" id="{8CEF8B60-AD53-4ECB-A208-58E4A1E1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942" y="2451754"/>
            <a:ext cx="1670115" cy="1670115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5C46E291-B3C8-41D7-A116-9B1E8BB8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0924" y="1211344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E53503D-3DE0-44E5-86A1-AB071342E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0924" y="4029962"/>
            <a:ext cx="914400" cy="914400"/>
          </a:xfrm>
          <a:prstGeom prst="rect">
            <a:avLst/>
          </a:prstGeom>
        </p:spPr>
      </p:pic>
      <p:pic>
        <p:nvPicPr>
          <p:cNvPr id="20" name="Graphic 19" descr="Bar chart">
            <a:extLst>
              <a:ext uri="{FF2B5EF4-FFF2-40B4-BE49-F238E27FC236}">
                <a16:creationId xmlns:a16="http://schemas.microsoft.com/office/drawing/2014/main" id="{204B48F6-C019-4800-B2AA-B2527117E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887006"/>
            <a:ext cx="942680" cy="94268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F42174-F4F4-4554-B9AA-9A178645C35B}"/>
              </a:ext>
            </a:extLst>
          </p:cNvPr>
          <p:cNvSpPr txBox="1">
            <a:spLocks/>
          </p:cNvSpPr>
          <p:nvPr/>
        </p:nvSpPr>
        <p:spPr>
          <a:xfrm>
            <a:off x="611560" y="4029962"/>
            <a:ext cx="3393649" cy="2092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itemInSession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Songs in current session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location_state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State in USA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userAgent_summarised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OS used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is_male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 if Male, 0 if Female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'length’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length of song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time_since_registered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duration on platform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124EC8-1853-415F-ABD5-C5F3E114E00A}"/>
              </a:ext>
            </a:extLst>
          </p:cNvPr>
          <p:cNvCxnSpPr/>
          <p:nvPr/>
        </p:nvCxnSpPr>
        <p:spPr>
          <a:xfrm>
            <a:off x="2743201" y="3358346"/>
            <a:ext cx="213045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0482C-074D-4D60-9502-FB5B5F4345C7}"/>
              </a:ext>
            </a:extLst>
          </p:cNvPr>
          <p:cNvCxnSpPr>
            <a:cxnSpLocks/>
          </p:cNvCxnSpPr>
          <p:nvPr/>
        </p:nvCxnSpPr>
        <p:spPr>
          <a:xfrm flipV="1">
            <a:off x="7081102" y="2125744"/>
            <a:ext cx="1959203" cy="1232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E227D-4B0B-43AC-978F-07B410532415}"/>
              </a:ext>
            </a:extLst>
          </p:cNvPr>
          <p:cNvCxnSpPr>
            <a:cxnSpLocks/>
          </p:cNvCxnSpPr>
          <p:nvPr/>
        </p:nvCxnSpPr>
        <p:spPr>
          <a:xfrm>
            <a:off x="7081102" y="3358346"/>
            <a:ext cx="1959203" cy="11288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0FEE593-0DC3-4A4D-B55C-8C2117094BFF}"/>
              </a:ext>
            </a:extLst>
          </p:cNvPr>
          <p:cNvSpPr txBox="1">
            <a:spLocks/>
          </p:cNvSpPr>
          <p:nvPr/>
        </p:nvSpPr>
        <p:spPr>
          <a:xfrm>
            <a:off x="9190350" y="2125744"/>
            <a:ext cx="2864571" cy="1362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“High Propensity”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These category of users are likely to convert from “free” level to “paid” level. Targeted marketing efforts should be served to these users as they have a higher potential to subscribe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7E71B30-9688-467F-8355-D756FE763886}"/>
              </a:ext>
            </a:extLst>
          </p:cNvPr>
          <p:cNvSpPr txBox="1">
            <a:spLocks/>
          </p:cNvSpPr>
          <p:nvPr/>
        </p:nvSpPr>
        <p:spPr>
          <a:xfrm>
            <a:off x="9281082" y="5019778"/>
            <a:ext cx="2864571" cy="147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“Low Propensity”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These category of users are satisfied with the functions offered by the “free” level. They are unlikely to convert and Sparkify should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minimise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the ads targeted at them as it may lead to marketing fatigue</a:t>
            </a:r>
          </a:p>
        </p:txBody>
      </p:sp>
    </p:spTree>
    <p:extLst>
      <p:ext uri="{BB962C8B-B14F-4D97-AF65-F5344CB8AC3E}">
        <p14:creationId xmlns:p14="http://schemas.microsoft.com/office/powerpoint/2010/main" val="254165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9455-1E68-41FF-9C2C-04F1173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3"/>
            <a:ext cx="10515600" cy="474246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Predictions allow us to identify customers with higher propensity to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0A77-A113-468C-A416-AF64F3C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847" y="1365909"/>
            <a:ext cx="2687424" cy="56603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689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In-App </a:t>
            </a:r>
            <a:r>
              <a:rPr lang="en-SG" sz="1800" b="1" dirty="0">
                <a:solidFill>
                  <a:srgbClr val="2689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Personalised</a:t>
            </a:r>
            <a:r>
              <a:rPr lang="en-US" sz="1800" b="1" dirty="0">
                <a:solidFill>
                  <a:srgbClr val="2689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discounts</a:t>
            </a:r>
            <a:endParaRPr lang="en-US" sz="2000" b="1" dirty="0">
              <a:solidFill>
                <a:srgbClr val="2689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062BFB-73B9-4790-AB53-44E6EE7F4889}"/>
              </a:ext>
            </a:extLst>
          </p:cNvPr>
          <p:cNvCxnSpPr/>
          <p:nvPr/>
        </p:nvCxnSpPr>
        <p:spPr>
          <a:xfrm>
            <a:off x="838200" y="5938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0D50E5-90EC-4726-BC8F-577FF0E1C228}"/>
              </a:ext>
            </a:extLst>
          </p:cNvPr>
          <p:cNvCxnSpPr/>
          <p:nvPr/>
        </p:nvCxnSpPr>
        <p:spPr>
          <a:xfrm>
            <a:off x="3893271" y="1593128"/>
            <a:ext cx="0" cy="43551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6CFD2-329E-4E79-8426-F70AD84D5CD1}"/>
              </a:ext>
            </a:extLst>
          </p:cNvPr>
          <p:cNvCxnSpPr/>
          <p:nvPr/>
        </p:nvCxnSpPr>
        <p:spPr>
          <a:xfrm>
            <a:off x="8014355" y="1593127"/>
            <a:ext cx="0" cy="43551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9C3A9BAA-2B58-4A4E-93A6-06415FE8A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28" y="1365908"/>
            <a:ext cx="566038" cy="5660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88E41E-D1B0-497E-9D58-2ECA86B343E5}"/>
              </a:ext>
            </a:extLst>
          </p:cNvPr>
          <p:cNvSpPr txBox="1">
            <a:spLocks/>
          </p:cNvSpPr>
          <p:nvPr/>
        </p:nvSpPr>
        <p:spPr>
          <a:xfrm>
            <a:off x="4949508" y="1365908"/>
            <a:ext cx="2874735" cy="566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2689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Bundling with Partners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BDF014-D2DA-4327-A6BD-D6CF3AF9722A}"/>
              </a:ext>
            </a:extLst>
          </p:cNvPr>
          <p:cNvSpPr txBox="1">
            <a:spLocks/>
          </p:cNvSpPr>
          <p:nvPr/>
        </p:nvSpPr>
        <p:spPr>
          <a:xfrm>
            <a:off x="9070592" y="1365907"/>
            <a:ext cx="2687424" cy="566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2689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</a:p>
        </p:txBody>
      </p:sp>
      <p:pic>
        <p:nvPicPr>
          <p:cNvPr id="15" name="Graphic 14" descr="Boardroom">
            <a:extLst>
              <a:ext uri="{FF2B5EF4-FFF2-40B4-BE49-F238E27FC236}">
                <a16:creationId xmlns:a16="http://schemas.microsoft.com/office/drawing/2014/main" id="{A1BCE6E9-2A3B-4F28-8591-D8CD7A8F6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3469" y="1365906"/>
            <a:ext cx="566038" cy="56603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3CED7B-B94F-4D00-98A5-C201087CA965}"/>
              </a:ext>
            </a:extLst>
          </p:cNvPr>
          <p:cNvSpPr txBox="1">
            <a:spLocks/>
          </p:cNvSpPr>
          <p:nvPr/>
        </p:nvSpPr>
        <p:spPr>
          <a:xfrm>
            <a:off x="752583" y="2177872"/>
            <a:ext cx="2791335" cy="3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Having identified the high propensity customers, we can serve them more prompts to subscribe for the upcoming month.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can come in the form of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personalised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discounts and benefits. For example, a “20% off for the first month” discount can be offered to these customers that are likely to subscribe.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08C920-8D45-4049-8F3B-535C65D6643F}"/>
              </a:ext>
            </a:extLst>
          </p:cNvPr>
          <p:cNvSpPr txBox="1">
            <a:spLocks/>
          </p:cNvSpPr>
          <p:nvPr/>
        </p:nvSpPr>
        <p:spPr>
          <a:xfrm>
            <a:off x="4383469" y="2177872"/>
            <a:ext cx="2791335" cy="3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Sparkify can bundle its subscription offers with partners’ products (e.g. in Consumer Electronics, F&amp;B, Telecommunications).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an identified “free” level user will be offered a promo bundle when they re-contract with Singtel.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8FE8663-5C6B-46B3-BCFA-C1A4F7335EFA}"/>
              </a:ext>
            </a:extLst>
          </p:cNvPr>
          <p:cNvSpPr txBox="1">
            <a:spLocks/>
          </p:cNvSpPr>
          <p:nvPr/>
        </p:nvSpPr>
        <p:spPr>
          <a:xfrm>
            <a:off x="8562465" y="2177872"/>
            <a:ext cx="2791335" cy="3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Sparkify can reach out to both groups to understand their preferences better through surveys and focused groups.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has a multiplicative effect on the downstream profits as insights from these groups can be used to improve the design of the app and future marketing efforts.</a:t>
            </a:r>
          </a:p>
        </p:txBody>
      </p:sp>
      <p:pic>
        <p:nvPicPr>
          <p:cNvPr id="24" name="Graphic 23" descr="Clipboard">
            <a:extLst>
              <a:ext uri="{FF2B5EF4-FFF2-40B4-BE49-F238E27FC236}">
                <a16:creationId xmlns:a16="http://schemas.microsoft.com/office/drawing/2014/main" id="{42AD93EC-0052-4034-999F-71D5E8A55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2465" y="1365906"/>
            <a:ext cx="566038" cy="5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87B4B7-83F8-49AC-942B-ED2F404BC6CC}"/>
              </a:ext>
            </a:extLst>
          </p:cNvPr>
          <p:cNvSpPr/>
          <p:nvPr/>
        </p:nvSpPr>
        <p:spPr>
          <a:xfrm>
            <a:off x="0" y="-1098"/>
            <a:ext cx="4647414" cy="68590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6C58A-1710-4EE2-9E0A-48365987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0" y="3288425"/>
            <a:ext cx="305507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9C93-6B78-49BC-AAB1-74904912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136" y="1962581"/>
            <a:ext cx="5829692" cy="29317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identifying which users to target, Sparkify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focus their marketing efforts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 marketing fatigue</a:t>
            </a:r>
          </a:p>
        </p:txBody>
      </p:sp>
      <p:pic>
        <p:nvPicPr>
          <p:cNvPr id="6" name="Graphic 5" descr="Music notes">
            <a:extLst>
              <a:ext uri="{FF2B5EF4-FFF2-40B4-BE49-F238E27FC236}">
                <a16:creationId xmlns:a16="http://schemas.microsoft.com/office/drawing/2014/main" id="{94FC8ECF-4FB4-483B-B246-6601A9A8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138" y="2386786"/>
            <a:ext cx="1308755" cy="13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3D99-2044-454B-839C-9AE7D9BBF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74D03-29DA-4EC6-84BF-D66E0E777C04}"/>
              </a:ext>
            </a:extLst>
          </p:cNvPr>
          <p:cNvSpPr/>
          <p:nvPr/>
        </p:nvSpPr>
        <p:spPr>
          <a:xfrm>
            <a:off x="0" y="4792352"/>
            <a:ext cx="12192000" cy="2055043"/>
          </a:xfrm>
          <a:prstGeom prst="rect">
            <a:avLst/>
          </a:prstGeom>
          <a:solidFill>
            <a:srgbClr val="268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9455-1E68-41FF-9C2C-04F1173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3"/>
            <a:ext cx="10515600" cy="474246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062BFB-73B9-4790-AB53-44E6EE7F4889}"/>
              </a:ext>
            </a:extLst>
          </p:cNvPr>
          <p:cNvCxnSpPr/>
          <p:nvPr/>
        </p:nvCxnSpPr>
        <p:spPr>
          <a:xfrm>
            <a:off x="838200" y="5938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22EDB-8E0C-4AB9-B9C3-C0D5283EBB28}"/>
              </a:ext>
            </a:extLst>
          </p:cNvPr>
          <p:cNvGrpSpPr/>
          <p:nvPr/>
        </p:nvGrpSpPr>
        <p:grpSpPr>
          <a:xfrm>
            <a:off x="770276" y="1734227"/>
            <a:ext cx="10166872" cy="2285342"/>
            <a:chOff x="770276" y="1734227"/>
            <a:chExt cx="10166872" cy="22853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A5EE11-7BD1-46FC-A4C2-7E4380C8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76" y="1734227"/>
              <a:ext cx="7804551" cy="22670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C42025-4B86-429A-AC07-B091BBE7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4827" y="1739802"/>
              <a:ext cx="2362321" cy="2279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4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9455-1E68-41FF-9C2C-04F1173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3"/>
            <a:ext cx="10515600" cy="474246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0A77-A113-468C-A416-AF64F3C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682"/>
            <a:ext cx="10515600" cy="5234281"/>
          </a:xfrm>
        </p:spPr>
        <p:txBody>
          <a:bodyPr/>
          <a:lstStyle/>
          <a:p>
            <a:r>
              <a:rPr lang="en-US" dirty="0"/>
              <a:t>Dropping NA</a:t>
            </a:r>
          </a:p>
          <a:p>
            <a:r>
              <a:rPr lang="en-US" dirty="0"/>
              <a:t>Converting </a:t>
            </a:r>
            <a:r>
              <a:rPr lang="en-US" dirty="0" err="1"/>
              <a:t>ts</a:t>
            </a:r>
            <a:r>
              <a:rPr lang="en-US" dirty="0"/>
              <a:t> &amp; registration columns to timestamp type</a:t>
            </a:r>
          </a:p>
          <a:p>
            <a:r>
              <a:rPr lang="en-US" dirty="0"/>
              <a:t>Create column for duration since they registered (in days)</a:t>
            </a:r>
          </a:p>
          <a:p>
            <a:r>
              <a:rPr lang="en-US" dirty="0"/>
              <a:t>Create target column for users that have converted (1 -&gt; stayed at current level, 2 -&gt; converted)</a:t>
            </a:r>
          </a:p>
          <a:p>
            <a:r>
              <a:rPr lang="en-US" dirty="0" err="1"/>
              <a:t>Summarise</a:t>
            </a:r>
            <a:r>
              <a:rPr lang="en-US" dirty="0"/>
              <a:t> </a:t>
            </a:r>
            <a:r>
              <a:rPr lang="en-US" dirty="0" err="1"/>
              <a:t>userAgent</a:t>
            </a:r>
            <a:r>
              <a:rPr lang="en-US" dirty="0"/>
              <a:t> columns to </a:t>
            </a:r>
            <a:r>
              <a:rPr lang="en-US" dirty="0" err="1"/>
              <a:t>macintosh</a:t>
            </a:r>
            <a:r>
              <a:rPr lang="en-US" dirty="0"/>
              <a:t>, windows, </a:t>
            </a:r>
            <a:r>
              <a:rPr lang="en-US" dirty="0" err="1"/>
              <a:t>linux</a:t>
            </a:r>
            <a:r>
              <a:rPr lang="en-US" dirty="0"/>
              <a:t> or others</a:t>
            </a:r>
          </a:p>
          <a:p>
            <a:r>
              <a:rPr lang="en-US" dirty="0"/>
              <a:t>Reduce locations to only their states in USA and one-hot the column</a:t>
            </a:r>
          </a:p>
          <a:p>
            <a:r>
              <a:rPr lang="en-US" dirty="0"/>
              <a:t>Create “</a:t>
            </a:r>
            <a:r>
              <a:rPr lang="en-US" dirty="0" err="1"/>
              <a:t>is_male</a:t>
            </a:r>
            <a:r>
              <a:rPr lang="en-US" dirty="0"/>
              <a:t>” column and drop gender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062BFB-73B9-4790-AB53-44E6EE7F4889}"/>
              </a:ext>
            </a:extLst>
          </p:cNvPr>
          <p:cNvCxnSpPr/>
          <p:nvPr/>
        </p:nvCxnSpPr>
        <p:spPr>
          <a:xfrm>
            <a:off x="838200" y="5938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1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Sparkify</vt:lpstr>
      <vt:lpstr>Business objective</vt:lpstr>
      <vt:lpstr>Understanding user’s preferences may give insights to their propensity to subscribe</vt:lpstr>
      <vt:lpstr>We built a robust classification model to identify potential subscribers</vt:lpstr>
      <vt:lpstr>Predictions allow us to identify customers with higher propensity to convert</vt:lpstr>
      <vt:lpstr>Conclusion</vt:lpstr>
      <vt:lpstr>Annex</vt:lpstr>
      <vt:lpstr>Data Summary</vt:lpstr>
      <vt:lpstr>Pre-processing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Assessment</dc:title>
  <dc:creator>#JOHANN KO#</dc:creator>
  <cp:lastModifiedBy>#JOHANN KO#</cp:lastModifiedBy>
  <cp:revision>15</cp:revision>
  <dcterms:created xsi:type="dcterms:W3CDTF">2020-10-12T13:14:55Z</dcterms:created>
  <dcterms:modified xsi:type="dcterms:W3CDTF">2020-10-12T14:55:30Z</dcterms:modified>
</cp:coreProperties>
</file>