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94" r:id="rId3"/>
    <p:sldId id="295" r:id="rId4"/>
    <p:sldId id="290" r:id="rId5"/>
    <p:sldId id="291" r:id="rId6"/>
    <p:sldId id="296" r:id="rId7"/>
    <p:sldId id="297" r:id="rId8"/>
    <p:sldId id="292" r:id="rId9"/>
    <p:sldId id="298" r:id="rId10"/>
    <p:sldId id="293" r:id="rId11"/>
    <p:sldId id="299" r:id="rId12"/>
    <p:sldId id="301" r:id="rId13"/>
    <p:sldId id="300" r:id="rId14"/>
  </p:sldIdLst>
  <p:sldSz cx="9144000" cy="6858000" type="screen4x3"/>
  <p:notesSz cx="9926638" cy="66690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42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0" autoAdjust="0"/>
    <p:restoredTop sz="88262" autoAdjust="0"/>
  </p:normalViewPr>
  <p:slideViewPr>
    <p:cSldViewPr snapToObjects="1">
      <p:cViewPr varScale="1">
        <p:scale>
          <a:sx n="65" d="100"/>
          <a:sy n="65" d="100"/>
        </p:scale>
        <p:origin x="7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7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3005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470" tIns="0" rIns="18470" bIns="0" numCol="1" anchor="t" anchorCtr="0" compatLnSpc="1">
            <a:prstTxWarp prst="textNoShape">
              <a:avLst/>
            </a:prstTxWarp>
          </a:bodyPr>
          <a:lstStyle>
            <a:lvl1pPr defTabSz="2544763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-1588"/>
            <a:ext cx="43021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470" tIns="0" rIns="18470" bIns="0" numCol="1" anchor="t" anchorCtr="0" compatLnSpc="1">
            <a:prstTxWarp prst="textNoShape">
              <a:avLst/>
            </a:prstTxWarp>
          </a:bodyPr>
          <a:lstStyle>
            <a:lvl1pPr algn="r" defTabSz="2544763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0413" y="503238"/>
            <a:ext cx="3328987" cy="2497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168650"/>
            <a:ext cx="7278688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35" tIns="45089" rIns="89635" bIns="450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5713"/>
            <a:ext cx="430053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470" tIns="0" rIns="18470" bIns="0" numCol="1" anchor="b" anchorCtr="0" compatLnSpc="1">
            <a:prstTxWarp prst="textNoShape">
              <a:avLst/>
            </a:prstTxWarp>
          </a:bodyPr>
          <a:lstStyle>
            <a:lvl1pPr defTabSz="2544763" eaLnBrk="0" hangingPunct="0">
              <a:defRPr sz="100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5713"/>
            <a:ext cx="430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470" tIns="0" rIns="18470" bIns="0" numCol="1" anchor="b" anchorCtr="0" compatLnSpc="1">
            <a:prstTxWarp prst="textNoShape">
              <a:avLst/>
            </a:prstTxWarp>
          </a:bodyPr>
          <a:lstStyle>
            <a:lvl1pPr algn="r" defTabSz="2544763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fld id="{2A967D5A-6555-42CE-8A4C-FA03C5F2F0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565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434263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303338" algn="l" defTabSz="7434263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606675" algn="l" defTabSz="7434263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911600" algn="l" defTabSz="7434263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214938" algn="l" defTabSz="7434263" rtl="0" eaLnBrk="0" fontAlgn="base" hangingPunct="0">
      <a:spcBef>
        <a:spcPct val="30000"/>
      </a:spcBef>
      <a:spcAft>
        <a:spcPct val="0"/>
      </a:spcAft>
      <a:defRPr sz="3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de-DE" dirty="0" err="1" smtClean="0"/>
              <a:t>Probanden-Zeitraum</a:t>
            </a:r>
            <a:r>
              <a:rPr lang="en-US" altLang="de-DE" baseline="0" dirty="0" err="1" smtClean="0"/>
              <a:t>-Studienteilnahme</a:t>
            </a:r>
            <a:endParaRPr lang="en-US" altLang="de-DE" dirty="0" smtClean="0"/>
          </a:p>
        </p:txBody>
      </p:sp>
      <p:sp>
        <p:nvSpPr>
          <p:cNvPr id="8196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254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54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54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54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54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544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544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544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544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AE1DAC-9157-4B7E-95DF-15DF7B429DBA}" type="slidenum">
              <a:rPr lang="de-DE">
                <a:latin typeface="Times New Roman" panose="02020603050405020304" pitchFamily="18" charset="0"/>
              </a:rPr>
              <a:pPr/>
              <a:t>1</a:t>
            </a:fld>
            <a:endParaRPr lang="de-D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95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Systematik durch testfallentwurfsverfahren</a:t>
            </a:r>
          </a:p>
          <a:p>
            <a:r>
              <a:rPr lang="de-DE" dirty="0" smtClean="0"/>
              <a:t>Zahl sagt nur etwas über den Testaufwand,</a:t>
            </a:r>
            <a:r>
              <a:rPr lang="de-DE" baseline="0" dirty="0" smtClean="0"/>
              <a:t> jedoch nicht über </a:t>
            </a:r>
            <a:r>
              <a:rPr lang="de-DE" baseline="0" dirty="0" err="1" smtClean="0"/>
              <a:t>vollständigkeit</a:t>
            </a:r>
            <a:endParaRPr lang="de-DE" baseline="0" dirty="0" smtClean="0"/>
          </a:p>
          <a:p>
            <a:r>
              <a:rPr lang="de-DE" baseline="0" dirty="0" smtClean="0"/>
              <a:t>Blindheit vor eigenen Fehlern Voreingenommen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9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Quality Assurance (QA)</a:t>
            </a:r>
          </a:p>
          <a:p>
            <a:r>
              <a:rPr lang="de-DE" i="1" dirty="0" smtClean="0"/>
              <a:t>Student</a:t>
            </a:r>
            <a:r>
              <a:rPr lang="de-DE" i="1" baseline="0" dirty="0" smtClean="0"/>
              <a:t> kann auch </a:t>
            </a:r>
            <a:r>
              <a:rPr lang="de-DE" i="1" baseline="0" dirty="0" err="1" smtClean="0"/>
              <a:t>Wartungs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4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Soll die Studie gestartet werden oder nicht?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Tim 12345678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organisiere ich mich?</a:t>
            </a:r>
          </a:p>
          <a:p>
            <a:pPr marL="0" marR="0" indent="0" algn="l" defTabSz="7434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Monumental Extremfall: Nach</a:t>
            </a:r>
            <a:r>
              <a:rPr lang="de-DE" baseline="0" dirty="0" smtClean="0"/>
              <a:t> dem Lastenheft folgt das Pflichtenheft, lange Zeit nichts, dann wird geliefert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8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Vorteil:</a:t>
            </a:r>
            <a:r>
              <a:rPr lang="de-DE" baseline="0" dirty="0" smtClean="0"/>
              <a:t> Agilität bei Änderungen</a:t>
            </a:r>
            <a:endParaRPr lang="de-DE" dirty="0" smtClean="0"/>
          </a:p>
          <a:p>
            <a:r>
              <a:rPr lang="de-DE" dirty="0" smtClean="0"/>
              <a:t>Nachteil: Je</a:t>
            </a:r>
            <a:r>
              <a:rPr lang="de-DE" baseline="0" dirty="0" smtClean="0"/>
              <a:t> mehr Personen, desto mehr Regeln     ;  Umkehrschluss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96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Defacto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</a:t>
            </a:r>
            <a:endParaRPr lang="de-DE" baseline="0" dirty="0" smtClean="0"/>
          </a:p>
          <a:p>
            <a:r>
              <a:rPr lang="de-DE" baseline="0" dirty="0" smtClean="0"/>
              <a:t>1000fach von </a:t>
            </a:r>
            <a:r>
              <a:rPr lang="de-DE" baseline="0" dirty="0" err="1" smtClean="0"/>
              <a:t>Entwicklerns</a:t>
            </a:r>
            <a:r>
              <a:rPr lang="de-DE" baseline="0" dirty="0" smtClean="0"/>
              <a:t> aus der ganzen Welt unterzeichnet</a:t>
            </a:r>
          </a:p>
          <a:p>
            <a:r>
              <a:rPr lang="de-DE" baseline="0" dirty="0" smtClean="0"/>
              <a:t>Prozessmodelle nicht nötig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32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für Wegwerf-Software</a:t>
            </a:r>
          </a:p>
          <a:p>
            <a:r>
              <a:rPr lang="de-DE" dirty="0" smtClean="0"/>
              <a:t>Anforderungsänderungen</a:t>
            </a:r>
            <a:r>
              <a:rPr lang="de-DE" baseline="0" dirty="0" smtClean="0"/>
              <a:t>     ; keine Agilität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Spätere</a:t>
            </a:r>
            <a:r>
              <a:rPr lang="de-DE" baseline="0" dirty="0" smtClean="0"/>
              <a:t> Wiederverwendung zu schwierig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2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Entwurfsprinzipien helfen</a:t>
            </a:r>
            <a:r>
              <a:rPr lang="de-DE" baseline="0" dirty="0" smtClean="0"/>
              <a:t> beim Entwurf weg von Monolith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89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67D5A-6555-42CE-8A4C-FA03C5F2F0E1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71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431800" y="307975"/>
            <a:ext cx="144463" cy="1077913"/>
          </a:xfrm>
          <a:prstGeom prst="rect">
            <a:avLst/>
          </a:prstGeom>
          <a:solidFill>
            <a:srgbClr val="F7342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H="1">
            <a:off x="719138" y="1498600"/>
            <a:ext cx="791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19138" y="307975"/>
            <a:ext cx="57245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 anchor="b"/>
          <a:lstStyle>
            <a:lvl1pPr defTabSz="793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93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93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93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93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de-DE" sz="1600" dirty="0" smtClean="0"/>
          </a:p>
          <a:p>
            <a:pPr>
              <a:spcBef>
                <a:spcPct val="50000"/>
              </a:spcBef>
              <a:defRPr/>
            </a:pPr>
            <a:endParaRPr lang="de-DE" sz="1600" dirty="0" smtClean="0"/>
          </a:p>
          <a:p>
            <a:pPr>
              <a:spcBef>
                <a:spcPct val="50000"/>
              </a:spcBef>
              <a:defRPr/>
            </a:pPr>
            <a:r>
              <a:rPr lang="de-DE" sz="1600" dirty="0" smtClean="0"/>
              <a:t>Fachbereich Elektrotechnik &amp; Informatik</a:t>
            </a:r>
          </a:p>
        </p:txBody>
      </p:sp>
      <p:grpSp>
        <p:nvGrpSpPr>
          <p:cNvPr id="7" name="Gruppieren 7"/>
          <p:cNvGrpSpPr>
            <a:grpSpLocks noChangeAspect="1"/>
          </p:cNvGrpSpPr>
          <p:nvPr userDrawn="1"/>
        </p:nvGrpSpPr>
        <p:grpSpPr bwMode="auto">
          <a:xfrm>
            <a:off x="6953250" y="787400"/>
            <a:ext cx="2071688" cy="958850"/>
            <a:chOff x="8565017" y="882650"/>
            <a:chExt cx="2466494" cy="114180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124467" y="882650"/>
              <a:ext cx="1500686" cy="824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FACH</a:t>
              </a:r>
            </a:p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HOCHSCHULE</a:t>
              </a:r>
            </a:p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LÜBECK</a:t>
              </a:r>
            </a:p>
          </p:txBody>
        </p:sp>
        <p:graphicFrame>
          <p:nvGraphicFramePr>
            <p:cNvPr id="9" name="Object 2"/>
            <p:cNvGraphicFramePr>
              <a:graphicFrameLocks/>
            </p:cNvGraphicFramePr>
            <p:nvPr userDrawn="1"/>
          </p:nvGraphicFramePr>
          <p:xfrm>
            <a:off x="8705850" y="942975"/>
            <a:ext cx="47942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5" name="Designer Zeichnung" r:id="rId3" imgW="914400" imgH="914400" progId="Designer.Drawing.6">
                    <p:embed/>
                  </p:oleObj>
                </mc:Choice>
                <mc:Fallback>
                  <p:oleObj name="Designer Zeichnung" r:id="rId3" imgW="914400" imgH="914400" progId="Designer.Drawing.6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5850" y="942975"/>
                          <a:ext cx="47942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8565017" y="1750344"/>
              <a:ext cx="2466494" cy="2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de-DE" sz="900" smtClean="0">
                  <a:latin typeface="Helvetica" pitchFamily="34" charset="0"/>
                </a:rPr>
                <a:t>University of Applied Sciences</a:t>
              </a:r>
            </a:p>
          </p:txBody>
        </p:sp>
      </p:grpSp>
      <p:sp>
        <p:nvSpPr>
          <p:cNvPr id="7169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886200"/>
            <a:ext cx="6480175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719137" y="1928802"/>
            <a:ext cx="6226175" cy="1500197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23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ben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8280400" cy="2520156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ED20395D-3291-44C4-8E68-49F8F95060B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0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ben 3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8280400" cy="1512094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65F6FAC9-875D-4654-8068-12D27D50AFF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59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ben 1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9"/>
            <a:ext cx="8280400" cy="756047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55249001-D2B5-4E3F-BE19-3E8E669E880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6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9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1800" y="1246189"/>
            <a:ext cx="7452360" cy="4536281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6869BD84-0F68-4131-99BE-B7B9D4F651E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8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1800" y="1246188"/>
            <a:ext cx="6624320" cy="4032250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DB07E3FE-B701-418E-9B3B-B741FC78DCF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7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 noChangeAspect="1"/>
          </p:cNvSpPr>
          <p:nvPr>
            <p:ph idx="1"/>
          </p:nvPr>
        </p:nvSpPr>
        <p:spPr>
          <a:xfrm>
            <a:off x="431800" y="1246188"/>
            <a:ext cx="5796280" cy="3528218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EE8A120D-846C-42F1-9C7B-5A913658D86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2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2910" y="34242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2910" y="19240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E38D9DFA-F526-4974-8C21-A2593A0147D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25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490" y="1246520"/>
            <a:ext cx="4039200" cy="5040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246520"/>
            <a:ext cx="4039200" cy="5040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6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7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B054822B-680F-4C88-9458-5E6116EBF1A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6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490" y="1246520"/>
            <a:ext cx="4039200" cy="5040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045E7B11-04B0-4CE1-9E96-86F7522E1AC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59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246520"/>
            <a:ext cx="4039200" cy="5040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6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7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A20B8DF8-3690-4C27-B6E2-609326CC0B0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21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8F5EB032-2A28-4B49-8E42-E504394C79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115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352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75012"/>
            <a:ext cx="4040188" cy="44115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352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75012"/>
            <a:ext cx="4041775" cy="441150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8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9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F5298829-F573-45B2-A9E5-43EF2191BF4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62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3E1DCFD1-9E06-4431-B322-5AE1B45E14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92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66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506729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0"/>
            <a:r>
              <a:rPr lang="de-DE" dirty="0" smtClean="0"/>
              <a:t>Zweite Ebene</a:t>
            </a:r>
          </a:p>
          <a:p>
            <a:pPr lvl="1"/>
            <a:r>
              <a:rPr lang="de-DE" dirty="0" smtClean="0"/>
              <a:t>Dritte Ebene</a:t>
            </a:r>
          </a:p>
          <a:p>
            <a:pPr lvl="2"/>
            <a:r>
              <a:rPr lang="de-DE" dirty="0" smtClean="0"/>
              <a:t>Vierte Ebene</a:t>
            </a:r>
          </a:p>
          <a:p>
            <a:pPr lvl="3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4422"/>
            <a:ext cx="3008313" cy="5072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6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7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1E0E6205-8576-4AF8-987D-0FC9DE9AF1D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341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596" y="1243026"/>
            <a:ext cx="8258204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28596" y="5367338"/>
            <a:ext cx="825820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6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7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D8F5434C-53A8-446E-967E-6CE60785404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9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 9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7452360" cy="504031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F364B5F4-D28A-4870-A449-A3F13F361B8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8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 8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6624320" cy="504031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3C3A68EB-70F4-474D-B056-4C8BA9E30F2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4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 7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5796280" cy="504031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470DFC79-5F07-49F4-A3DD-E5A60BAF6A0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1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6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4968240" cy="504031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CFD017D5-C086-444E-8202-B7E8D716EAE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90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 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4140200" cy="504031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704CCFD1-B4EB-4A9A-8FB7-4FF04FB48BF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ben 8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8280400" cy="4032250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3D3FEC54-5C21-474E-8187-E22CBDAF70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34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ben 7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246188"/>
            <a:ext cx="8280400" cy="3528218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5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6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fld id="{37D9BAFE-8C86-4064-BAA3-9DC82A5228D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5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0"/>
            <a:ext cx="6226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klicken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46188"/>
            <a:ext cx="82804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431800" y="136525"/>
            <a:ext cx="144463" cy="655638"/>
          </a:xfrm>
          <a:prstGeom prst="rect">
            <a:avLst/>
          </a:prstGeom>
          <a:solidFill>
            <a:srgbClr val="F7342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de-DE" altLang="de-DE" smtClean="0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flipH="1">
            <a:off x="719138" y="904875"/>
            <a:ext cx="7916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431800" y="6421438"/>
            <a:ext cx="228282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eaLnBrk="0" hangingPunct="0">
              <a:buSzPct val="150000"/>
              <a:buFontTx/>
              <a:buBlip>
                <a:blip r:embed="rId27"/>
              </a:buBlip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&lt;Name&gt;</a:t>
            </a:r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3"/>
          </p:nvPr>
        </p:nvSpPr>
        <p:spPr>
          <a:xfrm>
            <a:off x="2714625" y="6421438"/>
            <a:ext cx="5286375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 eaLnBrk="0" hangingPunct="0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&lt;Titel&gt;</a:t>
            </a:r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4"/>
          </p:nvPr>
        </p:nvSpPr>
        <p:spPr>
          <a:xfrm>
            <a:off x="8001000" y="6421438"/>
            <a:ext cx="6858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r>
              <a:rPr lang="de-DE"/>
              <a:t>#</a:t>
            </a:r>
            <a:fld id="{E9F93C22-81D7-43ED-9756-1B27F6B0ACAC}" type="slidenum">
              <a:rPr lang="de-DE"/>
              <a:pPr/>
              <a:t>‹Nr.›</a:t>
            </a:fld>
            <a:endParaRPr lang="de-DE"/>
          </a:p>
        </p:txBody>
      </p:sp>
      <p:grpSp>
        <p:nvGrpSpPr>
          <p:cNvPr id="1033" name="Gruppieren 9"/>
          <p:cNvGrpSpPr>
            <a:grpSpLocks noChangeAspect="1"/>
          </p:cNvGrpSpPr>
          <p:nvPr userDrawn="1"/>
        </p:nvGrpSpPr>
        <p:grpSpPr bwMode="auto">
          <a:xfrm>
            <a:off x="6962775" y="198438"/>
            <a:ext cx="2071688" cy="958850"/>
            <a:chOff x="8565017" y="882650"/>
            <a:chExt cx="2466494" cy="1141802"/>
          </a:xfrm>
        </p:grpSpPr>
        <p:sp>
          <p:nvSpPr>
            <p:cNvPr id="1034" name="Rectangle 3"/>
            <p:cNvSpPr>
              <a:spLocks noChangeArrowheads="1"/>
            </p:cNvSpPr>
            <p:nvPr/>
          </p:nvSpPr>
          <p:spPr bwMode="auto">
            <a:xfrm>
              <a:off x="9124467" y="882650"/>
              <a:ext cx="1500686" cy="824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75882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7588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FACH</a:t>
              </a:r>
            </a:p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HOCHSCHULE</a:t>
              </a:r>
            </a:p>
            <a:p>
              <a:pPr eaLnBrk="1" hangingPunct="1">
                <a:lnSpc>
                  <a:spcPts val="1600"/>
                </a:lnSpc>
                <a:defRPr/>
              </a:pPr>
              <a:r>
                <a:rPr lang="de-DE" altLang="de-DE" sz="1200" smtClean="0">
                  <a:latin typeface="Univers" pitchFamily="32" charset="0"/>
                </a:rPr>
                <a:t>LÜBECK</a:t>
              </a:r>
            </a:p>
          </p:txBody>
        </p:sp>
        <p:graphicFrame>
          <p:nvGraphicFramePr>
            <p:cNvPr id="1035" name="Object 10"/>
            <p:cNvGraphicFramePr>
              <a:graphicFrameLocks/>
            </p:cNvGraphicFramePr>
            <p:nvPr userDrawn="1"/>
          </p:nvGraphicFramePr>
          <p:xfrm>
            <a:off x="8705850" y="942975"/>
            <a:ext cx="47942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Designer Zeichnung" r:id="rId28" imgW="914400" imgH="914400" progId="Designer.Drawing.6">
                    <p:embed/>
                  </p:oleObj>
                </mc:Choice>
                <mc:Fallback>
                  <p:oleObj name="Designer Zeichnung" r:id="rId28" imgW="914400" imgH="914400" progId="Designer.Drawing.6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5850" y="942975"/>
                          <a:ext cx="47942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10"/>
            <p:cNvSpPr txBox="1">
              <a:spLocks noChangeArrowheads="1"/>
            </p:cNvSpPr>
            <p:nvPr/>
          </p:nvSpPr>
          <p:spPr bwMode="auto">
            <a:xfrm>
              <a:off x="8565017" y="1750343"/>
              <a:ext cx="2466494" cy="27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de-DE" sz="900" smtClean="0">
                  <a:latin typeface="Helvetica" pitchFamily="34" charset="0"/>
                </a:rPr>
                <a:t>University of Applied Sciences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  <p:sldLayoutId id="2147484224" r:id="rId18"/>
    <p:sldLayoutId id="2147484225" r:id="rId19"/>
    <p:sldLayoutId id="2147484226" r:id="rId20"/>
    <p:sldLayoutId id="2147484227" r:id="rId21"/>
    <p:sldLayoutId id="2147484231" r:id="rId22"/>
    <p:sldLayoutId id="2147484228" r:id="rId23"/>
    <p:sldLayoutId id="2147484229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2pPr>
      <a:lvl3pPr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3pPr>
      <a:lvl4pPr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4pPr>
      <a:lvl5pPr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5pPr>
      <a:lvl6pPr marL="457200"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6pPr>
      <a:lvl7pPr marL="914400"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7pPr>
      <a:lvl8pPr marL="1371600"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8pPr>
      <a:lvl9pPr marL="1828800" algn="l" defTabSz="1214438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pitchFamily="34" charset="0"/>
        </a:defRPr>
      </a:lvl9pPr>
    </p:titleStyle>
    <p:bodyStyle>
      <a:lvl1pPr marL="368300" indent="-368300" algn="l" defTabSz="1214438" rtl="0" eaLnBrk="0" fontAlgn="base" hangingPunct="0">
        <a:spcBef>
          <a:spcPct val="20000"/>
        </a:spcBef>
        <a:spcAft>
          <a:spcPct val="0"/>
        </a:spcAft>
        <a:buSzPct val="100000"/>
        <a:buChar char="■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96925" indent="-306388" algn="l" defTabSz="1214438" rtl="0" eaLnBrk="0" fontAlgn="base" hangingPunct="0">
        <a:spcBef>
          <a:spcPct val="20000"/>
        </a:spcBef>
        <a:spcAft>
          <a:spcPct val="0"/>
        </a:spcAft>
        <a:buClr>
          <a:srgbClr val="F73429"/>
        </a:buClr>
        <a:buSzPct val="100000"/>
        <a:buChar char="●"/>
        <a:defRPr sz="2400">
          <a:solidFill>
            <a:schemeClr val="tx1"/>
          </a:solidFill>
          <a:latin typeface="+mn-lt"/>
        </a:defRPr>
      </a:lvl2pPr>
      <a:lvl3pPr marL="1227138" indent="-244475" algn="l" defTabSz="1214438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3pPr>
      <a:lvl4pPr marL="1717675" indent="-244475" algn="l" defTabSz="1214438" rtl="0" eaLnBrk="0" fontAlgn="base" hangingPunct="0">
        <a:spcBef>
          <a:spcPct val="20000"/>
        </a:spcBef>
        <a:spcAft>
          <a:spcPct val="0"/>
        </a:spcAft>
        <a:buClr>
          <a:srgbClr val="F73429"/>
        </a:buClr>
        <a:buChar char="●"/>
        <a:defRPr sz="1600">
          <a:solidFill>
            <a:schemeClr val="tx1"/>
          </a:solidFill>
          <a:latin typeface="+mn-lt"/>
        </a:defRPr>
      </a:lvl4pPr>
      <a:lvl5pPr marL="2206625" indent="-242888" algn="l" defTabSz="1214438" rtl="0" eaLnBrk="0" fontAlgn="base" hangingPunct="0">
        <a:spcBef>
          <a:spcPct val="20000"/>
        </a:spcBef>
        <a:spcAft>
          <a:spcPct val="0"/>
        </a:spcAft>
        <a:buChar char="■"/>
        <a:defRPr sz="1400">
          <a:solidFill>
            <a:schemeClr val="tx1"/>
          </a:solidFill>
          <a:latin typeface="+mn-lt"/>
        </a:defRPr>
      </a:lvl5pPr>
      <a:lvl6pPr marL="2663825" indent="-242888" algn="l" defTabSz="12144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3121025" indent="-242888" algn="l" defTabSz="12144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578225" indent="-242888" algn="l" defTabSz="12144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4035425" indent="-242888" algn="l" defTabSz="121443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386003" y="4653012"/>
            <a:ext cx="8435975" cy="1595388"/>
          </a:xfrm>
        </p:spPr>
        <p:txBody>
          <a:bodyPr/>
          <a:lstStyle/>
          <a:p>
            <a:r>
              <a:rPr lang="de-DE" altLang="de-DE" sz="2400" i="1" dirty="0" smtClean="0">
                <a:ea typeface="Tahoma" panose="020B0604030504040204" pitchFamily="34" charset="0"/>
                <a:cs typeface="Tahoma" panose="020B0604030504040204" pitchFamily="34" charset="0"/>
              </a:rPr>
              <a:t>Kolloquium zur Bachelorarbeit</a:t>
            </a:r>
          </a:p>
          <a:p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Von:</a:t>
            </a:r>
            <a:r>
              <a:rPr lang="de-DE" altLang="de-DE" sz="20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                 Johann </a:t>
            </a:r>
            <a:r>
              <a:rPr lang="de-DE" altLang="de-DE" sz="2000" dirty="0" err="1">
                <a:ea typeface="Tahoma" panose="020B0604030504040204" pitchFamily="34" charset="0"/>
                <a:cs typeface="Tahoma" panose="020B0604030504040204" pitchFamily="34" charset="0"/>
              </a:rPr>
              <a:t>Mantler</a:t>
            </a:r>
            <a:r>
              <a:rPr lang="de-DE" altLang="de-DE" sz="20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16.10.2014</a:t>
            </a:r>
            <a:b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altLang="de-DE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Erstbetreuerin</a:t>
            </a:r>
            <a:r>
              <a:rPr lang="fr-FR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:   </a:t>
            </a:r>
            <a:r>
              <a:rPr lang="fr-FR" altLang="de-DE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Frau</a:t>
            </a:r>
            <a:r>
              <a:rPr lang="fr-FR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altLang="de-DE" sz="2000" dirty="0">
                <a:ea typeface="Tahoma" panose="020B0604030504040204" pitchFamily="34" charset="0"/>
                <a:cs typeface="Tahoma" panose="020B0604030504040204" pitchFamily="34" charset="0"/>
              </a:rPr>
              <a:t>Prof. Dr. Monique </a:t>
            </a:r>
            <a:r>
              <a:rPr lang="fr-FR" altLang="de-DE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Janneck</a:t>
            </a:r>
            <a:r>
              <a:rPr lang="fr-FR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fr-FR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Zweitbetreuerin: Frau </a:t>
            </a:r>
            <a:r>
              <a:rPr lang="de-DE" altLang="de-DE" sz="2000" dirty="0">
                <a:ea typeface="Tahoma" panose="020B0604030504040204" pitchFamily="34" charset="0"/>
                <a:cs typeface="Tahoma" panose="020B0604030504040204" pitchFamily="34" charset="0"/>
              </a:rPr>
              <a:t>Dipl.- </a:t>
            </a:r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Ing. </a:t>
            </a:r>
            <a:r>
              <a:rPr lang="de-DE" altLang="de-DE" sz="20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Adelka</a:t>
            </a:r>
            <a:r>
              <a:rPr lang="de-DE" altLang="de-DE" sz="20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altLang="de-DE" sz="2000" dirty="0">
                <a:ea typeface="Tahoma" panose="020B0604030504040204" pitchFamily="34" charset="0"/>
                <a:cs typeface="Tahoma" panose="020B0604030504040204" pitchFamily="34" charset="0"/>
              </a:rPr>
              <a:t>Niels</a:t>
            </a:r>
            <a:endParaRPr lang="de-DE" altLang="de-DE" sz="20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altLang="de-D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1619250" y="2852738"/>
            <a:ext cx="6334125" cy="936625"/>
          </a:xfrm>
        </p:spPr>
        <p:txBody>
          <a:bodyPr/>
          <a:lstStyle/>
          <a:p>
            <a:r>
              <a:rPr lang="de-DE" altLang="de-DE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altLang="de-DE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de-DE" sz="3600" b="1" dirty="0" smtClean="0">
                <a:ea typeface="Tahoma" panose="020B0604030504040204" pitchFamily="34" charset="0"/>
                <a:cs typeface="Tahoma" panose="020B0604030504040204" pitchFamily="34" charset="0"/>
              </a:rPr>
              <a:t>Entwicklung einer Web-App für Tagebuchstudien</a:t>
            </a:r>
            <a:endParaRPr lang="de-DE" altLang="de-DE" sz="36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>
            <a:off x="352425" y="6248400"/>
            <a:ext cx="843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1" y="2155428"/>
            <a:ext cx="7474589" cy="4266611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74646" y="1295463"/>
            <a:ext cx="1187872" cy="45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 smtClean="0">
                <a:solidFill>
                  <a:srgbClr val="FF0000"/>
                </a:solidFill>
              </a:rPr>
              <a:t>Servlets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rgbClr val="000000"/>
                </a:solidFill>
              </a:rPr>
              <a:t>Technologien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Inhaltsplatzhalter 1"/>
          <p:cNvSpPr txBox="1">
            <a:spLocks/>
          </p:cNvSpPr>
          <p:nvPr/>
        </p:nvSpPr>
        <p:spPr bwMode="auto">
          <a:xfrm>
            <a:off x="6471361" y="1305900"/>
            <a:ext cx="1187872" cy="45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8300" indent="-368300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925" indent="-3063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SzPct val="100000"/>
              <a:buChar char="●"/>
              <a:defRPr sz="2400">
                <a:solidFill>
                  <a:schemeClr val="tx1"/>
                </a:solidFill>
                <a:latin typeface="+mn-lt"/>
              </a:defRPr>
            </a:lvl2pPr>
            <a:lvl3pPr marL="1227138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717675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Char char="●"/>
              <a:defRPr sz="1600">
                <a:solidFill>
                  <a:schemeClr val="tx1"/>
                </a:solidFill>
                <a:latin typeface="+mn-lt"/>
              </a:defRPr>
            </a:lvl4pPr>
            <a:lvl5pPr marL="22066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■"/>
              <a:defRPr sz="1400">
                <a:solidFill>
                  <a:schemeClr val="tx1"/>
                </a:solidFill>
                <a:latin typeface="+mn-lt"/>
              </a:defRPr>
            </a:lvl5pPr>
            <a:lvl6pPr marL="26638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1210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782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40354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000" b="1" kern="0" dirty="0" err="1" smtClean="0">
                <a:solidFill>
                  <a:srgbClr val="FF0000"/>
                </a:solidFill>
              </a:rPr>
              <a:t>JQuery</a:t>
            </a:r>
            <a:r>
              <a:rPr lang="de-DE" sz="2000" b="1" kern="0" dirty="0" smtClean="0">
                <a:solidFill>
                  <a:srgbClr val="FF0000"/>
                </a:solidFill>
              </a:rPr>
              <a:t> Mobile</a:t>
            </a:r>
            <a:endParaRPr lang="de-DE" sz="2000" b="1" kern="0" dirty="0">
              <a:solidFill>
                <a:srgbClr val="FF0000"/>
              </a:solidFill>
            </a:endParaRPr>
          </a:p>
        </p:txBody>
      </p:sp>
      <p:sp>
        <p:nvSpPr>
          <p:cNvPr id="9" name="Inhaltsplatzhalter 1"/>
          <p:cNvSpPr txBox="1">
            <a:spLocks/>
          </p:cNvSpPr>
          <p:nvPr/>
        </p:nvSpPr>
        <p:spPr bwMode="auto">
          <a:xfrm>
            <a:off x="2958707" y="1302841"/>
            <a:ext cx="1187872" cy="45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8300" indent="-368300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925" indent="-3063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SzPct val="100000"/>
              <a:buChar char="●"/>
              <a:defRPr sz="2400">
                <a:solidFill>
                  <a:schemeClr val="tx1"/>
                </a:solidFill>
                <a:latin typeface="+mn-lt"/>
              </a:defRPr>
            </a:lvl2pPr>
            <a:lvl3pPr marL="1227138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717675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Char char="●"/>
              <a:defRPr sz="1600">
                <a:solidFill>
                  <a:schemeClr val="tx1"/>
                </a:solidFill>
                <a:latin typeface="+mn-lt"/>
              </a:defRPr>
            </a:lvl4pPr>
            <a:lvl5pPr marL="22066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■"/>
              <a:defRPr sz="1400">
                <a:solidFill>
                  <a:schemeClr val="tx1"/>
                </a:solidFill>
                <a:latin typeface="+mn-lt"/>
              </a:defRPr>
            </a:lvl5pPr>
            <a:lvl6pPr marL="26638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1210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782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40354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000" b="1" kern="0" dirty="0" smtClean="0">
                <a:solidFill>
                  <a:srgbClr val="FF0000"/>
                </a:solidFill>
              </a:rPr>
              <a:t>Java</a:t>
            </a:r>
            <a:endParaRPr lang="de-DE" sz="2000" b="1" kern="0" dirty="0">
              <a:solidFill>
                <a:srgbClr val="FF0000"/>
              </a:solidFill>
            </a:endParaRPr>
          </a:p>
        </p:txBody>
      </p:sp>
      <p:sp>
        <p:nvSpPr>
          <p:cNvPr id="10" name="Inhaltsplatzhalter 1"/>
          <p:cNvSpPr txBox="1">
            <a:spLocks/>
          </p:cNvSpPr>
          <p:nvPr/>
        </p:nvSpPr>
        <p:spPr bwMode="auto">
          <a:xfrm>
            <a:off x="131298" y="1291693"/>
            <a:ext cx="1264303" cy="63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8300" indent="-368300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925" indent="-3063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SzPct val="100000"/>
              <a:buChar char="●"/>
              <a:defRPr sz="2400">
                <a:solidFill>
                  <a:schemeClr val="tx1"/>
                </a:solidFill>
                <a:latin typeface="+mn-lt"/>
              </a:defRPr>
            </a:lvl2pPr>
            <a:lvl3pPr marL="1227138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717675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Char char="●"/>
              <a:defRPr sz="1600">
                <a:solidFill>
                  <a:schemeClr val="tx1"/>
                </a:solidFill>
                <a:latin typeface="+mn-lt"/>
              </a:defRPr>
            </a:lvl4pPr>
            <a:lvl5pPr marL="22066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■"/>
              <a:defRPr sz="1400">
                <a:solidFill>
                  <a:schemeClr val="tx1"/>
                </a:solidFill>
                <a:latin typeface="+mn-lt"/>
              </a:defRPr>
            </a:lvl5pPr>
            <a:lvl6pPr marL="26638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1210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782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40354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1600" b="1" kern="0" dirty="0" smtClean="0">
                <a:solidFill>
                  <a:srgbClr val="FF0000"/>
                </a:solidFill>
              </a:rPr>
              <a:t>(Inkludiert) </a:t>
            </a:r>
            <a:r>
              <a:rPr lang="de-DE" sz="2000" b="1" kern="0" dirty="0" smtClean="0">
                <a:solidFill>
                  <a:srgbClr val="FF0000"/>
                </a:solidFill>
              </a:rPr>
              <a:t>RDBMS</a:t>
            </a:r>
            <a:endParaRPr lang="de-DE" sz="2000" b="1" kern="0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 flipH="1">
            <a:off x="6804248" y="1987830"/>
            <a:ext cx="261049" cy="2953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</p:cNvCxnSpPr>
          <p:nvPr/>
        </p:nvCxnSpPr>
        <p:spPr bwMode="auto">
          <a:xfrm flipH="1">
            <a:off x="4827357" y="1750083"/>
            <a:ext cx="141225" cy="3461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/>
          <p:cNvCxnSpPr>
            <a:stCxn id="9" idx="2"/>
          </p:cNvCxnSpPr>
          <p:nvPr/>
        </p:nvCxnSpPr>
        <p:spPr bwMode="auto">
          <a:xfrm>
            <a:off x="3552643" y="1757461"/>
            <a:ext cx="443293" cy="27516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/>
          <p:cNvCxnSpPr/>
          <p:nvPr/>
        </p:nvCxnSpPr>
        <p:spPr bwMode="auto">
          <a:xfrm>
            <a:off x="1067402" y="2035658"/>
            <a:ext cx="588545" cy="31754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/>
          <p:cNvCxnSpPr/>
          <p:nvPr/>
        </p:nvCxnSpPr>
        <p:spPr bwMode="auto">
          <a:xfrm flipH="1">
            <a:off x="2213959" y="1887051"/>
            <a:ext cx="13231" cy="20460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Inhaltsplatzhalter 1"/>
          <p:cNvSpPr txBox="1">
            <a:spLocks/>
          </p:cNvSpPr>
          <p:nvPr/>
        </p:nvSpPr>
        <p:spPr bwMode="auto">
          <a:xfrm>
            <a:off x="1683995" y="1168653"/>
            <a:ext cx="1187872" cy="45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8300" indent="-368300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925" indent="-3063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SzPct val="100000"/>
              <a:buChar char="●"/>
              <a:defRPr sz="2400">
                <a:solidFill>
                  <a:schemeClr val="tx1"/>
                </a:solidFill>
                <a:latin typeface="+mn-lt"/>
              </a:defRPr>
            </a:lvl2pPr>
            <a:lvl3pPr marL="1227138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717675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Char char="●"/>
              <a:defRPr sz="1600">
                <a:solidFill>
                  <a:schemeClr val="tx1"/>
                </a:solidFill>
                <a:latin typeface="+mn-lt"/>
              </a:defRPr>
            </a:lvl4pPr>
            <a:lvl5pPr marL="22066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■"/>
              <a:defRPr sz="1400">
                <a:solidFill>
                  <a:schemeClr val="tx1"/>
                </a:solidFill>
                <a:latin typeface="+mn-lt"/>
              </a:defRPr>
            </a:lvl5pPr>
            <a:lvl6pPr marL="26638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1210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782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40354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sz="2000" b="1" kern="0" dirty="0" smtClean="0">
                <a:solidFill>
                  <a:srgbClr val="FF0000"/>
                </a:solidFill>
              </a:rPr>
              <a:t>Apache </a:t>
            </a:r>
            <a:r>
              <a:rPr lang="de-DE" sz="2000" b="1" kern="0" dirty="0" err="1" smtClean="0">
                <a:solidFill>
                  <a:srgbClr val="FF0000"/>
                </a:solidFill>
              </a:rPr>
              <a:t>Tomcat</a:t>
            </a:r>
            <a:endParaRPr lang="de-DE" sz="2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Komponenten- und Integrationstest</a:t>
            </a:r>
          </a:p>
          <a:p>
            <a:pPr lvl="1"/>
            <a:r>
              <a:rPr lang="de-DE" dirty="0" smtClean="0"/>
              <a:t>64 automatisierte Testfälle</a:t>
            </a:r>
          </a:p>
          <a:p>
            <a:pPr lvl="1"/>
            <a:r>
              <a:rPr lang="de-DE" dirty="0" smtClean="0"/>
              <a:t>Primär Äquivalenzklassenbildung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Systemtests erfahrungsbasiert &amp; manuell</a:t>
            </a:r>
          </a:p>
          <a:p>
            <a:pPr lvl="1"/>
            <a:r>
              <a:rPr lang="de-DE" dirty="0" smtClean="0"/>
              <a:t>Primär zustandsbasiert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Garantie für vollständige Testabdeckung nicht gegeben!</a:t>
            </a:r>
          </a:p>
          <a:p>
            <a:pPr lvl="1"/>
            <a:r>
              <a:rPr lang="de-DE" dirty="0" smtClean="0"/>
              <a:t>Weil Entwickler == Tester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Passwortverschlüsselung</a:t>
            </a:r>
          </a:p>
          <a:p>
            <a:pPr lvl="1"/>
            <a:r>
              <a:rPr lang="de-DE" dirty="0" smtClean="0"/>
              <a:t>Hash(PW + Geburtsjahr + Registrierungsdatum)</a:t>
            </a:r>
          </a:p>
          <a:p>
            <a:pPr lvl="1"/>
            <a:r>
              <a:rPr lang="de-DE" dirty="0" smtClean="0"/>
              <a:t>1000-fach „</a:t>
            </a:r>
            <a:r>
              <a:rPr lang="de-DE" dirty="0" err="1" smtClean="0"/>
              <a:t>hashen</a:t>
            </a:r>
            <a:r>
              <a:rPr lang="de-DE" dirty="0" smtClean="0"/>
              <a:t>“  </a:t>
            </a:r>
            <a:r>
              <a:rPr lang="de-DE" sz="1600" dirty="0" smtClean="0"/>
              <a:t>(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RFC 2898 Password-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Based</a:t>
            </a:r>
            <a:r>
              <a:rPr lang="de-DE" sz="1600" dirty="0">
                <a:latin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Cryptography</a:t>
            </a:r>
            <a:r>
              <a:rPr kumimoji="0" lang="de-DE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smtClean="0"/>
              <a:t>)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SQL-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1"/>
            <a:r>
              <a:rPr lang="de-DE" dirty="0" smtClean="0"/>
              <a:t>Verhindert durch vorkompilierte SQL-Anweisungen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Autorisierung</a:t>
            </a:r>
          </a:p>
          <a:p>
            <a:pPr lvl="1"/>
            <a:r>
              <a:rPr lang="de-DE" dirty="0" smtClean="0"/>
              <a:t>Unberechtigte Seitenaufrufe verhindern</a:t>
            </a:r>
          </a:p>
          <a:p>
            <a:pPr lvl="1"/>
            <a:r>
              <a:rPr lang="de-DE" dirty="0" smtClean="0"/>
              <a:t>Admin bleibt nie angemeldet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8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 starten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Parallel Bachelorarbeit „QA &amp; Security Engineering“</a:t>
            </a:r>
          </a:p>
          <a:p>
            <a:pPr lvl="1"/>
            <a:r>
              <a:rPr lang="de-DE" dirty="0" smtClean="0"/>
              <a:t>Auch Wartungsarbeiten möglich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Mein Vorschlag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7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Inhaltsplatzhalter 7"/>
          <p:cNvSpPr>
            <a:spLocks noGrp="1"/>
          </p:cNvSpPr>
          <p:nvPr>
            <p:ph idx="1"/>
          </p:nvPr>
        </p:nvSpPr>
        <p:spPr>
          <a:xfrm>
            <a:off x="511175" y="1412875"/>
            <a:ext cx="8280400" cy="3887788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Einleitung </a:t>
            </a:r>
            <a:r>
              <a:rPr lang="de-DE" altLang="de-DE" sz="4000" dirty="0" smtClean="0">
                <a:cs typeface="Arial" panose="020B0604020202020204" pitchFamily="34" charset="0"/>
              </a:rPr>
              <a:t>mit Live-Demo</a:t>
            </a:r>
            <a:endParaRPr lang="de-DE" altLang="de-DE" sz="40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Vorgehen</a:t>
            </a:r>
            <a:endParaRPr lang="de-DE" altLang="de-DE" sz="40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Entwurf</a:t>
            </a:r>
            <a:endParaRPr lang="de-DE" altLang="de-DE" sz="40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Technologie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Test</a:t>
            </a:r>
            <a:endParaRPr lang="de-DE" altLang="de-DE" sz="400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Sicherheit</a:t>
            </a:r>
            <a:endParaRPr lang="de-DE" altLang="de-DE" sz="40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de-DE" altLang="de-DE" sz="4000" dirty="0" smtClean="0">
                <a:cs typeface="Arial" panose="020B0604020202020204" pitchFamily="34" charset="0"/>
              </a:rPr>
              <a:t>Mein Vorschlag</a:t>
            </a:r>
            <a:endParaRPr lang="de-DE" altLang="de-DE" sz="4000" dirty="0" smtClean="0"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86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 mit Live-Demo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31800" y="1246188"/>
            <a:ext cx="8280400" cy="5040312"/>
          </a:xfrm>
        </p:spPr>
        <p:txBody>
          <a:bodyPr anchor="t" anchorCtr="0">
            <a:normAutofit/>
          </a:bodyPr>
          <a:lstStyle/>
          <a:p>
            <a:pPr marL="0" indent="0">
              <a:buFontTx/>
              <a:buNone/>
              <a:defRPr/>
            </a:pPr>
            <a:endParaRPr lang="de-DE" sz="2400" dirty="0" smtClean="0"/>
          </a:p>
          <a:p>
            <a:pPr marL="0" indent="0">
              <a:buNone/>
              <a:defRPr/>
            </a:pPr>
            <a:r>
              <a:rPr lang="de-D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Halten Sie sich fest…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Vorgehen: </a:t>
            </a:r>
            <a:r>
              <a:rPr lang="de-DE" sz="2800" i="1" dirty="0" smtClean="0"/>
              <a:t>Agil vs. Monumental</a:t>
            </a:r>
            <a:endParaRPr lang="de-DE" i="1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1726" y="1320042"/>
            <a:ext cx="821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Monumentale Modelle wollen möglichst viel vorausplanen..</a:t>
            </a:r>
            <a:endParaRPr lang="de-DE" sz="2400" dirty="0"/>
          </a:p>
        </p:txBody>
      </p:sp>
      <p:pic>
        <p:nvPicPr>
          <p:cNvPr id="8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6" y="2963688"/>
            <a:ext cx="5080354" cy="3074604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19672"/>
            <a:ext cx="3680162" cy="39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Vorgehen: </a:t>
            </a:r>
            <a:r>
              <a:rPr lang="de-DE" sz="2800" i="1" dirty="0">
                <a:solidFill>
                  <a:srgbClr val="000000"/>
                </a:solidFill>
              </a:rPr>
              <a:t>Agil vs. Monumental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fld id="{8F5EB032-2A28-4B49-8E42-E504394C794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6"/>
          <p:cNvSpPr>
            <a:spLocks noGrp="1"/>
          </p:cNvSpPr>
          <p:nvPr>
            <p:ph idx="1"/>
          </p:nvPr>
        </p:nvSpPr>
        <p:spPr>
          <a:xfrm>
            <a:off x="457200" y="1341753"/>
            <a:ext cx="8229600" cy="431063"/>
          </a:xfrm>
        </p:spPr>
        <p:txBody>
          <a:bodyPr>
            <a:noAutofit/>
          </a:bodyPr>
          <a:lstStyle/>
          <a:p>
            <a:r>
              <a:rPr lang="de-DE" sz="2400" dirty="0"/>
              <a:t>N</a:t>
            </a:r>
            <a:r>
              <a:rPr lang="de-DE" sz="2400" dirty="0" smtClean="0"/>
              <a:t>ur Endziel / wenige </a:t>
            </a:r>
            <a:r>
              <a:rPr lang="de-DE" sz="2400" dirty="0" smtClean="0"/>
              <a:t>Meilensteine </a:t>
            </a:r>
            <a:r>
              <a:rPr lang="de-DE" sz="2400" dirty="0" smtClean="0"/>
              <a:t>festlegen.</a:t>
            </a:r>
            <a:br>
              <a:rPr lang="de-DE" sz="2400" dirty="0" smtClean="0"/>
            </a:br>
            <a:endParaRPr lang="de-DE" sz="2400" dirty="0" smtClean="0"/>
          </a:p>
        </p:txBody>
      </p:sp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24790"/>
            <a:ext cx="5080354" cy="307460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115616" y="1919549"/>
            <a:ext cx="28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Vor-/Nachteile ?</a:t>
            </a:r>
          </a:p>
          <a:p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4030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0000"/>
                </a:solidFill>
              </a:rPr>
              <a:t>Vorgehen: </a:t>
            </a:r>
            <a:r>
              <a:rPr lang="de-DE" altLang="de-DE" sz="2800" i="1" dirty="0">
                <a:solidFill>
                  <a:srgbClr val="000000"/>
                </a:solidFill>
              </a:rPr>
              <a:t>Agiles Manifest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5" y="1340768"/>
            <a:ext cx="8974090" cy="25910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340459" y="4628431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0" hangingPunct="0"/>
            <a:r>
              <a:rPr lang="de-DE" sz="2400" dirty="0">
                <a:solidFill>
                  <a:prstClr val="black"/>
                </a:solidFill>
                <a:latin typeface="+mj-lt"/>
                <a:ea typeface="MS PGothic" panose="020B0600070205080204" pitchFamily="34" charset="-128"/>
              </a:rPr>
              <a:t>http://agilemanifesto.org/iso/de/</a:t>
            </a:r>
          </a:p>
        </p:txBody>
      </p:sp>
    </p:spTree>
    <p:extLst>
      <p:ext uri="{BB962C8B-B14F-4D97-AF65-F5344CB8AC3E}">
        <p14:creationId xmlns:p14="http://schemas.microsoft.com/office/powerpoint/2010/main" val="33594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0000"/>
                </a:solidFill>
              </a:rPr>
              <a:t>Entwurf: </a:t>
            </a:r>
            <a:r>
              <a:rPr lang="de-DE" altLang="de-DE" sz="2800" i="1" dirty="0">
                <a:solidFill>
                  <a:srgbClr val="000000"/>
                </a:solidFill>
              </a:rPr>
              <a:t>Warum?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367916" y="1208088"/>
            <a:ext cx="8280400" cy="5040312"/>
          </a:xfrm>
        </p:spPr>
        <p:txBody>
          <a:bodyPr/>
          <a:lstStyle/>
          <a:p>
            <a:r>
              <a:rPr lang="de-DE" dirty="0" smtClean="0"/>
              <a:t>Monolith: </a:t>
            </a:r>
            <a:r>
              <a:rPr lang="de-DE" sz="2000" dirty="0" smtClean="0"/>
              <a:t>unübersichtliche, unstrukturierte Systemarchitektur</a:t>
            </a:r>
            <a:endParaRPr lang="de-DE" sz="2000" dirty="0"/>
          </a:p>
        </p:txBody>
      </p:sp>
      <p:sp>
        <p:nvSpPr>
          <p:cNvPr id="8" name="Rechteck 7"/>
          <p:cNvSpPr/>
          <p:nvPr/>
        </p:nvSpPr>
        <p:spPr bwMode="auto">
          <a:xfrm>
            <a:off x="1460588" y="2286964"/>
            <a:ext cx="5184576" cy="313809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Monolith</a:t>
            </a:r>
            <a:endParaRPr kumimoji="0" 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583866" y="3383283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625730" y="2921778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571239" y="3310136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253398" y="4046295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2246281" y="4113076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2957736" y="3974976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836852" y="4663907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4818204" y="3794956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5435335" y="3747294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589030" y="2976885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5003287" y="4506271"/>
            <a:ext cx="432048" cy="36004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Gerader Verbinder 24"/>
          <p:cNvCxnSpPr>
            <a:stCxn id="14" idx="3"/>
            <a:endCxn id="15" idx="1"/>
          </p:cNvCxnSpPr>
          <p:nvPr/>
        </p:nvCxnSpPr>
        <p:spPr bwMode="auto">
          <a:xfrm flipV="1">
            <a:off x="3015914" y="3101798"/>
            <a:ext cx="609816" cy="4615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/>
          <p:cNvCxnSpPr>
            <a:stCxn id="18" idx="3"/>
            <a:endCxn id="19" idx="1"/>
          </p:cNvCxnSpPr>
          <p:nvPr/>
        </p:nvCxnSpPr>
        <p:spPr bwMode="auto">
          <a:xfrm flipV="1">
            <a:off x="2678329" y="4154996"/>
            <a:ext cx="279407" cy="138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Gerader Verbinder 26"/>
          <p:cNvCxnSpPr>
            <a:stCxn id="19" idx="3"/>
            <a:endCxn id="20" idx="0"/>
          </p:cNvCxnSpPr>
          <p:nvPr/>
        </p:nvCxnSpPr>
        <p:spPr bwMode="auto">
          <a:xfrm>
            <a:off x="3389784" y="4154996"/>
            <a:ext cx="663092" cy="50891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Gerader Verbinder 27"/>
          <p:cNvCxnSpPr>
            <a:stCxn id="20" idx="0"/>
          </p:cNvCxnSpPr>
          <p:nvPr/>
        </p:nvCxnSpPr>
        <p:spPr bwMode="auto">
          <a:xfrm flipV="1">
            <a:off x="4052876" y="4261869"/>
            <a:ext cx="200522" cy="4020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Gerader Verbinder 28"/>
          <p:cNvCxnSpPr>
            <a:stCxn id="15" idx="2"/>
            <a:endCxn id="20" idx="0"/>
          </p:cNvCxnSpPr>
          <p:nvPr/>
        </p:nvCxnSpPr>
        <p:spPr bwMode="auto">
          <a:xfrm>
            <a:off x="3841754" y="3281818"/>
            <a:ext cx="211122" cy="13820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Gerader Verbinder 29"/>
          <p:cNvCxnSpPr>
            <a:stCxn id="15" idx="3"/>
            <a:endCxn id="17" idx="0"/>
          </p:cNvCxnSpPr>
          <p:nvPr/>
        </p:nvCxnSpPr>
        <p:spPr bwMode="auto">
          <a:xfrm>
            <a:off x="4057778" y="3101798"/>
            <a:ext cx="411644" cy="9444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/>
          <p:cNvCxnSpPr>
            <a:stCxn id="16" idx="0"/>
            <a:endCxn id="23" idx="1"/>
          </p:cNvCxnSpPr>
          <p:nvPr/>
        </p:nvCxnSpPr>
        <p:spPr bwMode="auto">
          <a:xfrm flipV="1">
            <a:off x="4787263" y="3156905"/>
            <a:ext cx="801767" cy="1532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Gerader Verbinder 31"/>
          <p:cNvCxnSpPr>
            <a:stCxn id="15" idx="3"/>
            <a:endCxn id="16" idx="0"/>
          </p:cNvCxnSpPr>
          <p:nvPr/>
        </p:nvCxnSpPr>
        <p:spPr bwMode="auto">
          <a:xfrm>
            <a:off x="4057778" y="3101798"/>
            <a:ext cx="729485" cy="208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Gerader Verbinder 32"/>
          <p:cNvCxnSpPr>
            <a:stCxn id="16" idx="3"/>
            <a:endCxn id="23" idx="2"/>
          </p:cNvCxnSpPr>
          <p:nvPr/>
        </p:nvCxnSpPr>
        <p:spPr bwMode="auto">
          <a:xfrm flipV="1">
            <a:off x="5003287" y="3336925"/>
            <a:ext cx="801767" cy="1532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Gerader Verbinder 33"/>
          <p:cNvCxnSpPr>
            <a:stCxn id="22" idx="1"/>
            <a:endCxn id="21" idx="3"/>
          </p:cNvCxnSpPr>
          <p:nvPr/>
        </p:nvCxnSpPr>
        <p:spPr bwMode="auto">
          <a:xfrm flipH="1">
            <a:off x="5250252" y="3927314"/>
            <a:ext cx="185083" cy="4766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/>
          <p:cNvCxnSpPr>
            <a:stCxn id="20" idx="3"/>
            <a:endCxn id="24" idx="1"/>
          </p:cNvCxnSpPr>
          <p:nvPr/>
        </p:nvCxnSpPr>
        <p:spPr bwMode="auto">
          <a:xfrm flipV="1">
            <a:off x="4268900" y="4686291"/>
            <a:ext cx="734387" cy="15763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Gerader Verbinder 35"/>
          <p:cNvCxnSpPr>
            <a:stCxn id="17" idx="3"/>
            <a:endCxn id="24" idx="0"/>
          </p:cNvCxnSpPr>
          <p:nvPr/>
        </p:nvCxnSpPr>
        <p:spPr bwMode="auto">
          <a:xfrm>
            <a:off x="4685446" y="4226315"/>
            <a:ext cx="533865" cy="2799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Gerader Verbinder 36"/>
          <p:cNvCxnSpPr>
            <a:stCxn id="21" idx="2"/>
            <a:endCxn id="24" idx="0"/>
          </p:cNvCxnSpPr>
          <p:nvPr/>
        </p:nvCxnSpPr>
        <p:spPr bwMode="auto">
          <a:xfrm>
            <a:off x="5034228" y="4154996"/>
            <a:ext cx="185083" cy="351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/>
          <p:cNvCxnSpPr>
            <a:stCxn id="15" idx="2"/>
            <a:endCxn id="19" idx="0"/>
          </p:cNvCxnSpPr>
          <p:nvPr/>
        </p:nvCxnSpPr>
        <p:spPr bwMode="auto">
          <a:xfrm flipH="1">
            <a:off x="3173760" y="3281818"/>
            <a:ext cx="667994" cy="69315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Gerader Verbinder 38"/>
          <p:cNvCxnSpPr>
            <a:stCxn id="18" idx="2"/>
          </p:cNvCxnSpPr>
          <p:nvPr/>
        </p:nvCxnSpPr>
        <p:spPr bwMode="auto">
          <a:xfrm>
            <a:off x="2462305" y="4473116"/>
            <a:ext cx="1485010" cy="4116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Gerader Verbinder 39"/>
          <p:cNvCxnSpPr>
            <a:stCxn id="14" idx="2"/>
            <a:endCxn id="19" idx="0"/>
          </p:cNvCxnSpPr>
          <p:nvPr/>
        </p:nvCxnSpPr>
        <p:spPr bwMode="auto">
          <a:xfrm>
            <a:off x="2799890" y="3743323"/>
            <a:ext cx="373870" cy="2316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926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4753" y="2060848"/>
            <a:ext cx="5040560" cy="356189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Entwurf: </a:t>
            </a:r>
            <a:r>
              <a:rPr lang="de-DE" altLang="de-DE" sz="2800" i="1" dirty="0" smtClean="0"/>
              <a:t>Trennung der Anliegen</a:t>
            </a:r>
            <a:endParaRPr lang="de-DE" sz="28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Inhaltsplatzhalter 6"/>
          <p:cNvSpPr txBox="1">
            <a:spLocks/>
          </p:cNvSpPr>
          <p:nvPr/>
        </p:nvSpPr>
        <p:spPr bwMode="auto">
          <a:xfrm>
            <a:off x="457200" y="1341753"/>
            <a:ext cx="8229600" cy="43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8300" indent="-368300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■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6925" indent="-3063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SzPct val="100000"/>
              <a:buChar char="●"/>
              <a:defRPr sz="2400">
                <a:solidFill>
                  <a:schemeClr val="tx1"/>
                </a:solidFill>
                <a:latin typeface="+mn-lt"/>
              </a:defRPr>
            </a:lvl2pPr>
            <a:lvl3pPr marL="1227138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717675" indent="-244475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3429"/>
              </a:buClr>
              <a:buChar char="●"/>
              <a:defRPr sz="1600">
                <a:solidFill>
                  <a:schemeClr val="tx1"/>
                </a:solidFill>
                <a:latin typeface="+mn-lt"/>
              </a:defRPr>
            </a:lvl4pPr>
            <a:lvl5pPr marL="22066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■"/>
              <a:defRPr sz="1400">
                <a:solidFill>
                  <a:schemeClr val="tx1"/>
                </a:solidFill>
                <a:latin typeface="+mn-lt"/>
              </a:defRPr>
            </a:lvl5pPr>
            <a:lvl6pPr marL="26638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1210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782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4035425" indent="-242888" algn="l" defTabSz="121443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2000" kern="0" dirty="0" smtClean="0"/>
              <a:t>Auch bekannt unter: „Teile und Herrsche“</a:t>
            </a:r>
            <a:br>
              <a:rPr lang="de-DE" sz="2000" kern="0" dirty="0" smtClean="0"/>
            </a:br>
            <a:endParaRPr lang="de-DE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900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rgbClr val="000000"/>
                </a:solidFill>
              </a:rPr>
              <a:t>Entwurf: </a:t>
            </a:r>
            <a:r>
              <a:rPr lang="de-DE" altLang="de-DE" sz="2800" i="1" dirty="0">
                <a:solidFill>
                  <a:srgbClr val="000000"/>
                </a:solidFill>
              </a:rPr>
              <a:t>Grobentwurf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#</a:t>
            </a:r>
            <a:fld id="{8F5EB032-2A28-4B49-8E42-E504394C794F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375097" cy="4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hmen-a4-quer">
  <a:themeElements>
    <a:clrScheme name="Rahmen-a4-quer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ahmen-a4-quer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Rahmen-a4-quer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hmen-a4-qu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hmen-a4-quer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hmen-a4-quer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hmen-a4-quer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hmen-a4-quer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hmen-a4-quer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Bildschirmpräsentation (4:3)</PresentationFormat>
  <Paragraphs>96</Paragraphs>
  <Slides>13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Helvetica</vt:lpstr>
      <vt:lpstr>Wingdings</vt:lpstr>
      <vt:lpstr>Times New Roman</vt:lpstr>
      <vt:lpstr>Univers</vt:lpstr>
      <vt:lpstr>Rahmen-a4-quer</vt:lpstr>
      <vt:lpstr>Designer Zeichnung</vt:lpstr>
      <vt:lpstr> Entwicklung einer Web-App für Tagebuchstudien</vt:lpstr>
      <vt:lpstr>Gliederung</vt:lpstr>
      <vt:lpstr>Einleitung mit Live-Demo</vt:lpstr>
      <vt:lpstr>Vorgehen: Agil vs. Monumental</vt:lpstr>
      <vt:lpstr>Vorgehen: Agil vs. Monumental</vt:lpstr>
      <vt:lpstr>Vorgehen: Agiles Manifest</vt:lpstr>
      <vt:lpstr>Entwurf: Warum?</vt:lpstr>
      <vt:lpstr>Entwurf: Trennung der Anliegen</vt:lpstr>
      <vt:lpstr>Entwurf: Grobentwurf</vt:lpstr>
      <vt:lpstr>Technologien</vt:lpstr>
      <vt:lpstr>Test</vt:lpstr>
      <vt:lpstr>Sicherheit</vt:lpstr>
      <vt:lpstr>Mein Vorschlag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Hinweise Präsentation Kolloquium</dc:title>
  <dc:subject>SS 2013</dc:subject>
  <dc:creator>Prof. Dr. Andreas Hanemann</dc:creator>
  <cp:lastModifiedBy>johann</cp:lastModifiedBy>
  <cp:revision>224</cp:revision>
  <cp:lastPrinted>1998-06-10T14:18:20Z</cp:lastPrinted>
  <dcterms:created xsi:type="dcterms:W3CDTF">1995-06-17T23:31:02Z</dcterms:created>
  <dcterms:modified xsi:type="dcterms:W3CDTF">2014-10-14T18:26:09Z</dcterms:modified>
</cp:coreProperties>
</file>