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
      <p:font typeface="Helvetica Neue"/>
      <p:regular r:id="rId46"/>
      <p:bold r:id="rId47"/>
      <p:italic r:id="rId48"/>
      <p:boldItalic r:id="rId49"/>
    </p:embeddedFont>
    <p:embeddedFont>
      <p:font typeface="Helvetica Neue Ligh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EF217E-0AEE-4089-9E1A-7B3B78EF7C33}">
  <a:tblStyle styleId="{54EF217E-0AEE-4089-9E1A-7B3B78EF7C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HelveticaNeue-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Light-bold.fntdata"/><Relationship Id="rId50" Type="http://schemas.openxmlformats.org/officeDocument/2006/relationships/font" Target="fonts/HelveticaNeueLight-regular.fntdata"/><Relationship Id="rId53" Type="http://schemas.openxmlformats.org/officeDocument/2006/relationships/font" Target="fonts/HelveticaNeueLight-boldItalic.fntdata"/><Relationship Id="rId52"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Johanna Gunawan (Northeastern University), Cristiana Santos (Utrecht University), and Irene Kamara (Tilburg University). This deck was presented at ACM CSLAW2022 in Washington, D.C. and an online webcast, and this presentation corresponds with our paper on the potential for issuing compensatory damages for dark patterns privacy harms.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b495b8d8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b495b8d8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abridged reproduction of Table 3 in the paper. The bolded items illustrate some of the dark patterns seen in the following slides.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b495b8d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b495b8d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Marked in red rectangles/squares, the checkboxes for consent are preselected.</a:t>
            </a:r>
            <a:endParaRPr i="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b495b8d8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b495b8d8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the necessary items to consent to (Terms/Privacy Policies) are bundled with other items (thus not specific and distinctly separated from other consent items)...</a:t>
            </a:r>
            <a:endParaRPr i="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7b495b8d8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7b495b8d8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emailed promotional offers or rewards programs. This interferes with the consent specificity and other GDPR requirements.</a:t>
            </a:r>
            <a:endParaRPr i="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b495b8d89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b495b8d89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cookie banner example, the Accept All button is visually prioritized while other </a:t>
            </a:r>
            <a:r>
              <a:rPr lang="en"/>
              <a:t>options</a:t>
            </a:r>
            <a:r>
              <a:rPr lang="en"/>
              <a:t>, which may contain fine-tuned options and opt-out…</a:t>
            </a:r>
            <a:endParaRPr i="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b495b8d89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b495b8d89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chemeClr val="dk1"/>
                </a:solidFill>
              </a:rPr>
              <a:t> are deprioritized with a smaller, less-prominent, text-only button. </a:t>
            </a:r>
            <a:endParaRPr i="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7b495b8d8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7b495b8d8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primary research motivation </a:t>
            </a:r>
            <a:r>
              <a:rPr lang="en"/>
              <a:t>began</a:t>
            </a:r>
            <a:r>
              <a:rPr lang="en"/>
              <a:t> with the question “how should dark patterns be remedied?”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b495b8d8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b495b8d8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Encouragingly we see that DPs are already starting to be remedied; in these examples we see outright bans of DPs and penalties (fines) for the use of DPs.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b495b8d8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b495b8d8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Outright bans and prohibitions are one part of a regulatory solution to dark patterns, and while promising, we were curious about investigating whether dark patterns might warrant </a:t>
            </a:r>
            <a:r>
              <a:rPr i="1" lang="en"/>
              <a:t>remedies, </a:t>
            </a:r>
            <a:r>
              <a:rPr lang="en"/>
              <a:t>that is, whether the law might be able to compensate claimants who are affected by dark patterns. Redress refers concretely to compensation.</a:t>
            </a:r>
            <a:endParaRPr baseline="-25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892d92696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892d92696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order to begin tackling this question, we sought to understand two parts. First, something deserving of remedy or redress requires some sort of </a:t>
            </a:r>
            <a:r>
              <a:rPr lang="en"/>
              <a:t>grievance or wrong – thus we recognize a need to more closely discuss dark pattern harms. Then, we need to explore mechanisms for remedies in extant regulation – how does the law approach redress, and what are the mechanisms? </a:t>
            </a:r>
            <a:br>
              <a:rPr lang="en"/>
            </a:br>
            <a:br>
              <a:rPr lang="en"/>
            </a:br>
            <a:r>
              <a:rPr lang="en"/>
              <a:t>These subquestions are only the start of determining dark pattern remedies.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e5345fdd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e5345fd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should cover what dark patterns are; while definitions have nuanced differences between them, they are generally understood as designs or design elements that interfere with user experiences and interactions in manners that guide users </a:t>
            </a:r>
            <a:r>
              <a:rPr lang="en"/>
              <a:t>towards</a:t>
            </a:r>
            <a:r>
              <a:rPr lang="en"/>
              <a:t> unintended behaviors (and unfavorable outcomes).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892d92696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892d92696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consult two bodies of work to learn more about each of the two items (DP harms and remedy mechanisms), focusing on the items listed here on the slide. We include the UK because there were GDPR cases prior to Brexit, and post-Brexit the standards held by UK civil courts were still relevant to GDPR.</a:t>
            </a:r>
            <a:endParaRPr>
              <a:solidFill>
                <a:srgbClr val="FF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7b495b8d8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7b495b8d8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narrow our focus and construct towards the case study by limiting our analysis to the Mathur et. al. harms taxonomy, specifically the privacy harms under their individual welfare normative analysis, and subsequently narrow down privacy harms by the interactions where these harms might arise due to dark patterns.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Of these, we consider settings interactions (managing privacy settings, for example), exit interactions (deleting an account, opting out, deactivating, logout, or generally terminating a data relationship with an online service provider), and entry interactions (like consent, cookie banners, opt-in, or generally starting a data relationship with an online service provider).</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7b495b8d89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7b495b8d89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 the remedy side of things, we focus on the GDPR due to our authors’ expertise in EU law. We narrow things down from the GDPR writ large, choosing to focus on the civil law damages system in national courts as these issue compensation for damages (we do not focus on DPAs as they issue penalties, not damages), then consider the GDPR conditions for redress with particular interest in nonmaterial harms cases. Thus we examine GDPR Article 82 (compensation) cases and find two main approaches to assessing damages for compensation claims.</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7b495b8d8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7b495b8d8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analysis revealed two approaches in the jurisprudence of national courts.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Some courts adopt the so-called </a:t>
            </a:r>
            <a:r>
              <a:rPr b="1" lang="en">
                <a:solidFill>
                  <a:schemeClr val="dk1"/>
                </a:solidFill>
              </a:rPr>
              <a:t>de-minimis threshold</a:t>
            </a:r>
            <a:r>
              <a:rPr lang="en">
                <a:solidFill>
                  <a:schemeClr val="dk1"/>
                </a:solidFill>
              </a:rPr>
              <a:t>. This means that trivial immaterial harms do not always lead to compensation, but only when data subject’s rights have been severely infringed. Thus, violations that only constitute an "individually perceived inconvenience" would not entitle a data subject to compensation. For example, according to a</a:t>
            </a:r>
            <a:r>
              <a:rPr lang="en">
                <a:solidFill>
                  <a:schemeClr val="dk1"/>
                </a:solidFill>
              </a:rPr>
              <a:t> local Innsbruck court, the “data s</a:t>
            </a:r>
            <a:r>
              <a:rPr lang="en">
                <a:solidFill>
                  <a:schemeClr val="dk1"/>
                </a:solidFill>
              </a:rPr>
              <a:t>ubject must substantiate the damage and additionally prove the intensity of the disadvantage in life and the impairment of personality rights suffered from unlawful data processing”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 Other courts don’t adopt such a minimum threshold. According to those court all damages must be compensated</a:t>
            </a:r>
            <a:r>
              <a:rPr lang="en">
                <a:solidFill>
                  <a:schemeClr val="dk1"/>
                </a:solidFill>
              </a:rPr>
              <a:t> if infringement is determined.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5892d92696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5892d92696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t>These are some cases that awarded damages in the below-threshold courts. Of all our cases analyzed, the majority were below-threshold, and of these below-threshold cases, around half awarded damages. Those cases are listed here.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892d92696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892d92696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Conversely, the above-threshold courts generally did not award damages, except for the bolded item. These are examples of the potential infringements in question.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6c9d3550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6c9d3550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Thus we can see that the GDPR does award damages for GDPR infringements in either approach – but this doesn’t yet answer how dark patterns might give rise to redress (in consent infringements).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cfc63aa1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4cfc63aa1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t>When applying the courts’ approaches to the case of GDPR consent infringements caused by dark patterns, you would have the mapping noted in this slide.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733fe51d75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733fe51d75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We did NOT find that the GDPR infringements examined in these court cases were consent claims! This suggests underutilization of A.82 for consent claims. It’s interesting to us because the GDPR DOES remedy consent infringements, but so far has only done so with the DPA (penalties) system.</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79ad03e5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79ad03e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Returning to the two approaches: DPs scholarship suggests that DPs in consent interactions MAY be assessed to fit a severity threshold, which could satisfy the above-threshold courts (the below-threshold courts should be able to issue damages on infringement alone if they are consistent in their method).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33fe51d7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33fe51d7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the EU DSA’s definition of dark patterns, which is quite robust in terms of a formal definition in law and covers the understanding that dark patterns need not be designed with malicious intent (a design may be dark even if made with good intentions, if the outcome or effect of the pattern has negative consequences for users).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7b495b8d89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7b495b8d89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Of this scholarship, some work (see: Matte, Bielova, Santos, and Gray) found that preselection or default sharing settings (or accept all options at first layers of consent banners) may already share data with hundreds of third-party advertisers prior to the active provision of consent by the user, which may provide weight to a severity measure for a de minimis requirement.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Then, A.82 discusses other nonmaterial harms may give rise to redress, and other consent DPs scholarship note these harms.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6c9d3550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6c9d3550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now return to our original question: can dark patterns be remedied through redress? This is still an open question we’re continuing to explore, but this case study we believe there may be an opportunity to remedy dark patterns through redress.</a:t>
            </a:r>
            <a:br>
              <a:rPr lang="en">
                <a:solidFill>
                  <a:schemeClr val="dk1"/>
                </a:solidFill>
              </a:rPr>
            </a:br>
            <a:br>
              <a:rPr lang="en">
                <a:solidFill>
                  <a:schemeClr val="dk1"/>
                </a:solidFill>
              </a:rPr>
            </a:br>
            <a:r>
              <a:rPr lang="en">
                <a:solidFill>
                  <a:schemeClr val="dk1"/>
                </a:solidFill>
              </a:rPr>
              <a:t>From our analysis we see the potential to remedy dark patterns through redress causing non-material harms. For consent, for example, there may be some opportunity to award damages presently, if courts that do not require a minimum threshold take on consent claims according to that standard and take consent materiality into account. However, as the state of damage claims for consent dark patterns or otherwise continues to evolve, challenges in assessing damages in </a:t>
            </a:r>
            <a:r>
              <a:rPr lang="en">
                <a:solidFill>
                  <a:schemeClr val="dk1"/>
                </a:solidFill>
              </a:rPr>
              <a:t>general, then standardizing assessments will remain to be seen.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733fe51d75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733fe51d75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Certainly challenges remain, in particular figuring out where a de minimis threshold should lie.</a:t>
            </a:r>
            <a:endParaRPr>
              <a:solidFill>
                <a:schemeClr val="dk1"/>
              </a:solidFill>
            </a:endParaRPr>
          </a:p>
          <a:p>
            <a:pPr indent="0" lvl="0" marL="0" rtl="0" algn="l">
              <a:spcBef>
                <a:spcPts val="0"/>
              </a:spcBef>
              <a:spcAft>
                <a:spcPts val="0"/>
              </a:spcAft>
              <a:buClr>
                <a:schemeClr val="dk1"/>
              </a:buClr>
              <a:buSzPts val="1100"/>
              <a:buFont typeface="Arial"/>
              <a:buNone/>
            </a:pPr>
            <a:r>
              <a:t/>
            </a:r>
            <a:endParaRPr sz="2000">
              <a:solidFill>
                <a:srgbClr val="595959"/>
              </a:solidFill>
              <a:latin typeface="Helvetica Neue Light"/>
              <a:ea typeface="Helvetica Neue Light"/>
              <a:cs typeface="Helvetica Neue Light"/>
              <a:sym typeface="Helvetica Neue 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733fe51d75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733fe51d75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more detail, these challenges involve standardization of both legal criteria and audit measurements, across courts/agencies/international governments.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733fe51d75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733fe51d75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It’s not hopeless, however, and there might be some opportunity to turn to DPAs (the other regulatory system in the GDPR) for an example. The CNIL (French DPA) issues fines to Facebook and Google earlier in 2022 for dark pattern behavior in consent interactions. While we don’t suggest a 1:1 measure be mathematically calculated backwards from the fines (to individual damages), the fact that the DPA did consider consent DPs worthy of (monetary!) remedy may provide evidentiary value for civil courts to consider damages for individuals.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f2bfb43c2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f2bfb43c2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this paper does not exactly address whether dark patterns </a:t>
            </a:r>
            <a:r>
              <a:rPr i="1" lang="en">
                <a:solidFill>
                  <a:schemeClr val="dk1"/>
                </a:solidFill>
              </a:rPr>
              <a:t>should</a:t>
            </a:r>
            <a:r>
              <a:rPr lang="en">
                <a:solidFill>
                  <a:schemeClr val="dk1"/>
                </a:solidFill>
              </a:rPr>
              <a:t> give rise to redress, nor does this paper claim that redress is either a better or worse response to dark patterns than other existing remedies (certainly the great work already done by international administrative agencies should continue). But what our analysis hopefully outlines is the potential for redress as an additional dark pattern remedy within the law among administrative agency decisions, outright prohibitions, and other suggestions like perceiving websites (and their designs) as contract. </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Please reach out to the authors with any questions!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e5345fdd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e5345fdd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b495b8d8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7b495b8d8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SKIP button, not placed where users hands would normally be, and is deprioritized/privileged compared to…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b495b8d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7b495b8d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account registration/login designs. Thus, opting out is provided as unequal to opting in (to a data relationship with TripAdvisor).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b495b8d8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b495b8d8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Facebook app uses confirmshaming (goading/evocative language) to tell you that your friends will miss you – it uses emotion to discourage the user goal of deactivating.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b495b8d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7b495b8d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turn to consent as a case study for two main reasons: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Its popularity in dark patterns research; we are interested in consistency with/relevance to prior work</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Its use in regulation; consent dark patterns have been regulated against e.g. CCPA, and consent is rather robustly defined within the GDPR.</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b495b8d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b495b8d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Consent under the GDPR must satisfy the requirements here in order to qualify as legal basis for processing personal data. When the requirements aren’t met, a web service’ consent mechanism violates the conditions for legally processing data and thus infringes upon the GDPR.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Helvetica Neue Light"/>
              <a:buChar char="●"/>
              <a:defRPr sz="1800">
                <a:solidFill>
                  <a:schemeClr val="dk2"/>
                </a:solidFill>
                <a:latin typeface="Helvetica Neue Light"/>
                <a:ea typeface="Helvetica Neue Light"/>
                <a:cs typeface="Helvetica Neue Light"/>
                <a:sym typeface="Helvetica Neue Light"/>
              </a:defRPr>
            </a:lvl1pPr>
            <a:lvl2pPr indent="-317500" lvl="1" marL="914400">
              <a:lnSpc>
                <a:spcPct val="115000"/>
              </a:lnSpc>
              <a:spcBef>
                <a:spcPts val="0"/>
              </a:spcBef>
              <a:spcAft>
                <a:spcPts val="0"/>
              </a:spcAft>
              <a:buClr>
                <a:schemeClr val="dk2"/>
              </a:buClr>
              <a:buSzPts val="1400"/>
              <a:buFont typeface="Helvetica Neue Light"/>
              <a:buChar char="○"/>
              <a:defRPr>
                <a:solidFill>
                  <a:schemeClr val="dk2"/>
                </a:solidFill>
                <a:latin typeface="Helvetica Neue Light"/>
                <a:ea typeface="Helvetica Neue Light"/>
                <a:cs typeface="Helvetica Neue Light"/>
                <a:sym typeface="Helvetica Neue Light"/>
              </a:defRPr>
            </a:lvl2pPr>
            <a:lvl3pPr indent="-317500" lvl="2" marL="1371600">
              <a:lnSpc>
                <a:spcPct val="115000"/>
              </a:lnSpc>
              <a:spcBef>
                <a:spcPts val="0"/>
              </a:spcBef>
              <a:spcAft>
                <a:spcPts val="0"/>
              </a:spcAft>
              <a:buClr>
                <a:schemeClr val="dk2"/>
              </a:buClr>
              <a:buSzPts val="1400"/>
              <a:buFont typeface="Helvetica Neue Light"/>
              <a:buChar char="■"/>
              <a:defRPr>
                <a:solidFill>
                  <a:schemeClr val="dk2"/>
                </a:solidFill>
                <a:latin typeface="Helvetica Neue Light"/>
                <a:ea typeface="Helvetica Neue Light"/>
                <a:cs typeface="Helvetica Neue Light"/>
                <a:sym typeface="Helvetica Neue Light"/>
              </a:defRPr>
            </a:lvl3pPr>
            <a:lvl4pPr indent="-317500" lvl="3" marL="1828800">
              <a:lnSpc>
                <a:spcPct val="115000"/>
              </a:lnSpc>
              <a:spcBef>
                <a:spcPts val="0"/>
              </a:spcBef>
              <a:spcAft>
                <a:spcPts val="0"/>
              </a:spcAft>
              <a:buClr>
                <a:schemeClr val="dk2"/>
              </a:buClr>
              <a:buSzPts val="1400"/>
              <a:buFont typeface="Helvetica Neue Light"/>
              <a:buChar char="●"/>
              <a:defRPr>
                <a:solidFill>
                  <a:schemeClr val="dk2"/>
                </a:solidFill>
                <a:latin typeface="Helvetica Neue Light"/>
                <a:ea typeface="Helvetica Neue Light"/>
                <a:cs typeface="Helvetica Neue Light"/>
                <a:sym typeface="Helvetica Neue Light"/>
              </a:defRPr>
            </a:lvl4pPr>
            <a:lvl5pPr indent="-317500" lvl="4" marL="2286000">
              <a:lnSpc>
                <a:spcPct val="115000"/>
              </a:lnSpc>
              <a:spcBef>
                <a:spcPts val="0"/>
              </a:spcBef>
              <a:spcAft>
                <a:spcPts val="0"/>
              </a:spcAft>
              <a:buClr>
                <a:schemeClr val="dk2"/>
              </a:buClr>
              <a:buSzPts val="1400"/>
              <a:buFont typeface="Helvetica Neue Light"/>
              <a:buChar char="○"/>
              <a:defRPr>
                <a:solidFill>
                  <a:schemeClr val="dk2"/>
                </a:solidFill>
                <a:latin typeface="Helvetica Neue Light"/>
                <a:ea typeface="Helvetica Neue Light"/>
                <a:cs typeface="Helvetica Neue Light"/>
                <a:sym typeface="Helvetica Neue Light"/>
              </a:defRPr>
            </a:lvl5pPr>
            <a:lvl6pPr indent="-317500" lvl="5" marL="2743200">
              <a:lnSpc>
                <a:spcPct val="115000"/>
              </a:lnSpc>
              <a:spcBef>
                <a:spcPts val="0"/>
              </a:spcBef>
              <a:spcAft>
                <a:spcPts val="0"/>
              </a:spcAft>
              <a:buClr>
                <a:schemeClr val="dk2"/>
              </a:buClr>
              <a:buSzPts val="1400"/>
              <a:buFont typeface="Helvetica Neue Light"/>
              <a:buChar char="■"/>
              <a:defRPr>
                <a:solidFill>
                  <a:schemeClr val="dk2"/>
                </a:solidFill>
                <a:latin typeface="Helvetica Neue Light"/>
                <a:ea typeface="Helvetica Neue Light"/>
                <a:cs typeface="Helvetica Neue Light"/>
                <a:sym typeface="Helvetica Neue Light"/>
              </a:defRPr>
            </a:lvl6pPr>
            <a:lvl7pPr indent="-317500" lvl="6" marL="3200400">
              <a:lnSpc>
                <a:spcPct val="115000"/>
              </a:lnSpc>
              <a:spcBef>
                <a:spcPts val="0"/>
              </a:spcBef>
              <a:spcAft>
                <a:spcPts val="0"/>
              </a:spcAft>
              <a:buClr>
                <a:schemeClr val="dk2"/>
              </a:buClr>
              <a:buSzPts val="1400"/>
              <a:buFont typeface="Helvetica Neue Light"/>
              <a:buChar char="●"/>
              <a:defRPr>
                <a:solidFill>
                  <a:schemeClr val="dk2"/>
                </a:solidFill>
                <a:latin typeface="Helvetica Neue Light"/>
                <a:ea typeface="Helvetica Neue Light"/>
                <a:cs typeface="Helvetica Neue Light"/>
                <a:sym typeface="Helvetica Neue Light"/>
              </a:defRPr>
            </a:lvl7pPr>
            <a:lvl8pPr indent="-317500" lvl="7" marL="3657600">
              <a:lnSpc>
                <a:spcPct val="115000"/>
              </a:lnSpc>
              <a:spcBef>
                <a:spcPts val="0"/>
              </a:spcBef>
              <a:spcAft>
                <a:spcPts val="0"/>
              </a:spcAft>
              <a:buClr>
                <a:schemeClr val="dk2"/>
              </a:buClr>
              <a:buSzPts val="1400"/>
              <a:buFont typeface="Helvetica Neue Light"/>
              <a:buChar char="○"/>
              <a:defRPr>
                <a:solidFill>
                  <a:schemeClr val="dk2"/>
                </a:solidFill>
                <a:latin typeface="Helvetica Neue Light"/>
                <a:ea typeface="Helvetica Neue Light"/>
                <a:cs typeface="Helvetica Neue Light"/>
                <a:sym typeface="Helvetica Neue Light"/>
              </a:defRPr>
            </a:lvl8pPr>
            <a:lvl9pPr indent="-317500" lvl="8" marL="4114800">
              <a:lnSpc>
                <a:spcPct val="115000"/>
              </a:lnSpc>
              <a:spcBef>
                <a:spcPts val="0"/>
              </a:spcBef>
              <a:spcAft>
                <a:spcPts val="0"/>
              </a:spcAft>
              <a:buClr>
                <a:schemeClr val="dk2"/>
              </a:buClr>
              <a:buSzPts val="1400"/>
              <a:buFont typeface="Helvetica Neue Light"/>
              <a:buChar char="■"/>
              <a:defRPr>
                <a:solidFill>
                  <a:schemeClr val="dk2"/>
                </a:solidFill>
                <a:latin typeface="Helvetica Neue Light"/>
                <a:ea typeface="Helvetica Neue Light"/>
                <a:cs typeface="Helvetica Neue Light"/>
                <a:sym typeface="Helvetica Neue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consilium.europa.eu/doc/document/ST-9342-2022-INIT/x/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3.jpg"/><Relationship Id="rId6"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7083" y="7516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280"/>
              <a:t>Redress for Dark Patterns Privacy Harms? </a:t>
            </a:r>
            <a:endParaRPr sz="3280"/>
          </a:p>
          <a:p>
            <a:pPr indent="0" lvl="0" marL="0" rtl="0" algn="l">
              <a:spcBef>
                <a:spcPts val="0"/>
              </a:spcBef>
              <a:spcAft>
                <a:spcPts val="0"/>
              </a:spcAft>
              <a:buSzPts val="990"/>
              <a:buNone/>
            </a:pPr>
            <a:r>
              <a:rPr lang="en" sz="3280"/>
              <a:t>A Case Study on Consent Interactions</a:t>
            </a:r>
            <a:endParaRPr sz="3280"/>
          </a:p>
        </p:txBody>
      </p:sp>
      <p:sp>
        <p:nvSpPr>
          <p:cNvPr id="55" name="Google Shape;55;p13"/>
          <p:cNvSpPr txBox="1"/>
          <p:nvPr>
            <p:ph idx="1" type="subTitle"/>
          </p:nvPr>
        </p:nvSpPr>
        <p:spPr>
          <a:xfrm>
            <a:off x="312400" y="2669825"/>
            <a:ext cx="7072800" cy="792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935"/>
              <a:buNone/>
            </a:pPr>
            <a:r>
              <a:rPr lang="en" sz="1380" u="sng">
                <a:latin typeface="Helvetica Neue"/>
                <a:ea typeface="Helvetica Neue"/>
                <a:cs typeface="Helvetica Neue"/>
                <a:sym typeface="Helvetica Neue"/>
              </a:rPr>
              <a:t>Johanna Gunawan</a:t>
            </a:r>
            <a:r>
              <a:rPr b="1" lang="en" sz="1380" u="sng">
                <a:latin typeface="Helvetica Neue"/>
                <a:ea typeface="Helvetica Neue"/>
                <a:cs typeface="Helvetica Neue"/>
                <a:sym typeface="Helvetica Neue"/>
              </a:rPr>
              <a:t>,</a:t>
            </a:r>
            <a:r>
              <a:rPr lang="en" sz="1380">
                <a:latin typeface="Helvetica Neue"/>
                <a:ea typeface="Helvetica Neue"/>
                <a:cs typeface="Helvetica Neue"/>
                <a:sym typeface="Helvetica Neue"/>
              </a:rPr>
              <a:t> Cristiana Santos, and Irene Kamara</a:t>
            </a:r>
            <a:endParaRPr sz="1480">
              <a:latin typeface="Helvetica Neue"/>
              <a:ea typeface="Helvetica Neue"/>
              <a:cs typeface="Helvetica Neue"/>
              <a:sym typeface="Helvetica Neue"/>
            </a:endParaRPr>
          </a:p>
        </p:txBody>
      </p:sp>
      <p:pic>
        <p:nvPicPr>
          <p:cNvPr id="56" name="Google Shape;56;p13"/>
          <p:cNvPicPr preferRelativeResize="0"/>
          <p:nvPr/>
        </p:nvPicPr>
        <p:blipFill>
          <a:blip r:embed="rId3">
            <a:alphaModFix/>
          </a:blip>
          <a:stretch>
            <a:fillRect/>
          </a:stretch>
        </p:blipFill>
        <p:spPr>
          <a:xfrm>
            <a:off x="388600" y="3030525"/>
            <a:ext cx="1211975" cy="1211975"/>
          </a:xfrm>
          <a:prstGeom prst="rect">
            <a:avLst/>
          </a:prstGeom>
          <a:noFill/>
          <a:ln>
            <a:noFill/>
          </a:ln>
        </p:spPr>
      </p:pic>
      <p:pic>
        <p:nvPicPr>
          <p:cNvPr id="57" name="Google Shape;57;p13"/>
          <p:cNvPicPr preferRelativeResize="0"/>
          <p:nvPr/>
        </p:nvPicPr>
        <p:blipFill rotWithShape="1">
          <a:blip r:embed="rId4">
            <a:alphaModFix/>
          </a:blip>
          <a:srcRect b="0" l="30717" r="42202" t="0"/>
          <a:stretch/>
        </p:blipFill>
        <p:spPr>
          <a:xfrm>
            <a:off x="3728450" y="3139187"/>
            <a:ext cx="1061251" cy="994648"/>
          </a:xfrm>
          <a:prstGeom prst="rect">
            <a:avLst/>
          </a:prstGeom>
          <a:noFill/>
          <a:ln>
            <a:noFill/>
          </a:ln>
        </p:spPr>
      </p:pic>
      <p:pic>
        <p:nvPicPr>
          <p:cNvPr id="58" name="Google Shape;58;p13"/>
          <p:cNvPicPr preferRelativeResize="0"/>
          <p:nvPr/>
        </p:nvPicPr>
        <p:blipFill rotWithShape="1">
          <a:blip r:embed="rId5">
            <a:alphaModFix/>
          </a:blip>
          <a:srcRect b="980" l="0" r="65724" t="0"/>
          <a:stretch/>
        </p:blipFill>
        <p:spPr>
          <a:xfrm>
            <a:off x="2095788" y="3115113"/>
            <a:ext cx="1061251" cy="1042800"/>
          </a:xfrm>
          <a:prstGeom prst="rect">
            <a:avLst/>
          </a:prstGeom>
          <a:noFill/>
          <a:ln>
            <a:noFill/>
          </a:ln>
        </p:spPr>
      </p:pic>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2469"/>
              <a:buNone/>
            </a:pPr>
            <a:r>
              <a:rPr lang="en" sz="2331">
                <a:latin typeface="Helvetica Neue Light"/>
                <a:ea typeface="Helvetica Neue Light"/>
                <a:cs typeface="Helvetica Neue Light"/>
                <a:sym typeface="Helvetica Neue Light"/>
              </a:rPr>
              <a:t>How might dark patterns infringe upon GDPR consent requirements? </a:t>
            </a:r>
            <a:r>
              <a:rPr lang="en" sz="775">
                <a:latin typeface="Helvetica Neue Light"/>
                <a:ea typeface="Helvetica Neue Light"/>
                <a:cs typeface="Helvetica Neue Light"/>
                <a:sym typeface="Helvetica Neue Light"/>
              </a:rPr>
              <a:t>[Table 3]</a:t>
            </a:r>
            <a:endParaRPr sz="775">
              <a:latin typeface="Helvetica Neue Light"/>
              <a:ea typeface="Helvetica Neue Light"/>
              <a:cs typeface="Helvetica Neue Light"/>
              <a:sym typeface="Helvetica Neue Light"/>
            </a:endParaRPr>
          </a:p>
        </p:txBody>
      </p:sp>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9" name="Google Shape;139;p22"/>
          <p:cNvGraphicFramePr/>
          <p:nvPr/>
        </p:nvGraphicFramePr>
        <p:xfrm>
          <a:off x="311700" y="941525"/>
          <a:ext cx="3000000" cy="3000000"/>
        </p:xfrm>
        <a:graphic>
          <a:graphicData uri="http://schemas.openxmlformats.org/drawingml/2006/table">
            <a:tbl>
              <a:tblPr>
                <a:noFill/>
                <a:tableStyleId>{54EF217E-0AEE-4089-9E1A-7B3B78EF7C33}</a:tableStyleId>
              </a:tblPr>
              <a:tblGrid>
                <a:gridCol w="1675875"/>
                <a:gridCol w="4563925"/>
                <a:gridCol w="2280800"/>
              </a:tblGrid>
              <a:tr h="606750">
                <a:tc>
                  <a:txBody>
                    <a:bodyPr/>
                    <a:lstStyle/>
                    <a:p>
                      <a:pPr indent="0" lvl="0" marL="0" rtl="0" algn="l">
                        <a:spcBef>
                          <a:spcPts val="0"/>
                        </a:spcBef>
                        <a:spcAft>
                          <a:spcPts val="0"/>
                        </a:spcAft>
                        <a:buNone/>
                      </a:pPr>
                      <a:r>
                        <a:rPr lang="en" sz="1300">
                          <a:latin typeface="Helvetica Neue"/>
                          <a:ea typeface="Helvetica Neue"/>
                          <a:cs typeface="Helvetica Neue"/>
                          <a:sym typeface="Helvetica Neue"/>
                        </a:rPr>
                        <a:t>Pattern Category [1]</a:t>
                      </a:r>
                      <a:endParaRPr sz="1300">
                        <a:latin typeface="Helvetica Neue"/>
                        <a:ea typeface="Helvetica Neue"/>
                        <a:cs typeface="Helvetica Neue"/>
                        <a:sym typeface="Helvetica Neue"/>
                      </a:endParaRPr>
                    </a:p>
                  </a:txBody>
                  <a:tcPr marT="91425" marB="91425" marR="91425" marL="91425">
                    <a:solidFill>
                      <a:schemeClr val="lt2"/>
                    </a:solidFill>
                  </a:tcPr>
                </a:tc>
                <a:tc>
                  <a:txBody>
                    <a:bodyPr/>
                    <a:lstStyle/>
                    <a:p>
                      <a:pPr indent="0" lvl="0" marL="0" rtl="0" algn="l">
                        <a:spcBef>
                          <a:spcPts val="0"/>
                        </a:spcBef>
                        <a:spcAft>
                          <a:spcPts val="0"/>
                        </a:spcAft>
                        <a:buNone/>
                      </a:pPr>
                      <a:r>
                        <a:rPr lang="en" sz="1300">
                          <a:latin typeface="Helvetica Neue"/>
                          <a:ea typeface="Helvetica Neue"/>
                          <a:cs typeface="Helvetica Neue"/>
                          <a:sym typeface="Helvetica Neue"/>
                        </a:rPr>
                        <a:t>Dark Pattern Example</a:t>
                      </a:r>
                      <a:endParaRPr sz="1300">
                        <a:latin typeface="Helvetica Neue"/>
                        <a:ea typeface="Helvetica Neue"/>
                        <a:cs typeface="Helvetica Neue"/>
                        <a:sym typeface="Helvetica Neue"/>
                      </a:endParaRPr>
                    </a:p>
                  </a:txBody>
                  <a:tcPr marT="91425" marB="91425" marR="91425" marL="91425">
                    <a:solidFill>
                      <a:schemeClr val="lt2"/>
                    </a:solidFill>
                  </a:tcPr>
                </a:tc>
                <a:tc>
                  <a:txBody>
                    <a:bodyPr/>
                    <a:lstStyle/>
                    <a:p>
                      <a:pPr indent="0" lvl="0" marL="0" rtl="0" algn="l">
                        <a:spcBef>
                          <a:spcPts val="0"/>
                        </a:spcBef>
                        <a:spcAft>
                          <a:spcPts val="0"/>
                        </a:spcAft>
                        <a:buNone/>
                      </a:pPr>
                      <a:r>
                        <a:rPr lang="en" sz="1300">
                          <a:latin typeface="Helvetica Neue"/>
                          <a:ea typeface="Helvetica Neue"/>
                          <a:cs typeface="Helvetica Neue"/>
                          <a:sym typeface="Helvetica Neue"/>
                        </a:rPr>
                        <a:t>Violated Consent Requirements</a:t>
                      </a:r>
                      <a:endParaRPr sz="1300">
                        <a:latin typeface="Helvetica Neue"/>
                        <a:ea typeface="Helvetica Neue"/>
                        <a:cs typeface="Helvetica Neue"/>
                        <a:sym typeface="Helvetica Neue"/>
                      </a:endParaRPr>
                    </a:p>
                  </a:txBody>
                  <a:tcPr marT="91425" marB="91425" marR="91425" marL="91425">
                    <a:solidFill>
                      <a:schemeClr val="lt2"/>
                    </a:solidFill>
                  </a:tcPr>
                </a:tc>
              </a:tr>
              <a:tr h="717550">
                <a:tc>
                  <a:txBody>
                    <a:bodyPr/>
                    <a:lstStyle/>
                    <a:p>
                      <a:pPr indent="0" lvl="0" marL="0" rtl="0" algn="l">
                        <a:spcBef>
                          <a:spcPts val="0"/>
                        </a:spcBef>
                        <a:spcAft>
                          <a:spcPts val="0"/>
                        </a:spcAft>
                        <a:buNone/>
                      </a:pPr>
                      <a:r>
                        <a:rPr lang="en" sz="1300">
                          <a:latin typeface="Helvetica Neue Light"/>
                          <a:ea typeface="Helvetica Neue Light"/>
                          <a:cs typeface="Helvetica Neue Light"/>
                          <a:sym typeface="Helvetica Neue Light"/>
                        </a:rPr>
                        <a:t>Obstruction</a:t>
                      </a:r>
                      <a:endParaRPr sz="1300">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Helvetica Neue Light"/>
                          <a:ea typeface="Helvetica Neue Light"/>
                          <a:cs typeface="Helvetica Neue Light"/>
                          <a:sym typeface="Helvetica Neue Light"/>
                        </a:rPr>
                        <a:t>Consent interaction introducing considerably more friction for options other than "acceptance" </a:t>
                      </a:r>
                      <a:endParaRPr sz="1300">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Helvetica Neue Light"/>
                          <a:ea typeface="Helvetica Neue Light"/>
                          <a:cs typeface="Helvetica Neue Light"/>
                          <a:sym typeface="Helvetica Neue Light"/>
                        </a:rPr>
                        <a:t>Revocable; Unambiguous</a:t>
                      </a:r>
                      <a:endParaRPr sz="1300">
                        <a:latin typeface="Helvetica Neue Light"/>
                        <a:ea typeface="Helvetica Neue Light"/>
                        <a:cs typeface="Helvetica Neue Light"/>
                        <a:sym typeface="Helvetica Neue Light"/>
                      </a:endParaRPr>
                    </a:p>
                  </a:txBody>
                  <a:tcPr marT="91425" marB="91425" marR="91425" marL="91425"/>
                </a:tc>
              </a:tr>
              <a:tr h="644300">
                <a:tc>
                  <a:txBody>
                    <a:bodyPr/>
                    <a:lstStyle/>
                    <a:p>
                      <a:pPr indent="0" lvl="0" marL="0" rtl="0" algn="l">
                        <a:spcBef>
                          <a:spcPts val="0"/>
                        </a:spcBef>
                        <a:spcAft>
                          <a:spcPts val="0"/>
                        </a:spcAft>
                        <a:buNone/>
                      </a:pPr>
                      <a:r>
                        <a:rPr lang="en" sz="1300">
                          <a:latin typeface="Helvetica Neue Light"/>
                          <a:ea typeface="Helvetica Neue Light"/>
                          <a:cs typeface="Helvetica Neue Light"/>
                          <a:sym typeface="Helvetica Neue Light"/>
                        </a:rPr>
                        <a:t>Sneaking</a:t>
                      </a:r>
                      <a:endParaRPr sz="1300">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Helvetica Neue Light"/>
                          <a:ea typeface="Helvetica Neue Light"/>
                          <a:cs typeface="Helvetica Neue Light"/>
                          <a:sym typeface="Helvetica Neue Light"/>
                        </a:rPr>
                        <a:t>Closing a consent interaction or cookie banner with an ’X’ assumes consent</a:t>
                      </a:r>
                      <a:endParaRPr sz="1300">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Unambiguous; Freely given</a:t>
                      </a:r>
                      <a:endParaRPr sz="1200">
                        <a:latin typeface="Helvetica Neue Light"/>
                        <a:ea typeface="Helvetica Neue Light"/>
                        <a:cs typeface="Helvetica Neue Light"/>
                        <a:sym typeface="Helvetica Neue Light"/>
                      </a:endParaRPr>
                    </a:p>
                  </a:txBody>
                  <a:tcPr marT="91425" marB="91425" marR="91425" marL="91425"/>
                </a:tc>
              </a:tr>
              <a:tr h="830825">
                <a:tc>
                  <a:txBody>
                    <a:bodyPr/>
                    <a:lstStyle/>
                    <a:p>
                      <a:pPr indent="0" lvl="0" marL="0" rtl="0" algn="l">
                        <a:spcBef>
                          <a:spcPts val="0"/>
                        </a:spcBef>
                        <a:spcAft>
                          <a:spcPts val="0"/>
                        </a:spcAft>
                        <a:buNone/>
                      </a:pPr>
                      <a:r>
                        <a:rPr lang="en" sz="1300">
                          <a:latin typeface="Helvetica Neue Light"/>
                          <a:ea typeface="Helvetica Neue Light"/>
                          <a:cs typeface="Helvetica Neue Light"/>
                          <a:sym typeface="Helvetica Neue Light"/>
                        </a:rPr>
                        <a:t>Interface Interference</a:t>
                      </a:r>
                      <a:endParaRPr sz="1300">
                        <a:latin typeface="Helvetica Neue Light"/>
                        <a:ea typeface="Helvetica Neue Light"/>
                        <a:cs typeface="Helvetica Neue Light"/>
                        <a:sym typeface="Helvetica Neue Light"/>
                      </a:endParaRPr>
                    </a:p>
                    <a:p>
                      <a:pPr indent="0" lvl="0" marL="0" rtl="0" algn="l">
                        <a:spcBef>
                          <a:spcPts val="0"/>
                        </a:spcBef>
                        <a:spcAft>
                          <a:spcPts val="0"/>
                        </a:spcAft>
                        <a:buNone/>
                      </a:pPr>
                      <a:r>
                        <a:rPr lang="en" sz="1100">
                          <a:latin typeface="Helvetica Neue Light"/>
                          <a:ea typeface="Helvetica Neue Light"/>
                          <a:cs typeface="Helvetica Neue Light"/>
                          <a:sym typeface="Helvetica Neue Light"/>
                        </a:rPr>
                        <a:t>(e.g. preselection, visual hierarchy)</a:t>
                      </a:r>
                      <a:endParaRPr sz="1100">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b="1" lang="en" sz="1200">
                          <a:latin typeface="Helvetica Neue"/>
                          <a:ea typeface="Helvetica Neue"/>
                          <a:cs typeface="Helvetica Neue"/>
                          <a:sym typeface="Helvetica Neue"/>
                        </a:rPr>
                        <a:t>Goading language or emotionally-driven colors, preselected “Accept All” options, de-emphasized or missing “configure” options…</a:t>
                      </a:r>
                      <a:endParaRPr b="1" sz="12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(Various) – Freely given; Specific; Unambiguous …</a:t>
                      </a:r>
                      <a:endParaRPr sz="1200">
                        <a:latin typeface="Helvetica Neue Light"/>
                        <a:ea typeface="Helvetica Neue Light"/>
                        <a:cs typeface="Helvetica Neue Light"/>
                        <a:sym typeface="Helvetica Neue Light"/>
                      </a:endParaRPr>
                    </a:p>
                  </a:txBody>
                  <a:tcPr marT="91425" marB="91425" marR="91425" marL="91425"/>
                </a:tc>
              </a:tr>
              <a:tr h="830825">
                <a:tc>
                  <a:txBody>
                    <a:bodyPr/>
                    <a:lstStyle/>
                    <a:p>
                      <a:pPr indent="0" lvl="0" marL="0" rtl="0" algn="l">
                        <a:spcBef>
                          <a:spcPts val="0"/>
                        </a:spcBef>
                        <a:spcAft>
                          <a:spcPts val="0"/>
                        </a:spcAft>
                        <a:buNone/>
                      </a:pPr>
                      <a:r>
                        <a:rPr lang="en" sz="1300">
                          <a:latin typeface="Helvetica Neue Light"/>
                          <a:ea typeface="Helvetica Neue Light"/>
                          <a:cs typeface="Helvetica Neue Light"/>
                          <a:sym typeface="Helvetica Neue Light"/>
                        </a:rPr>
                        <a:t>Forced Action</a:t>
                      </a:r>
                      <a:endParaRPr sz="1300">
                        <a:latin typeface="Helvetica Neue Light"/>
                        <a:ea typeface="Helvetica Neue Light"/>
                        <a:cs typeface="Helvetica Neue Light"/>
                        <a:sym typeface="Helvetica Neue Light"/>
                      </a:endParaRPr>
                    </a:p>
                  </a:txBody>
                  <a:tcPr marT="91425" marB="91425" marR="91425" marL="91425"/>
                </a:tc>
                <a:tc>
                  <a:txBody>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Tracking walls or cookie walls hold content hostage </a:t>
                      </a:r>
                      <a:br>
                        <a:rPr lang="en" sz="1200">
                          <a:latin typeface="Helvetica Neue Light"/>
                          <a:ea typeface="Helvetica Neue Light"/>
                          <a:cs typeface="Helvetica Neue Light"/>
                          <a:sym typeface="Helvetica Neue Light"/>
                        </a:rPr>
                      </a:br>
                      <a:br>
                        <a:rPr lang="en" sz="1200">
                          <a:latin typeface="Helvetica Neue Light"/>
                          <a:ea typeface="Helvetica Neue Light"/>
                          <a:cs typeface="Helvetica Neue Light"/>
                          <a:sym typeface="Helvetica Neue Light"/>
                        </a:rPr>
                      </a:br>
                      <a:r>
                        <a:rPr b="1" lang="en" sz="1200">
                          <a:latin typeface="Helvetica Neue"/>
                          <a:ea typeface="Helvetica Neue"/>
                          <a:cs typeface="Helvetica Neue"/>
                          <a:sym typeface="Helvetica Neue"/>
                        </a:rPr>
                        <a:t>Multiple, separate data collection purposes are presented as one (bundling)</a:t>
                      </a:r>
                      <a:endParaRPr b="1" sz="1200">
                        <a:latin typeface="Helvetica Neue"/>
                        <a:ea typeface="Helvetica Neue"/>
                        <a:cs typeface="Helvetica Neue"/>
                        <a:sym typeface="Helvetica Neue"/>
                      </a:endParaRPr>
                    </a:p>
                  </a:txBody>
                  <a:tcPr marT="91425" marB="91425" marR="91425" marL="91425"/>
                </a:tc>
                <a:tc>
                  <a:txBody>
                    <a:bodyPr/>
                    <a:lstStyle/>
                    <a:p>
                      <a:pPr indent="0" lvl="0" marL="0" rtl="0" algn="l">
                        <a:spcBef>
                          <a:spcPts val="0"/>
                        </a:spcBef>
                        <a:spcAft>
                          <a:spcPts val="0"/>
                        </a:spcAft>
                        <a:buNone/>
                      </a:pPr>
                      <a:r>
                        <a:rPr lang="en" sz="1200">
                          <a:latin typeface="Helvetica Neue Light"/>
                          <a:ea typeface="Helvetica Neue Light"/>
                          <a:cs typeface="Helvetica Neue Light"/>
                          <a:sym typeface="Helvetica Neue Light"/>
                        </a:rPr>
                        <a:t>Freely given</a:t>
                      </a:r>
                      <a:br>
                        <a:rPr lang="en" sz="1200">
                          <a:latin typeface="Helvetica Neue Light"/>
                          <a:ea typeface="Helvetica Neue Light"/>
                          <a:cs typeface="Helvetica Neue Light"/>
                          <a:sym typeface="Helvetica Neue Light"/>
                        </a:rPr>
                      </a:br>
                      <a:br>
                        <a:rPr lang="en" sz="1200">
                          <a:latin typeface="Helvetica Neue Light"/>
                          <a:ea typeface="Helvetica Neue Light"/>
                          <a:cs typeface="Helvetica Neue Light"/>
                          <a:sym typeface="Helvetica Neue Light"/>
                        </a:rPr>
                      </a:br>
                      <a:r>
                        <a:rPr lang="en" sz="1200">
                          <a:latin typeface="Helvetica Neue Light"/>
                          <a:ea typeface="Helvetica Neue Light"/>
                          <a:cs typeface="Helvetica Neue Light"/>
                          <a:sym typeface="Helvetica Neue Light"/>
                        </a:rPr>
                        <a:t>Specific; Freely given</a:t>
                      </a:r>
                      <a:endParaRPr sz="1200">
                        <a:latin typeface="Helvetica Neue Light"/>
                        <a:ea typeface="Helvetica Neue Light"/>
                        <a:cs typeface="Helvetica Neue Light"/>
                        <a:sym typeface="Helvetica Neue Light"/>
                      </a:endParaRPr>
                    </a:p>
                  </a:txBody>
                  <a:tcPr marT="91425" marB="91425" marR="91425" marL="91425"/>
                </a:tc>
              </a:tr>
            </a:tbl>
          </a:graphicData>
        </a:graphic>
      </p:graphicFrame>
      <p:sp>
        <p:nvSpPr>
          <p:cNvPr id="140" name="Google Shape;140;p22"/>
          <p:cNvSpPr txBox="1"/>
          <p:nvPr/>
        </p:nvSpPr>
        <p:spPr>
          <a:xfrm>
            <a:off x="-54225" y="4862325"/>
            <a:ext cx="8401500" cy="30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50">
                <a:solidFill>
                  <a:schemeClr val="dk1"/>
                </a:solidFill>
                <a:latin typeface="Helvetica Neue Light"/>
                <a:ea typeface="Helvetica Neue Light"/>
                <a:cs typeface="Helvetica Neue Light"/>
                <a:sym typeface="Helvetica Neue Light"/>
              </a:rPr>
              <a:t>[1] Colin M. Gray, Yubo Kou, Bryan Battles, Joseph Hoggatt, and Austin L. Toombs. 2018. The Dark (Patterns) Side of UX Design. In Proc. of CHI</a:t>
            </a:r>
            <a:endParaRPr i="1" sz="800">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3"/>
          <p:cNvSpPr txBox="1"/>
          <p:nvPr/>
        </p:nvSpPr>
        <p:spPr>
          <a:xfrm>
            <a:off x="-54225" y="4709925"/>
            <a:ext cx="895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Arunesh Mathur, Gunes Acar, Michael J. Friedman, Elena Lucherini, Jonathan Mayer, Marshini Chetty, and Arvind Narayanan. 2019. Dark Patterns at Scale: Findings from a Crawl of 11K Shopping Websites. Proc.</a:t>
            </a:r>
            <a:endParaRPr i="1" sz="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ACM Hum.-Comput. Interact. 3, CSCW, Article 81 (November 2019), 32 pages. https://doi.org/10.1145/3359183, Johanna Gunawan, Amogh Pradeep, David Choffnes, Woodrow Hartzog, and Christo Wilson. 2021. A Comparative Study of Dark Patterns Across Mobile and Web Modalities. Proc. ACM Hum.-Comput. Interact. 5, CSCW2, Article 377 (October 2021), 29 pages. https://doi.org/10.1145/347952, Hana Habib, Megan Li, Ellie Young, and Lorrie Cranor. 2022. “Okay, whatever”: An Evaluation of Cookie Consent Interfaces. In CHI Conference on Human Factors in Computing Systems (CHI '22), April 29-May 5, 2022, New Orleans, LA, USA. ACM, New York, NY, USA 27 Pages. https://doi.org/10.1145/3491102.3501985</a:t>
            </a:r>
            <a:endParaRPr i="1" sz="500">
              <a:solidFill>
                <a:schemeClr val="dk1"/>
              </a:solidFill>
              <a:latin typeface="Helvetica Neue Light"/>
              <a:ea typeface="Helvetica Neue Light"/>
              <a:cs typeface="Helvetica Neue Light"/>
              <a:sym typeface="Helvetica Neue Light"/>
            </a:endParaRPr>
          </a:p>
        </p:txBody>
      </p:sp>
      <p:sp>
        <p:nvSpPr>
          <p:cNvPr id="147" name="Google Shape;147;p23"/>
          <p:cNvSpPr txBox="1"/>
          <p:nvPr/>
        </p:nvSpPr>
        <p:spPr>
          <a:xfrm>
            <a:off x="7089975" y="3030875"/>
            <a:ext cx="1602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Confirmshaming, as well as Aesthetic Manipulation and Roach Motel behavior in a cookie consent banner for Whole Foods, risking up-front </a:t>
            </a:r>
            <a:r>
              <a:rPr i="1" lang="en" sz="1000">
                <a:latin typeface="Helvetica Neue Light"/>
                <a:ea typeface="Helvetica Neue Light"/>
                <a:cs typeface="Helvetica Neue Light"/>
                <a:sym typeface="Helvetica Neue Light"/>
              </a:rPr>
              <a:t>nonspecificity,</a:t>
            </a:r>
            <a:r>
              <a:rPr lang="en" sz="1000">
                <a:latin typeface="Helvetica Neue Light"/>
                <a:ea typeface="Helvetica Neue Light"/>
                <a:cs typeface="Helvetica Neue Light"/>
                <a:sym typeface="Helvetica Neue Light"/>
              </a:rPr>
              <a:t> </a:t>
            </a:r>
            <a:r>
              <a:rPr i="1" lang="en" sz="1000">
                <a:latin typeface="Helvetica Neue Light"/>
                <a:ea typeface="Helvetica Neue Light"/>
                <a:cs typeface="Helvetica Neue Light"/>
                <a:sym typeface="Helvetica Neue Light"/>
              </a:rPr>
              <a:t>ambiguity, </a:t>
            </a:r>
            <a:r>
              <a:rPr lang="en" sz="1000">
                <a:latin typeface="Helvetica Neue Light"/>
                <a:ea typeface="Helvetica Neue Light"/>
                <a:cs typeface="Helvetica Neue Light"/>
                <a:sym typeface="Helvetica Neue Light"/>
              </a:rPr>
              <a:t>and </a:t>
            </a:r>
            <a:r>
              <a:rPr i="1" lang="en" sz="1000">
                <a:latin typeface="Helvetica Neue Light"/>
                <a:ea typeface="Helvetica Neue Light"/>
                <a:cs typeface="Helvetica Neue Light"/>
                <a:sym typeface="Helvetica Neue Light"/>
              </a:rPr>
              <a:t>revocability</a:t>
            </a:r>
            <a:endParaRPr i="1" sz="1000">
              <a:latin typeface="Helvetica Neue Light"/>
              <a:ea typeface="Helvetica Neue Light"/>
              <a:cs typeface="Helvetica Neue Light"/>
              <a:sym typeface="Helvetica Neue Light"/>
            </a:endParaRPr>
          </a:p>
        </p:txBody>
      </p:sp>
      <p:sp>
        <p:nvSpPr>
          <p:cNvPr id="148" name="Google Shape;14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3"/>
          <p:cNvPicPr preferRelativeResize="0"/>
          <p:nvPr/>
        </p:nvPicPr>
        <p:blipFill>
          <a:blip r:embed="rId3">
            <a:alphaModFix/>
          </a:blip>
          <a:stretch>
            <a:fillRect/>
          </a:stretch>
        </p:blipFill>
        <p:spPr>
          <a:xfrm>
            <a:off x="1609675" y="2447875"/>
            <a:ext cx="5480299" cy="2028200"/>
          </a:xfrm>
          <a:prstGeom prst="rect">
            <a:avLst/>
          </a:prstGeom>
          <a:noFill/>
          <a:ln>
            <a:noFill/>
          </a:ln>
          <a:effectLst>
            <a:outerShdw blurRad="57150" rotWithShape="0" algn="bl" dir="5400000" dist="19050">
              <a:srgbClr val="000000">
                <a:alpha val="50000"/>
              </a:srgbClr>
            </a:outerShdw>
          </a:effectLst>
        </p:spPr>
      </p:pic>
      <p:pic>
        <p:nvPicPr>
          <p:cNvPr id="150" name="Google Shape;150;p23"/>
          <p:cNvPicPr preferRelativeResize="0"/>
          <p:nvPr/>
        </p:nvPicPr>
        <p:blipFill>
          <a:blip r:embed="rId4">
            <a:alphaModFix/>
          </a:blip>
          <a:stretch>
            <a:fillRect/>
          </a:stretch>
        </p:blipFill>
        <p:spPr>
          <a:xfrm>
            <a:off x="533150" y="208875"/>
            <a:ext cx="3175700" cy="1938514"/>
          </a:xfrm>
          <a:prstGeom prst="rect">
            <a:avLst/>
          </a:prstGeom>
          <a:noFill/>
          <a:ln>
            <a:noFill/>
          </a:ln>
          <a:effectLst>
            <a:outerShdw blurRad="57150" rotWithShape="0" algn="bl" dir="5400000" dist="19050">
              <a:srgbClr val="000000">
                <a:alpha val="50000"/>
              </a:srgbClr>
            </a:outerShdw>
          </a:effectLst>
        </p:spPr>
      </p:pic>
      <p:sp>
        <p:nvSpPr>
          <p:cNvPr id="151" name="Google Shape;151;p23"/>
          <p:cNvSpPr txBox="1"/>
          <p:nvPr/>
        </p:nvSpPr>
        <p:spPr>
          <a:xfrm>
            <a:off x="3785050" y="398525"/>
            <a:ext cx="1490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0">
              <a:latin typeface="Helvetica Neue Light"/>
              <a:ea typeface="Helvetica Neue Light"/>
              <a:cs typeface="Helvetica Neue Light"/>
              <a:sym typeface="Helvetica Neue Light"/>
            </a:endParaRPr>
          </a:p>
        </p:txBody>
      </p:sp>
      <p:pic>
        <p:nvPicPr>
          <p:cNvPr id="152" name="Google Shape;152;p23"/>
          <p:cNvPicPr preferRelativeResize="0"/>
          <p:nvPr/>
        </p:nvPicPr>
        <p:blipFill>
          <a:blip r:embed="rId5">
            <a:alphaModFix/>
          </a:blip>
          <a:stretch>
            <a:fillRect/>
          </a:stretch>
        </p:blipFill>
        <p:spPr>
          <a:xfrm>
            <a:off x="5356550" y="197526"/>
            <a:ext cx="3175700" cy="1961235"/>
          </a:xfrm>
          <a:prstGeom prst="rect">
            <a:avLst/>
          </a:prstGeom>
          <a:noFill/>
          <a:ln>
            <a:noFill/>
          </a:ln>
          <a:effectLst>
            <a:outerShdw blurRad="57150" rotWithShape="0" algn="bl" dir="5400000" dist="19050">
              <a:srgbClr val="000000">
                <a:alpha val="50000"/>
              </a:srgbClr>
            </a:outerShdw>
          </a:effectLst>
        </p:spPr>
      </p:pic>
      <p:pic>
        <p:nvPicPr>
          <p:cNvPr id="153" name="Google Shape;153;p23"/>
          <p:cNvPicPr preferRelativeResize="0"/>
          <p:nvPr/>
        </p:nvPicPr>
        <p:blipFill>
          <a:blip r:embed="rId6">
            <a:alphaModFix/>
          </a:blip>
          <a:stretch>
            <a:fillRect/>
          </a:stretch>
        </p:blipFill>
        <p:spPr>
          <a:xfrm>
            <a:off x="226200" y="1899175"/>
            <a:ext cx="548700" cy="548700"/>
          </a:xfrm>
          <a:prstGeom prst="rect">
            <a:avLst/>
          </a:prstGeom>
          <a:noFill/>
          <a:ln>
            <a:noFill/>
          </a:ln>
        </p:spPr>
      </p:pic>
      <p:pic>
        <p:nvPicPr>
          <p:cNvPr id="154" name="Google Shape;154;p23"/>
          <p:cNvPicPr preferRelativeResize="0"/>
          <p:nvPr/>
        </p:nvPicPr>
        <p:blipFill>
          <a:blip r:embed="rId6">
            <a:alphaModFix/>
          </a:blip>
          <a:stretch>
            <a:fillRect/>
          </a:stretch>
        </p:blipFill>
        <p:spPr>
          <a:xfrm>
            <a:off x="8307875" y="1899175"/>
            <a:ext cx="548700" cy="548700"/>
          </a:xfrm>
          <a:prstGeom prst="rect">
            <a:avLst/>
          </a:prstGeom>
          <a:noFill/>
          <a:ln>
            <a:noFill/>
          </a:ln>
        </p:spPr>
      </p:pic>
      <p:pic>
        <p:nvPicPr>
          <p:cNvPr id="155" name="Google Shape;155;p23"/>
          <p:cNvPicPr preferRelativeResize="0"/>
          <p:nvPr/>
        </p:nvPicPr>
        <p:blipFill>
          <a:blip r:embed="rId6">
            <a:alphaModFix/>
          </a:blip>
          <a:stretch>
            <a:fillRect/>
          </a:stretch>
        </p:blipFill>
        <p:spPr>
          <a:xfrm>
            <a:off x="1357650" y="3927375"/>
            <a:ext cx="548700" cy="548700"/>
          </a:xfrm>
          <a:prstGeom prst="rect">
            <a:avLst/>
          </a:prstGeom>
          <a:noFill/>
          <a:ln>
            <a:noFill/>
          </a:ln>
        </p:spPr>
      </p:pic>
      <p:sp>
        <p:nvSpPr>
          <p:cNvPr id="156" name="Google Shape;156;p23"/>
          <p:cNvSpPr/>
          <p:nvPr/>
        </p:nvSpPr>
        <p:spPr>
          <a:xfrm>
            <a:off x="1439550" y="972225"/>
            <a:ext cx="247500" cy="2724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5420475" y="398525"/>
            <a:ext cx="298800" cy="7845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4"/>
          <p:cNvSpPr txBox="1"/>
          <p:nvPr/>
        </p:nvSpPr>
        <p:spPr>
          <a:xfrm>
            <a:off x="-54225" y="4709925"/>
            <a:ext cx="895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Arunesh Mathur, Gunes Acar, Michael J. Friedman, Elena Lucherini, Jonathan Mayer, Marshini Chetty, and Arvind Narayanan. 2019. Dark Patterns at Scale: Findings from a Crawl of 11K Shopping Websites. Proc.</a:t>
            </a:r>
            <a:endParaRPr i="1" sz="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ACM Hum.-Comput. Interact. 3, CSCW, Article 81 (November 2019), 32 pages. https://doi.org/10.1145/3359183, Johanna Gunawan, Amogh Pradeep, David Choffnes, Woodrow Hartzog, and Christo Wilson. 2021. A Comparative Study of Dark Patterns Across Mobile and Web Modalities. Proc. ACM Hum.-Comput. Interact. 5, CSCW2, Article 377 (October 2021), 29 pages. https://doi.org/10.1145/347952, Hana Habib, Megan Li, Ellie Young, and Lorrie Cranor. 2022. “Okay, whatever”: An Evaluation of Cookie Consent Interfaces. In CHI Conference on Human Factors in Computing Systems (CHI '22), April 29-May 5, 2022, New Orleans, LA, USA. ACM, New York, NY, USA 27 Pages. https://doi.org/10.1145/3491102.3501985</a:t>
            </a:r>
            <a:endParaRPr i="1" sz="500">
              <a:solidFill>
                <a:schemeClr val="dk1"/>
              </a:solidFill>
              <a:latin typeface="Helvetica Neue Light"/>
              <a:ea typeface="Helvetica Neue Light"/>
              <a:cs typeface="Helvetica Neue Light"/>
              <a:sym typeface="Helvetica Neue Light"/>
            </a:endParaRPr>
          </a:p>
        </p:txBody>
      </p:sp>
      <p:sp>
        <p:nvSpPr>
          <p:cNvPr id="164" name="Google Shape;16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4"/>
          <p:cNvPicPr preferRelativeResize="0"/>
          <p:nvPr/>
        </p:nvPicPr>
        <p:blipFill>
          <a:blip r:embed="rId3">
            <a:alphaModFix/>
          </a:blip>
          <a:stretch>
            <a:fillRect/>
          </a:stretch>
        </p:blipFill>
        <p:spPr>
          <a:xfrm>
            <a:off x="1609675" y="2447875"/>
            <a:ext cx="5480299" cy="2028200"/>
          </a:xfrm>
          <a:prstGeom prst="rect">
            <a:avLst/>
          </a:prstGeom>
          <a:noFill/>
          <a:ln>
            <a:noFill/>
          </a:ln>
          <a:effectLst>
            <a:outerShdw blurRad="57150" rotWithShape="0" algn="bl" dir="5400000" dist="19050">
              <a:srgbClr val="000000">
                <a:alpha val="50000"/>
              </a:srgbClr>
            </a:outerShdw>
          </a:effectLst>
        </p:spPr>
      </p:pic>
      <p:pic>
        <p:nvPicPr>
          <p:cNvPr id="166" name="Google Shape;166;p24"/>
          <p:cNvPicPr preferRelativeResize="0"/>
          <p:nvPr/>
        </p:nvPicPr>
        <p:blipFill>
          <a:blip r:embed="rId4">
            <a:alphaModFix/>
          </a:blip>
          <a:stretch>
            <a:fillRect/>
          </a:stretch>
        </p:blipFill>
        <p:spPr>
          <a:xfrm>
            <a:off x="533150" y="208875"/>
            <a:ext cx="3175700" cy="1938514"/>
          </a:xfrm>
          <a:prstGeom prst="rect">
            <a:avLst/>
          </a:prstGeom>
          <a:noFill/>
          <a:ln>
            <a:noFill/>
          </a:ln>
          <a:effectLst>
            <a:outerShdw blurRad="57150" rotWithShape="0" algn="bl" dir="5400000" dist="19050">
              <a:srgbClr val="000000">
                <a:alpha val="50000"/>
              </a:srgbClr>
            </a:outerShdw>
          </a:effectLst>
        </p:spPr>
      </p:pic>
      <p:sp>
        <p:nvSpPr>
          <p:cNvPr id="167" name="Google Shape;167;p24"/>
          <p:cNvSpPr txBox="1"/>
          <p:nvPr/>
        </p:nvSpPr>
        <p:spPr>
          <a:xfrm>
            <a:off x="3785050" y="398525"/>
            <a:ext cx="1490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0">
              <a:latin typeface="Helvetica Neue Light"/>
              <a:ea typeface="Helvetica Neue Light"/>
              <a:cs typeface="Helvetica Neue Light"/>
              <a:sym typeface="Helvetica Neue Light"/>
            </a:endParaRPr>
          </a:p>
        </p:txBody>
      </p:sp>
      <p:pic>
        <p:nvPicPr>
          <p:cNvPr id="168" name="Google Shape;168;p24"/>
          <p:cNvPicPr preferRelativeResize="0"/>
          <p:nvPr/>
        </p:nvPicPr>
        <p:blipFill>
          <a:blip r:embed="rId5">
            <a:alphaModFix/>
          </a:blip>
          <a:stretch>
            <a:fillRect/>
          </a:stretch>
        </p:blipFill>
        <p:spPr>
          <a:xfrm>
            <a:off x="5356550" y="197526"/>
            <a:ext cx="3175700" cy="1961235"/>
          </a:xfrm>
          <a:prstGeom prst="rect">
            <a:avLst/>
          </a:prstGeom>
          <a:noFill/>
          <a:ln>
            <a:noFill/>
          </a:ln>
          <a:effectLst>
            <a:outerShdw blurRad="57150" rotWithShape="0" algn="bl" dir="5400000" dist="19050">
              <a:srgbClr val="000000">
                <a:alpha val="50000"/>
              </a:srgbClr>
            </a:outerShdw>
          </a:effectLst>
        </p:spPr>
      </p:pic>
      <p:pic>
        <p:nvPicPr>
          <p:cNvPr id="169" name="Google Shape;169;p24"/>
          <p:cNvPicPr preferRelativeResize="0"/>
          <p:nvPr/>
        </p:nvPicPr>
        <p:blipFill>
          <a:blip r:embed="rId6">
            <a:alphaModFix/>
          </a:blip>
          <a:stretch>
            <a:fillRect/>
          </a:stretch>
        </p:blipFill>
        <p:spPr>
          <a:xfrm>
            <a:off x="226200" y="1899175"/>
            <a:ext cx="548700" cy="548700"/>
          </a:xfrm>
          <a:prstGeom prst="rect">
            <a:avLst/>
          </a:prstGeom>
          <a:noFill/>
          <a:ln>
            <a:noFill/>
          </a:ln>
        </p:spPr>
      </p:pic>
      <p:pic>
        <p:nvPicPr>
          <p:cNvPr id="170" name="Google Shape;170;p24"/>
          <p:cNvPicPr preferRelativeResize="0"/>
          <p:nvPr/>
        </p:nvPicPr>
        <p:blipFill>
          <a:blip r:embed="rId6">
            <a:alphaModFix/>
          </a:blip>
          <a:stretch>
            <a:fillRect/>
          </a:stretch>
        </p:blipFill>
        <p:spPr>
          <a:xfrm>
            <a:off x="8307875" y="1899175"/>
            <a:ext cx="548700" cy="548700"/>
          </a:xfrm>
          <a:prstGeom prst="rect">
            <a:avLst/>
          </a:prstGeom>
          <a:noFill/>
          <a:ln>
            <a:noFill/>
          </a:ln>
        </p:spPr>
      </p:pic>
      <p:pic>
        <p:nvPicPr>
          <p:cNvPr id="171" name="Google Shape;171;p24"/>
          <p:cNvPicPr preferRelativeResize="0"/>
          <p:nvPr/>
        </p:nvPicPr>
        <p:blipFill>
          <a:blip r:embed="rId6">
            <a:alphaModFix/>
          </a:blip>
          <a:stretch>
            <a:fillRect/>
          </a:stretch>
        </p:blipFill>
        <p:spPr>
          <a:xfrm>
            <a:off x="1357650" y="3927375"/>
            <a:ext cx="548700" cy="548700"/>
          </a:xfrm>
          <a:prstGeom prst="rect">
            <a:avLst/>
          </a:prstGeom>
          <a:noFill/>
          <a:ln>
            <a:noFill/>
          </a:ln>
        </p:spPr>
      </p:pic>
      <p:sp>
        <p:nvSpPr>
          <p:cNvPr id="172" name="Google Shape;172;p24"/>
          <p:cNvSpPr/>
          <p:nvPr/>
        </p:nvSpPr>
        <p:spPr>
          <a:xfrm>
            <a:off x="1609675" y="1173050"/>
            <a:ext cx="905400" cy="1230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5667975" y="578625"/>
            <a:ext cx="1422000" cy="393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5709500" y="1157450"/>
            <a:ext cx="905400" cy="2724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5"/>
          <p:cNvSpPr txBox="1"/>
          <p:nvPr/>
        </p:nvSpPr>
        <p:spPr>
          <a:xfrm>
            <a:off x="-54225" y="4709925"/>
            <a:ext cx="895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Arunesh Mathur, Gunes Acar, Michael J. Friedman, Elena Lucherini, Jonathan Mayer, Marshini Chetty, and Arvind Narayanan. 2019. Dark Patterns at Scale: Findings from a Crawl of 11K Shopping Websites. Proc.</a:t>
            </a:r>
            <a:endParaRPr i="1" sz="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ACM Hum.-Comput. Interact. 3, CSCW, Article 81 (November 2019), 32 pages. https://doi.org/10.1145/3359183, Johanna Gunawan, Amogh Pradeep, David Choffnes, Woodrow Hartzog, and Christo Wilson. 2021. A Comparative Study of Dark Patterns Across Mobile and Web Modalities. Proc. ACM Hum.-Comput. Interact. 5, CSCW2, Article 377 (October 2021), 29 pages. https://doi.org/10.1145/347952, Hana Habib, Megan Li, Ellie Young, and Lorrie Cranor. 2022. “Okay, whatever”: An Evaluation of Cookie Consent Interfaces. In CHI Conference on Human Factors in Computing Systems (CHI '22), April 29-May 5, 2022, New Orleans, LA, USA. ACM, New York, NY, USA 27 Pages. https://doi.org/10.1145/3491102.3501985</a:t>
            </a:r>
            <a:endParaRPr i="1" sz="500">
              <a:solidFill>
                <a:schemeClr val="dk1"/>
              </a:solidFill>
              <a:latin typeface="Helvetica Neue Light"/>
              <a:ea typeface="Helvetica Neue Light"/>
              <a:cs typeface="Helvetica Neue Light"/>
              <a:sym typeface="Helvetica Neue Light"/>
            </a:endParaRPr>
          </a:p>
        </p:txBody>
      </p:sp>
      <p:sp>
        <p:nvSpPr>
          <p:cNvPr id="181" name="Google Shape;18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5"/>
          <p:cNvPicPr preferRelativeResize="0"/>
          <p:nvPr/>
        </p:nvPicPr>
        <p:blipFill>
          <a:blip r:embed="rId3">
            <a:alphaModFix/>
          </a:blip>
          <a:stretch>
            <a:fillRect/>
          </a:stretch>
        </p:blipFill>
        <p:spPr>
          <a:xfrm>
            <a:off x="1609675" y="2447875"/>
            <a:ext cx="5480299" cy="2028200"/>
          </a:xfrm>
          <a:prstGeom prst="rect">
            <a:avLst/>
          </a:prstGeom>
          <a:noFill/>
          <a:ln>
            <a:noFill/>
          </a:ln>
          <a:effectLst>
            <a:outerShdw blurRad="57150" rotWithShape="0" algn="bl" dir="5400000" dist="19050">
              <a:srgbClr val="000000">
                <a:alpha val="50000"/>
              </a:srgbClr>
            </a:outerShdw>
          </a:effectLst>
        </p:spPr>
      </p:pic>
      <p:pic>
        <p:nvPicPr>
          <p:cNvPr id="183" name="Google Shape;183;p25"/>
          <p:cNvPicPr preferRelativeResize="0"/>
          <p:nvPr/>
        </p:nvPicPr>
        <p:blipFill>
          <a:blip r:embed="rId4">
            <a:alphaModFix/>
          </a:blip>
          <a:stretch>
            <a:fillRect/>
          </a:stretch>
        </p:blipFill>
        <p:spPr>
          <a:xfrm>
            <a:off x="533150" y="208875"/>
            <a:ext cx="3175700" cy="1938514"/>
          </a:xfrm>
          <a:prstGeom prst="rect">
            <a:avLst/>
          </a:prstGeom>
          <a:noFill/>
          <a:ln>
            <a:noFill/>
          </a:ln>
          <a:effectLst>
            <a:outerShdw blurRad="57150" rotWithShape="0" algn="bl" dir="5400000" dist="19050">
              <a:srgbClr val="000000">
                <a:alpha val="50000"/>
              </a:srgbClr>
            </a:outerShdw>
          </a:effectLst>
        </p:spPr>
      </p:pic>
      <p:sp>
        <p:nvSpPr>
          <p:cNvPr id="184" name="Google Shape;184;p25"/>
          <p:cNvSpPr txBox="1"/>
          <p:nvPr/>
        </p:nvSpPr>
        <p:spPr>
          <a:xfrm>
            <a:off x="3785050" y="398525"/>
            <a:ext cx="1490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0">
              <a:latin typeface="Helvetica Neue Light"/>
              <a:ea typeface="Helvetica Neue Light"/>
              <a:cs typeface="Helvetica Neue Light"/>
              <a:sym typeface="Helvetica Neue Light"/>
            </a:endParaRPr>
          </a:p>
        </p:txBody>
      </p:sp>
      <p:pic>
        <p:nvPicPr>
          <p:cNvPr id="185" name="Google Shape;185;p25"/>
          <p:cNvPicPr preferRelativeResize="0"/>
          <p:nvPr/>
        </p:nvPicPr>
        <p:blipFill>
          <a:blip r:embed="rId5">
            <a:alphaModFix/>
          </a:blip>
          <a:stretch>
            <a:fillRect/>
          </a:stretch>
        </p:blipFill>
        <p:spPr>
          <a:xfrm>
            <a:off x="5356550" y="197526"/>
            <a:ext cx="3175700" cy="1961235"/>
          </a:xfrm>
          <a:prstGeom prst="rect">
            <a:avLst/>
          </a:prstGeom>
          <a:noFill/>
          <a:ln>
            <a:noFill/>
          </a:ln>
          <a:effectLst>
            <a:outerShdw blurRad="57150" rotWithShape="0" algn="bl" dir="5400000" dist="19050">
              <a:srgbClr val="000000">
                <a:alpha val="50000"/>
              </a:srgbClr>
            </a:outerShdw>
          </a:effectLst>
        </p:spPr>
      </p:pic>
      <p:pic>
        <p:nvPicPr>
          <p:cNvPr id="186" name="Google Shape;186;p25"/>
          <p:cNvPicPr preferRelativeResize="0"/>
          <p:nvPr/>
        </p:nvPicPr>
        <p:blipFill>
          <a:blip r:embed="rId6">
            <a:alphaModFix/>
          </a:blip>
          <a:stretch>
            <a:fillRect/>
          </a:stretch>
        </p:blipFill>
        <p:spPr>
          <a:xfrm>
            <a:off x="226200" y="1899175"/>
            <a:ext cx="548700" cy="548700"/>
          </a:xfrm>
          <a:prstGeom prst="rect">
            <a:avLst/>
          </a:prstGeom>
          <a:noFill/>
          <a:ln>
            <a:noFill/>
          </a:ln>
        </p:spPr>
      </p:pic>
      <p:pic>
        <p:nvPicPr>
          <p:cNvPr id="187" name="Google Shape;187;p25"/>
          <p:cNvPicPr preferRelativeResize="0"/>
          <p:nvPr/>
        </p:nvPicPr>
        <p:blipFill>
          <a:blip r:embed="rId6">
            <a:alphaModFix/>
          </a:blip>
          <a:stretch>
            <a:fillRect/>
          </a:stretch>
        </p:blipFill>
        <p:spPr>
          <a:xfrm>
            <a:off x="8307875" y="1899175"/>
            <a:ext cx="548700" cy="548700"/>
          </a:xfrm>
          <a:prstGeom prst="rect">
            <a:avLst/>
          </a:prstGeom>
          <a:noFill/>
          <a:ln>
            <a:noFill/>
          </a:ln>
        </p:spPr>
      </p:pic>
      <p:pic>
        <p:nvPicPr>
          <p:cNvPr id="188" name="Google Shape;188;p25"/>
          <p:cNvPicPr preferRelativeResize="0"/>
          <p:nvPr/>
        </p:nvPicPr>
        <p:blipFill>
          <a:blip r:embed="rId6">
            <a:alphaModFix/>
          </a:blip>
          <a:stretch>
            <a:fillRect/>
          </a:stretch>
        </p:blipFill>
        <p:spPr>
          <a:xfrm>
            <a:off x="1357650" y="3927375"/>
            <a:ext cx="548700" cy="548700"/>
          </a:xfrm>
          <a:prstGeom prst="rect">
            <a:avLst/>
          </a:prstGeom>
          <a:noFill/>
          <a:ln>
            <a:noFill/>
          </a:ln>
        </p:spPr>
      </p:pic>
      <p:sp>
        <p:nvSpPr>
          <p:cNvPr id="189" name="Google Shape;189;p25"/>
          <p:cNvSpPr/>
          <p:nvPr/>
        </p:nvSpPr>
        <p:spPr>
          <a:xfrm>
            <a:off x="1609675" y="1126575"/>
            <a:ext cx="1929000" cy="3387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6614900" y="280900"/>
            <a:ext cx="1758600" cy="3936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6672275" y="900650"/>
            <a:ext cx="1049100" cy="2724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26"/>
          <p:cNvSpPr txBox="1"/>
          <p:nvPr/>
        </p:nvSpPr>
        <p:spPr>
          <a:xfrm>
            <a:off x="-54225" y="4709925"/>
            <a:ext cx="895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Arunesh Mathur, Gunes Acar, Michael J. Friedman, Elena Lucherini, Jonathan Mayer, Marshini Chetty, and Arvind Narayanan. 2019. Dark Patterns at Scale: Findings from a Crawl of 11K Shopping Websites. Proc.</a:t>
            </a:r>
            <a:endParaRPr i="1" sz="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ACM Hum.-Comput. Interact. 3, CSCW, Article 81 (November 2019), 32 pages. https://doi.org/10.1145/3359183, Johanna Gunawan, Amogh Pradeep, David Choffnes, Woodrow Hartzog, and Christo Wilson. 2021. A Comparative Study of Dark Patterns Across Mobile and Web Modalities. Proc. ACM Hum.-Comput. Interact. 5, CSCW2, Article 377 (October 2021), 29 pages. https://doi.org/10.1145/347952, Hana Habib, Megan Li, Ellie Young, and Lorrie Cranor. 2022. “Okay, whatever”: An Evaluation of Cookie Consent Interfaces. In CHI Conference on Human Factors in Computing Systems (CHI '22), April 29-May 5, 2022, New Orleans, LA, USA. ACM, New York, NY, USA 27 Pages. https://doi.org/10.1145/3491102.3501985</a:t>
            </a:r>
            <a:endParaRPr i="1" sz="500">
              <a:solidFill>
                <a:schemeClr val="dk1"/>
              </a:solidFill>
              <a:latin typeface="Helvetica Neue Light"/>
              <a:ea typeface="Helvetica Neue Light"/>
              <a:cs typeface="Helvetica Neue Light"/>
              <a:sym typeface="Helvetica Neue Light"/>
            </a:endParaRPr>
          </a:p>
        </p:txBody>
      </p:sp>
      <p:sp>
        <p:nvSpPr>
          <p:cNvPr id="198" name="Google Shape;19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26"/>
          <p:cNvPicPr preferRelativeResize="0"/>
          <p:nvPr/>
        </p:nvPicPr>
        <p:blipFill>
          <a:blip r:embed="rId3">
            <a:alphaModFix/>
          </a:blip>
          <a:stretch>
            <a:fillRect/>
          </a:stretch>
        </p:blipFill>
        <p:spPr>
          <a:xfrm>
            <a:off x="1609675" y="2447875"/>
            <a:ext cx="5480299" cy="2028200"/>
          </a:xfrm>
          <a:prstGeom prst="rect">
            <a:avLst/>
          </a:prstGeom>
          <a:noFill/>
          <a:ln>
            <a:noFill/>
          </a:ln>
          <a:effectLst>
            <a:outerShdw blurRad="57150" rotWithShape="0" algn="bl" dir="5400000" dist="19050">
              <a:srgbClr val="000000">
                <a:alpha val="50000"/>
              </a:srgbClr>
            </a:outerShdw>
          </a:effectLst>
        </p:spPr>
      </p:pic>
      <p:pic>
        <p:nvPicPr>
          <p:cNvPr id="200" name="Google Shape;200;p26"/>
          <p:cNvPicPr preferRelativeResize="0"/>
          <p:nvPr/>
        </p:nvPicPr>
        <p:blipFill>
          <a:blip r:embed="rId4">
            <a:alphaModFix/>
          </a:blip>
          <a:stretch>
            <a:fillRect/>
          </a:stretch>
        </p:blipFill>
        <p:spPr>
          <a:xfrm>
            <a:off x="533150" y="208875"/>
            <a:ext cx="3175700" cy="1938514"/>
          </a:xfrm>
          <a:prstGeom prst="rect">
            <a:avLst/>
          </a:prstGeom>
          <a:noFill/>
          <a:ln>
            <a:noFill/>
          </a:ln>
          <a:effectLst>
            <a:outerShdw blurRad="57150" rotWithShape="0" algn="bl" dir="5400000" dist="19050">
              <a:srgbClr val="000000">
                <a:alpha val="50000"/>
              </a:srgbClr>
            </a:outerShdw>
          </a:effectLst>
        </p:spPr>
      </p:pic>
      <p:sp>
        <p:nvSpPr>
          <p:cNvPr id="201" name="Google Shape;201;p26"/>
          <p:cNvSpPr txBox="1"/>
          <p:nvPr/>
        </p:nvSpPr>
        <p:spPr>
          <a:xfrm>
            <a:off x="3785050" y="398525"/>
            <a:ext cx="1490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0">
              <a:latin typeface="Helvetica Neue Light"/>
              <a:ea typeface="Helvetica Neue Light"/>
              <a:cs typeface="Helvetica Neue Light"/>
              <a:sym typeface="Helvetica Neue Light"/>
            </a:endParaRPr>
          </a:p>
        </p:txBody>
      </p:sp>
      <p:pic>
        <p:nvPicPr>
          <p:cNvPr id="202" name="Google Shape;202;p26"/>
          <p:cNvPicPr preferRelativeResize="0"/>
          <p:nvPr/>
        </p:nvPicPr>
        <p:blipFill>
          <a:blip r:embed="rId5">
            <a:alphaModFix/>
          </a:blip>
          <a:stretch>
            <a:fillRect/>
          </a:stretch>
        </p:blipFill>
        <p:spPr>
          <a:xfrm>
            <a:off x="5356550" y="197526"/>
            <a:ext cx="3175700" cy="1961235"/>
          </a:xfrm>
          <a:prstGeom prst="rect">
            <a:avLst/>
          </a:prstGeom>
          <a:noFill/>
          <a:ln>
            <a:noFill/>
          </a:ln>
          <a:effectLst>
            <a:outerShdw blurRad="57150" rotWithShape="0" algn="bl" dir="5400000" dist="19050">
              <a:srgbClr val="000000">
                <a:alpha val="50000"/>
              </a:srgbClr>
            </a:outerShdw>
          </a:effectLst>
        </p:spPr>
      </p:pic>
      <p:pic>
        <p:nvPicPr>
          <p:cNvPr id="203" name="Google Shape;203;p26"/>
          <p:cNvPicPr preferRelativeResize="0"/>
          <p:nvPr/>
        </p:nvPicPr>
        <p:blipFill>
          <a:blip r:embed="rId6">
            <a:alphaModFix/>
          </a:blip>
          <a:stretch>
            <a:fillRect/>
          </a:stretch>
        </p:blipFill>
        <p:spPr>
          <a:xfrm>
            <a:off x="226200" y="1899175"/>
            <a:ext cx="548700" cy="548700"/>
          </a:xfrm>
          <a:prstGeom prst="rect">
            <a:avLst/>
          </a:prstGeom>
          <a:noFill/>
          <a:ln>
            <a:noFill/>
          </a:ln>
        </p:spPr>
      </p:pic>
      <p:pic>
        <p:nvPicPr>
          <p:cNvPr id="204" name="Google Shape;204;p26"/>
          <p:cNvPicPr preferRelativeResize="0"/>
          <p:nvPr/>
        </p:nvPicPr>
        <p:blipFill>
          <a:blip r:embed="rId6">
            <a:alphaModFix/>
          </a:blip>
          <a:stretch>
            <a:fillRect/>
          </a:stretch>
        </p:blipFill>
        <p:spPr>
          <a:xfrm>
            <a:off x="8307875" y="1899175"/>
            <a:ext cx="548700" cy="548700"/>
          </a:xfrm>
          <a:prstGeom prst="rect">
            <a:avLst/>
          </a:prstGeom>
          <a:noFill/>
          <a:ln>
            <a:noFill/>
          </a:ln>
        </p:spPr>
      </p:pic>
      <p:pic>
        <p:nvPicPr>
          <p:cNvPr id="205" name="Google Shape;205;p26"/>
          <p:cNvPicPr preferRelativeResize="0"/>
          <p:nvPr/>
        </p:nvPicPr>
        <p:blipFill>
          <a:blip r:embed="rId6">
            <a:alphaModFix/>
          </a:blip>
          <a:stretch>
            <a:fillRect/>
          </a:stretch>
        </p:blipFill>
        <p:spPr>
          <a:xfrm>
            <a:off x="1357650" y="3927375"/>
            <a:ext cx="548700" cy="548700"/>
          </a:xfrm>
          <a:prstGeom prst="rect">
            <a:avLst/>
          </a:prstGeom>
          <a:noFill/>
          <a:ln>
            <a:noFill/>
          </a:ln>
        </p:spPr>
      </p:pic>
      <p:sp>
        <p:nvSpPr>
          <p:cNvPr id="206" name="Google Shape;206;p26"/>
          <p:cNvSpPr/>
          <p:nvPr/>
        </p:nvSpPr>
        <p:spPr>
          <a:xfrm>
            <a:off x="4305675" y="3859825"/>
            <a:ext cx="1819200" cy="616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27"/>
          <p:cNvSpPr txBox="1"/>
          <p:nvPr/>
        </p:nvSpPr>
        <p:spPr>
          <a:xfrm>
            <a:off x="-54225" y="4709925"/>
            <a:ext cx="895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Arunesh Mathur, Gunes Acar, Michael J. Friedman, Elena Lucherini, Jonathan Mayer, Marshini Chetty, and Arvind Narayanan. 2019. Dark Patterns at Scale: Findings from a Crawl of 11K Shopping Websites. Proc.</a:t>
            </a:r>
            <a:endParaRPr i="1" sz="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ACM Hum.-Comput. Interact. 3, CSCW, Article 81 (November 2019), 32 pages. https://doi.org/10.1145/3359183, Johanna Gunawan, Amogh Pradeep, David Choffnes, Woodrow Hartzog, and Christo Wilson. 2021. A Comparative Study of Dark Patterns Across Mobile and Web Modalities. Proc. ACM Hum.-Comput. Interact. 5, CSCW2, Article 377 (October 2021), 29 pages. https://doi.org/10.1145/347952, Hana Habib, Megan Li, Ellie Young, and Lorrie Cranor. 2022. “Okay, whatever”: An Evaluation of Cookie Consent Interfaces. In CHI Conference on Human Factors in Computing Systems (CHI '22), April 29-May 5, 2022, New Orleans, LA, USA. ACM, New York, NY, USA 27 Pages. https://doi.org/10.1145/3491102.3501985</a:t>
            </a:r>
            <a:endParaRPr i="1" sz="500">
              <a:solidFill>
                <a:schemeClr val="dk1"/>
              </a:solidFill>
              <a:latin typeface="Helvetica Neue Light"/>
              <a:ea typeface="Helvetica Neue Light"/>
              <a:cs typeface="Helvetica Neue Light"/>
              <a:sym typeface="Helvetica Neue Light"/>
            </a:endParaRPr>
          </a:p>
        </p:txBody>
      </p:sp>
      <p:sp>
        <p:nvSpPr>
          <p:cNvPr id="213" name="Google Shape;21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27"/>
          <p:cNvPicPr preferRelativeResize="0"/>
          <p:nvPr/>
        </p:nvPicPr>
        <p:blipFill>
          <a:blip r:embed="rId3">
            <a:alphaModFix/>
          </a:blip>
          <a:stretch>
            <a:fillRect/>
          </a:stretch>
        </p:blipFill>
        <p:spPr>
          <a:xfrm>
            <a:off x="1609675" y="2447875"/>
            <a:ext cx="5480299" cy="2028200"/>
          </a:xfrm>
          <a:prstGeom prst="rect">
            <a:avLst/>
          </a:prstGeom>
          <a:noFill/>
          <a:ln>
            <a:noFill/>
          </a:ln>
          <a:effectLst>
            <a:outerShdw blurRad="57150" rotWithShape="0" algn="bl" dir="5400000" dist="19050">
              <a:srgbClr val="000000">
                <a:alpha val="50000"/>
              </a:srgbClr>
            </a:outerShdw>
          </a:effectLst>
        </p:spPr>
      </p:pic>
      <p:pic>
        <p:nvPicPr>
          <p:cNvPr id="215" name="Google Shape;215;p27"/>
          <p:cNvPicPr preferRelativeResize="0"/>
          <p:nvPr/>
        </p:nvPicPr>
        <p:blipFill>
          <a:blip r:embed="rId4">
            <a:alphaModFix/>
          </a:blip>
          <a:stretch>
            <a:fillRect/>
          </a:stretch>
        </p:blipFill>
        <p:spPr>
          <a:xfrm>
            <a:off x="533150" y="208875"/>
            <a:ext cx="3175700" cy="1938514"/>
          </a:xfrm>
          <a:prstGeom prst="rect">
            <a:avLst/>
          </a:prstGeom>
          <a:noFill/>
          <a:ln>
            <a:noFill/>
          </a:ln>
          <a:effectLst>
            <a:outerShdw blurRad="57150" rotWithShape="0" algn="bl" dir="5400000" dist="19050">
              <a:srgbClr val="000000">
                <a:alpha val="50000"/>
              </a:srgbClr>
            </a:outerShdw>
          </a:effectLst>
        </p:spPr>
      </p:pic>
      <p:sp>
        <p:nvSpPr>
          <p:cNvPr id="216" name="Google Shape;216;p27"/>
          <p:cNvSpPr txBox="1"/>
          <p:nvPr/>
        </p:nvSpPr>
        <p:spPr>
          <a:xfrm>
            <a:off x="3785050" y="398525"/>
            <a:ext cx="1490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0">
              <a:latin typeface="Helvetica Neue Light"/>
              <a:ea typeface="Helvetica Neue Light"/>
              <a:cs typeface="Helvetica Neue Light"/>
              <a:sym typeface="Helvetica Neue Light"/>
            </a:endParaRPr>
          </a:p>
        </p:txBody>
      </p:sp>
      <p:pic>
        <p:nvPicPr>
          <p:cNvPr id="217" name="Google Shape;217;p27"/>
          <p:cNvPicPr preferRelativeResize="0"/>
          <p:nvPr/>
        </p:nvPicPr>
        <p:blipFill>
          <a:blip r:embed="rId5">
            <a:alphaModFix/>
          </a:blip>
          <a:stretch>
            <a:fillRect/>
          </a:stretch>
        </p:blipFill>
        <p:spPr>
          <a:xfrm>
            <a:off x="5356550" y="197526"/>
            <a:ext cx="3175700" cy="1961235"/>
          </a:xfrm>
          <a:prstGeom prst="rect">
            <a:avLst/>
          </a:prstGeom>
          <a:noFill/>
          <a:ln>
            <a:noFill/>
          </a:ln>
          <a:effectLst>
            <a:outerShdw blurRad="57150" rotWithShape="0" algn="bl" dir="5400000" dist="19050">
              <a:srgbClr val="000000">
                <a:alpha val="50000"/>
              </a:srgbClr>
            </a:outerShdw>
          </a:effectLst>
        </p:spPr>
      </p:pic>
      <p:pic>
        <p:nvPicPr>
          <p:cNvPr id="218" name="Google Shape;218;p27"/>
          <p:cNvPicPr preferRelativeResize="0"/>
          <p:nvPr/>
        </p:nvPicPr>
        <p:blipFill>
          <a:blip r:embed="rId6">
            <a:alphaModFix/>
          </a:blip>
          <a:stretch>
            <a:fillRect/>
          </a:stretch>
        </p:blipFill>
        <p:spPr>
          <a:xfrm>
            <a:off x="226200" y="1899175"/>
            <a:ext cx="548700" cy="548700"/>
          </a:xfrm>
          <a:prstGeom prst="rect">
            <a:avLst/>
          </a:prstGeom>
          <a:noFill/>
          <a:ln>
            <a:noFill/>
          </a:ln>
        </p:spPr>
      </p:pic>
      <p:pic>
        <p:nvPicPr>
          <p:cNvPr id="219" name="Google Shape;219;p27"/>
          <p:cNvPicPr preferRelativeResize="0"/>
          <p:nvPr/>
        </p:nvPicPr>
        <p:blipFill>
          <a:blip r:embed="rId6">
            <a:alphaModFix/>
          </a:blip>
          <a:stretch>
            <a:fillRect/>
          </a:stretch>
        </p:blipFill>
        <p:spPr>
          <a:xfrm>
            <a:off x="8307875" y="1899175"/>
            <a:ext cx="548700" cy="548700"/>
          </a:xfrm>
          <a:prstGeom prst="rect">
            <a:avLst/>
          </a:prstGeom>
          <a:noFill/>
          <a:ln>
            <a:noFill/>
          </a:ln>
        </p:spPr>
      </p:pic>
      <p:pic>
        <p:nvPicPr>
          <p:cNvPr id="220" name="Google Shape;220;p27"/>
          <p:cNvPicPr preferRelativeResize="0"/>
          <p:nvPr/>
        </p:nvPicPr>
        <p:blipFill>
          <a:blip r:embed="rId6">
            <a:alphaModFix/>
          </a:blip>
          <a:stretch>
            <a:fillRect/>
          </a:stretch>
        </p:blipFill>
        <p:spPr>
          <a:xfrm>
            <a:off x="1357650" y="3927375"/>
            <a:ext cx="548700" cy="548700"/>
          </a:xfrm>
          <a:prstGeom prst="rect">
            <a:avLst/>
          </a:prstGeom>
          <a:noFill/>
          <a:ln>
            <a:noFill/>
          </a:ln>
        </p:spPr>
      </p:pic>
      <p:sp>
        <p:nvSpPr>
          <p:cNvPr id="221" name="Google Shape;221;p27"/>
          <p:cNvSpPr/>
          <p:nvPr/>
        </p:nvSpPr>
        <p:spPr>
          <a:xfrm>
            <a:off x="3256575" y="4065525"/>
            <a:ext cx="1049100" cy="2724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How should dark patterns be remedied?</a:t>
            </a:r>
            <a:endParaRPr>
              <a:latin typeface="Helvetica Neue Light"/>
              <a:ea typeface="Helvetica Neue Light"/>
              <a:cs typeface="Helvetica Neue Light"/>
              <a:sym typeface="Helvetica Neue Light"/>
            </a:endParaRPr>
          </a:p>
        </p:txBody>
      </p:sp>
      <p:sp>
        <p:nvSpPr>
          <p:cNvPr id="227" name="Google Shape;22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9"/>
          <p:cNvPicPr preferRelativeResize="0"/>
          <p:nvPr/>
        </p:nvPicPr>
        <p:blipFill>
          <a:blip r:embed="rId3">
            <a:alphaModFix/>
          </a:blip>
          <a:stretch>
            <a:fillRect/>
          </a:stretch>
        </p:blipFill>
        <p:spPr>
          <a:xfrm>
            <a:off x="152400" y="923400"/>
            <a:ext cx="8839204" cy="746671"/>
          </a:xfrm>
          <a:prstGeom prst="rect">
            <a:avLst/>
          </a:prstGeom>
          <a:noFill/>
          <a:ln>
            <a:noFill/>
          </a:ln>
          <a:effectLst>
            <a:outerShdw blurRad="57150" rotWithShape="0" algn="bl" dir="5400000" dist="19050">
              <a:srgbClr val="000000">
                <a:alpha val="50000"/>
              </a:srgbClr>
            </a:outerShdw>
          </a:effectLst>
        </p:spPr>
      </p:pic>
      <p:pic>
        <p:nvPicPr>
          <p:cNvPr id="233" name="Google Shape;233;p29"/>
          <p:cNvPicPr preferRelativeResize="0"/>
          <p:nvPr/>
        </p:nvPicPr>
        <p:blipFill rotWithShape="1">
          <a:blip r:embed="rId4">
            <a:alphaModFix/>
          </a:blip>
          <a:srcRect b="0" l="0" r="2162" t="0"/>
          <a:stretch/>
        </p:blipFill>
        <p:spPr>
          <a:xfrm>
            <a:off x="1119025" y="1801375"/>
            <a:ext cx="7902126" cy="849800"/>
          </a:xfrm>
          <a:prstGeom prst="rect">
            <a:avLst/>
          </a:prstGeom>
          <a:noFill/>
          <a:ln>
            <a:noFill/>
          </a:ln>
          <a:effectLst>
            <a:outerShdw blurRad="57150" rotWithShape="0" algn="bl" dir="5400000" dist="19050">
              <a:srgbClr val="000000">
                <a:alpha val="50000"/>
              </a:srgbClr>
            </a:outerShdw>
          </a:effectLst>
        </p:spPr>
      </p:pic>
      <p:pic>
        <p:nvPicPr>
          <p:cNvPr id="234" name="Google Shape;234;p29"/>
          <p:cNvPicPr preferRelativeResize="0"/>
          <p:nvPr/>
        </p:nvPicPr>
        <p:blipFill>
          <a:blip r:embed="rId5">
            <a:alphaModFix/>
          </a:blip>
          <a:stretch>
            <a:fillRect/>
          </a:stretch>
        </p:blipFill>
        <p:spPr>
          <a:xfrm>
            <a:off x="200275" y="2782476"/>
            <a:ext cx="7752525" cy="1400600"/>
          </a:xfrm>
          <a:prstGeom prst="rect">
            <a:avLst/>
          </a:prstGeom>
          <a:noFill/>
          <a:ln>
            <a:noFill/>
          </a:ln>
          <a:effectLst>
            <a:outerShdw blurRad="57150" rotWithShape="0" algn="bl" dir="5400000" dist="19050">
              <a:srgbClr val="000000">
                <a:alpha val="50000"/>
              </a:srgbClr>
            </a:outerShdw>
          </a:effectLst>
        </p:spPr>
      </p:pic>
      <p:sp>
        <p:nvSpPr>
          <p:cNvPr id="235" name="Google Shape;2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Can dark patterns give rise to redress?</a:t>
            </a:r>
            <a:endParaRPr>
              <a:latin typeface="Helvetica Neue Light"/>
              <a:ea typeface="Helvetica Neue Light"/>
              <a:cs typeface="Helvetica Neue Light"/>
              <a:sym typeface="Helvetica Neue Light"/>
            </a:endParaRPr>
          </a:p>
        </p:txBody>
      </p:sp>
      <p:sp>
        <p:nvSpPr>
          <p:cNvPr id="241" name="Google Shape;24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48150" y="1185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Can dark patterns give rise to redress?</a:t>
            </a:r>
            <a:endParaRPr>
              <a:latin typeface="Helvetica Neue Light"/>
              <a:ea typeface="Helvetica Neue Light"/>
              <a:cs typeface="Helvetica Neue Light"/>
              <a:sym typeface="Helvetica Neue Light"/>
            </a:endParaRPr>
          </a:p>
        </p:txBody>
      </p:sp>
      <p:grpSp>
        <p:nvGrpSpPr>
          <p:cNvPr id="247" name="Google Shape;247;p31"/>
          <p:cNvGrpSpPr/>
          <p:nvPr/>
        </p:nvGrpSpPr>
        <p:grpSpPr>
          <a:xfrm>
            <a:off x="866944" y="960297"/>
            <a:ext cx="3287295" cy="3632666"/>
            <a:chOff x="3658096" y="1597469"/>
            <a:chExt cx="1827900" cy="2399700"/>
          </a:xfrm>
        </p:grpSpPr>
        <p:sp>
          <p:nvSpPr>
            <p:cNvPr id="248" name="Google Shape;248;p31"/>
            <p:cNvSpPr/>
            <p:nvPr/>
          </p:nvSpPr>
          <p:spPr>
            <a:xfrm rot="5400000">
              <a:off x="3372196"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flipH="1" rot="10800000">
              <a:off x="3748030"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txBox="1"/>
            <p:nvPr/>
          </p:nvSpPr>
          <p:spPr>
            <a:xfrm>
              <a:off x="3815078" y="1990463"/>
              <a:ext cx="1515300" cy="10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100">
                  <a:solidFill>
                    <a:srgbClr val="FFFFFF"/>
                  </a:solidFill>
                  <a:latin typeface="Helvetica Neue Light"/>
                  <a:ea typeface="Helvetica Neue Light"/>
                  <a:cs typeface="Helvetica Neue Light"/>
                  <a:sym typeface="Helvetica Neue Light"/>
                </a:rPr>
                <a:t>I. </a:t>
              </a:r>
              <a:br>
                <a:rPr lang="en" sz="3100">
                  <a:solidFill>
                    <a:srgbClr val="FFFFFF"/>
                  </a:solidFill>
                  <a:latin typeface="Helvetica Neue Light"/>
                  <a:ea typeface="Helvetica Neue Light"/>
                  <a:cs typeface="Helvetica Neue Light"/>
                  <a:sym typeface="Helvetica Neue Light"/>
                </a:rPr>
              </a:br>
              <a:r>
                <a:rPr lang="en" sz="3100">
                  <a:solidFill>
                    <a:srgbClr val="FFFFFF"/>
                  </a:solidFill>
                  <a:latin typeface="Helvetica Neue Light"/>
                  <a:ea typeface="Helvetica Neue Light"/>
                  <a:cs typeface="Helvetica Neue Light"/>
                  <a:sym typeface="Helvetica Neue Light"/>
                </a:rPr>
                <a:t>Dark Pattern harms</a:t>
              </a:r>
              <a:endParaRPr sz="1900">
                <a:solidFill>
                  <a:srgbClr val="FFFFFF"/>
                </a:solidFill>
                <a:latin typeface="Helvetica Neue Light"/>
                <a:ea typeface="Helvetica Neue Light"/>
                <a:cs typeface="Helvetica Neue Light"/>
                <a:sym typeface="Helvetica Neue Light"/>
              </a:endParaRPr>
            </a:p>
          </p:txBody>
        </p:sp>
      </p:grpSp>
      <p:grpSp>
        <p:nvGrpSpPr>
          <p:cNvPr id="251" name="Google Shape;251;p31"/>
          <p:cNvGrpSpPr/>
          <p:nvPr/>
        </p:nvGrpSpPr>
        <p:grpSpPr>
          <a:xfrm>
            <a:off x="4881719" y="960297"/>
            <a:ext cx="3287295" cy="3632666"/>
            <a:chOff x="3658096" y="1597469"/>
            <a:chExt cx="1827900" cy="2399700"/>
          </a:xfrm>
        </p:grpSpPr>
        <p:sp>
          <p:nvSpPr>
            <p:cNvPr id="252" name="Google Shape;252;p31"/>
            <p:cNvSpPr/>
            <p:nvPr/>
          </p:nvSpPr>
          <p:spPr>
            <a:xfrm rot="5400000">
              <a:off x="3372196"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p:nvPr/>
          </p:nvSpPr>
          <p:spPr>
            <a:xfrm flipH="1" rot="10800000">
              <a:off x="3748030"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1"/>
            <p:cNvSpPr txBox="1"/>
            <p:nvPr/>
          </p:nvSpPr>
          <p:spPr>
            <a:xfrm>
              <a:off x="3748027" y="1951447"/>
              <a:ext cx="1649400" cy="10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100">
                  <a:solidFill>
                    <a:srgbClr val="FFFFFF"/>
                  </a:solidFill>
                  <a:latin typeface="Helvetica Neue Light"/>
                  <a:ea typeface="Helvetica Neue Light"/>
                  <a:cs typeface="Helvetica Neue Light"/>
                  <a:sym typeface="Helvetica Neue Light"/>
                </a:rPr>
                <a:t>II.</a:t>
              </a:r>
              <a:endParaRPr sz="3100">
                <a:solidFill>
                  <a:srgbClr val="FFFFFF"/>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 sz="3100">
                  <a:solidFill>
                    <a:srgbClr val="FFFFFF"/>
                  </a:solidFill>
                  <a:latin typeface="Helvetica Neue Light"/>
                  <a:ea typeface="Helvetica Neue Light"/>
                  <a:cs typeface="Helvetica Neue Light"/>
                  <a:sym typeface="Helvetica Neue Light"/>
                </a:rPr>
                <a:t> Remedy mechanisms</a:t>
              </a:r>
              <a:endParaRPr sz="1900">
                <a:solidFill>
                  <a:srgbClr val="FFFFFF"/>
                </a:solidFill>
                <a:latin typeface="Helvetica Neue Light"/>
                <a:ea typeface="Helvetica Neue Light"/>
                <a:cs typeface="Helvetica Neue Light"/>
                <a:sym typeface="Helvetica Neue Light"/>
              </a:endParaRPr>
            </a:p>
          </p:txBody>
        </p:sp>
      </p:grpSp>
      <p:sp>
        <p:nvSpPr>
          <p:cNvPr id="255" name="Google Shape;25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What are dark patterns?</a:t>
            </a:r>
            <a:endParaRPr>
              <a:latin typeface="Helvetica Neue Light"/>
              <a:ea typeface="Helvetica Neue Light"/>
              <a:cs typeface="Helvetica Neue Light"/>
              <a:sym typeface="Helvetica Neue Light"/>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idx="1" type="body"/>
          </p:nvPr>
        </p:nvSpPr>
        <p:spPr>
          <a:xfrm>
            <a:off x="311700" y="2059675"/>
            <a:ext cx="4117800" cy="2709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sz="3850"/>
              <a:t>44 </a:t>
            </a:r>
            <a:endParaRPr sz="3850"/>
          </a:p>
          <a:p>
            <a:pPr indent="0" lvl="0" marL="0" rtl="0" algn="ctr">
              <a:spcBef>
                <a:spcPts val="1200"/>
              </a:spcBef>
              <a:spcAft>
                <a:spcPts val="0"/>
              </a:spcAft>
              <a:buNone/>
            </a:pPr>
            <a:r>
              <a:rPr lang="en" sz="2026"/>
              <a:t>Dark p</a:t>
            </a:r>
            <a:r>
              <a:rPr lang="en" sz="2026"/>
              <a:t>atterns scholarly or policy works,</a:t>
            </a:r>
            <a:br>
              <a:rPr lang="en" sz="2026"/>
            </a:br>
            <a:r>
              <a:rPr lang="en" sz="2026"/>
              <a:t>using Mathur (2021) normative taxonomy of harms &amp; building upon their dataset</a:t>
            </a:r>
            <a:endParaRPr sz="2026">
              <a:solidFill>
                <a:srgbClr val="FF9900"/>
              </a:solidFill>
            </a:endParaRPr>
          </a:p>
          <a:p>
            <a:pPr indent="0" lvl="0" marL="0" rtl="0" algn="ctr">
              <a:spcBef>
                <a:spcPts val="1200"/>
              </a:spcBef>
              <a:spcAft>
                <a:spcPts val="1200"/>
              </a:spcAft>
              <a:buNone/>
            </a:pPr>
            <a:r>
              <a:rPr lang="en" sz="1744"/>
              <a:t>+16 Publicly available early-stage or workshop </a:t>
            </a:r>
            <a:br>
              <a:rPr lang="en" sz="1744"/>
            </a:br>
            <a:r>
              <a:rPr lang="en" sz="1744"/>
              <a:t>scholarly or policy documents</a:t>
            </a:r>
            <a:endParaRPr sz="1744"/>
          </a:p>
        </p:txBody>
      </p:sp>
      <p:sp>
        <p:nvSpPr>
          <p:cNvPr id="261" name="Google Shape;261;p32"/>
          <p:cNvSpPr txBox="1"/>
          <p:nvPr>
            <p:ph idx="2" type="body"/>
          </p:nvPr>
        </p:nvSpPr>
        <p:spPr>
          <a:xfrm>
            <a:off x="4746200" y="2059675"/>
            <a:ext cx="3999900" cy="2869800"/>
          </a:xfrm>
          <a:prstGeom prst="rect">
            <a:avLst/>
          </a:prstGeom>
        </p:spPr>
        <p:txBody>
          <a:bodyPr anchorCtr="0" anchor="t" bIns="91425" lIns="91425" spcFirstLastPara="1" rIns="91425" wrap="square" tIns="91425">
            <a:normAutofit fontScale="40000"/>
          </a:bodyPr>
          <a:lstStyle/>
          <a:p>
            <a:pPr indent="0" lvl="0" marL="0" rtl="0" algn="ctr">
              <a:spcBef>
                <a:spcPts val="0"/>
              </a:spcBef>
              <a:spcAft>
                <a:spcPts val="0"/>
              </a:spcAft>
              <a:buClr>
                <a:schemeClr val="dk1"/>
              </a:buClr>
              <a:buSzPts val="440"/>
              <a:buFont typeface="Arial"/>
              <a:buNone/>
            </a:pPr>
            <a:r>
              <a:rPr lang="en" sz="7500"/>
              <a:t>31</a:t>
            </a:r>
            <a:r>
              <a:rPr lang="en" sz="7500"/>
              <a:t> </a:t>
            </a:r>
            <a:endParaRPr sz="7500"/>
          </a:p>
          <a:p>
            <a:pPr indent="0" lvl="0" marL="0" rtl="0" algn="ctr">
              <a:spcBef>
                <a:spcPts val="1200"/>
              </a:spcBef>
              <a:spcAft>
                <a:spcPts val="0"/>
              </a:spcAft>
              <a:buClr>
                <a:schemeClr val="dk1"/>
              </a:buClr>
              <a:buSzPct val="26829"/>
              <a:buFont typeface="Arial"/>
              <a:buNone/>
            </a:pPr>
            <a:r>
              <a:rPr lang="en" sz="4100"/>
              <a:t>European member-states national court cases regarding non-material damages for GDPR infringements, spanning:</a:t>
            </a:r>
            <a:endParaRPr sz="4100"/>
          </a:p>
          <a:p>
            <a:pPr indent="0" lvl="0" marL="0" rtl="0" algn="ctr">
              <a:spcBef>
                <a:spcPts val="1200"/>
              </a:spcBef>
              <a:spcAft>
                <a:spcPts val="0"/>
              </a:spcAft>
              <a:buNone/>
            </a:pPr>
            <a:r>
              <a:rPr lang="en" sz="4100"/>
              <a:t>Germany, the Netherlands, Austria, UK*</a:t>
            </a:r>
            <a:endParaRPr sz="4100"/>
          </a:p>
          <a:p>
            <a:pPr indent="0" lvl="0" marL="0" rtl="0" algn="l">
              <a:spcBef>
                <a:spcPts val="1200"/>
              </a:spcBef>
              <a:spcAft>
                <a:spcPts val="0"/>
              </a:spcAft>
              <a:buClr>
                <a:schemeClr val="dk1"/>
              </a:buClr>
              <a:buSzPct val="55000"/>
              <a:buFont typeface="Arial"/>
              <a:buNone/>
            </a:pPr>
            <a:r>
              <a:t/>
            </a:r>
            <a:endParaRPr sz="2000"/>
          </a:p>
          <a:p>
            <a:pPr indent="0" lvl="0" marL="0" rtl="0" algn="l">
              <a:spcBef>
                <a:spcPts val="1200"/>
              </a:spcBef>
              <a:spcAft>
                <a:spcPts val="1200"/>
              </a:spcAft>
              <a:buNone/>
            </a:pPr>
            <a:r>
              <a:t/>
            </a:r>
            <a:endParaRPr/>
          </a:p>
        </p:txBody>
      </p:sp>
      <p:sp>
        <p:nvSpPr>
          <p:cNvPr id="262" name="Google Shape;262;p32"/>
          <p:cNvSpPr txBox="1"/>
          <p:nvPr>
            <p:ph type="title"/>
          </p:nvPr>
        </p:nvSpPr>
        <p:spPr>
          <a:xfrm>
            <a:off x="311700" y="1382033"/>
            <a:ext cx="8520600" cy="564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We consult two bodies of literature:</a:t>
            </a:r>
            <a:endParaRPr>
              <a:latin typeface="Helvetica Neue Light"/>
              <a:ea typeface="Helvetica Neue Light"/>
              <a:cs typeface="Helvetica Neue Light"/>
              <a:sym typeface="Helvetica Neue Light"/>
            </a:endParaRPr>
          </a:p>
        </p:txBody>
      </p:sp>
      <p:sp>
        <p:nvSpPr>
          <p:cNvPr id="263" name="Google Shape;26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64" name="Google Shape;264;p32"/>
          <p:cNvGrpSpPr/>
          <p:nvPr/>
        </p:nvGrpSpPr>
        <p:grpSpPr>
          <a:xfrm>
            <a:off x="1276521" y="330442"/>
            <a:ext cx="1943423" cy="741987"/>
            <a:chOff x="3658096" y="1597469"/>
            <a:chExt cx="1827900" cy="2399700"/>
          </a:xfrm>
        </p:grpSpPr>
        <p:sp>
          <p:nvSpPr>
            <p:cNvPr id="265" name="Google Shape;265;p32"/>
            <p:cNvSpPr/>
            <p:nvPr/>
          </p:nvSpPr>
          <p:spPr>
            <a:xfrm rot="5400000">
              <a:off x="3372196"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flipH="1" rot="10800000">
              <a:off x="3748030"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txBox="1"/>
            <p:nvPr/>
          </p:nvSpPr>
          <p:spPr>
            <a:xfrm>
              <a:off x="3814400" y="1874050"/>
              <a:ext cx="1515300" cy="10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FF"/>
                  </a:solidFill>
                  <a:latin typeface="Helvetica Neue Light"/>
                  <a:ea typeface="Helvetica Neue Light"/>
                  <a:cs typeface="Helvetica Neue Light"/>
                  <a:sym typeface="Helvetica Neue Light"/>
                </a:rPr>
                <a:t>I. DP harms</a:t>
              </a:r>
              <a:endParaRPr sz="600">
                <a:solidFill>
                  <a:srgbClr val="FFFFFF"/>
                </a:solidFill>
                <a:latin typeface="Helvetica Neue Light"/>
                <a:ea typeface="Helvetica Neue Light"/>
                <a:cs typeface="Helvetica Neue Light"/>
                <a:sym typeface="Helvetica Neue Light"/>
              </a:endParaRPr>
            </a:p>
          </p:txBody>
        </p:sp>
      </p:grpSp>
      <p:grpSp>
        <p:nvGrpSpPr>
          <p:cNvPr id="268" name="Google Shape;268;p32"/>
          <p:cNvGrpSpPr/>
          <p:nvPr/>
        </p:nvGrpSpPr>
        <p:grpSpPr>
          <a:xfrm>
            <a:off x="4943951" y="330446"/>
            <a:ext cx="3437549" cy="741987"/>
            <a:chOff x="3658096" y="1597469"/>
            <a:chExt cx="1827900" cy="2399700"/>
          </a:xfrm>
        </p:grpSpPr>
        <p:sp>
          <p:nvSpPr>
            <p:cNvPr id="269" name="Google Shape;269;p32"/>
            <p:cNvSpPr/>
            <p:nvPr/>
          </p:nvSpPr>
          <p:spPr>
            <a:xfrm rot="5400000">
              <a:off x="3372196"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flipH="1" rot="10800000">
              <a:off x="3748030"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p:cNvSpPr txBox="1"/>
            <p:nvPr/>
          </p:nvSpPr>
          <p:spPr>
            <a:xfrm>
              <a:off x="3814400" y="1874050"/>
              <a:ext cx="1515300" cy="10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FF"/>
                  </a:solidFill>
                  <a:latin typeface="Helvetica Neue Light"/>
                  <a:ea typeface="Helvetica Neue Light"/>
                  <a:cs typeface="Helvetica Neue Light"/>
                  <a:sym typeface="Helvetica Neue Light"/>
                </a:rPr>
                <a:t>II. Remedy mechanisms</a:t>
              </a:r>
              <a:endParaRPr sz="600">
                <a:solidFill>
                  <a:srgbClr val="FFFFFF"/>
                </a:solidFill>
                <a:latin typeface="Helvetica Neue Light"/>
                <a:ea typeface="Helvetica Neue Light"/>
                <a:cs typeface="Helvetica Neue Light"/>
                <a:sym typeface="Helvetica Neue Ligh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pSp>
        <p:nvGrpSpPr>
          <p:cNvPr id="276" name="Google Shape;276;p33"/>
          <p:cNvGrpSpPr/>
          <p:nvPr/>
        </p:nvGrpSpPr>
        <p:grpSpPr>
          <a:xfrm>
            <a:off x="0" y="1189999"/>
            <a:ext cx="3046432" cy="3482851"/>
            <a:chOff x="0" y="1189989"/>
            <a:chExt cx="3546900" cy="3482851"/>
          </a:xfrm>
        </p:grpSpPr>
        <p:sp>
          <p:nvSpPr>
            <p:cNvPr id="277" name="Google Shape;277;p33"/>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Examine harms taxonomies</a:t>
              </a:r>
              <a:endParaRPr>
                <a:solidFill>
                  <a:srgbClr val="FFFFFF"/>
                </a:solidFill>
                <a:latin typeface="Roboto"/>
                <a:ea typeface="Roboto"/>
                <a:cs typeface="Roboto"/>
                <a:sym typeface="Roboto"/>
              </a:endParaRPr>
            </a:p>
          </p:txBody>
        </p:sp>
        <p:sp>
          <p:nvSpPr>
            <p:cNvPr id="278" name="Google Shape;278;p33"/>
            <p:cNvSpPr txBox="1"/>
            <p:nvPr/>
          </p:nvSpPr>
          <p:spPr>
            <a:xfrm>
              <a:off x="230731" y="2057141"/>
              <a:ext cx="2842200" cy="2615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Roboto"/>
                <a:buChar char="●"/>
              </a:pPr>
              <a:r>
                <a:rPr b="1" lang="en" sz="1500">
                  <a:latin typeface="Roboto"/>
                  <a:ea typeface="Roboto"/>
                  <a:cs typeface="Roboto"/>
                  <a:sym typeface="Roboto"/>
                </a:rPr>
                <a:t>Mathur et. al. normative  perspectives</a:t>
              </a:r>
              <a:endParaRPr b="1" sz="15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lang="en" sz="1500">
                  <a:latin typeface="Roboto"/>
                  <a:ea typeface="Roboto"/>
                  <a:cs typeface="Roboto"/>
                  <a:sym typeface="Roboto"/>
                </a:rPr>
                <a:t>Dark Patterns Tip Line consumer resource</a:t>
              </a:r>
              <a:endParaRPr sz="1500">
                <a:latin typeface="Roboto"/>
                <a:ea typeface="Roboto"/>
                <a:cs typeface="Roboto"/>
                <a:sym typeface="Roboto"/>
              </a:endParaRPr>
            </a:p>
          </p:txBody>
        </p:sp>
      </p:grpSp>
      <p:grpSp>
        <p:nvGrpSpPr>
          <p:cNvPr id="279" name="Google Shape;279;p33"/>
          <p:cNvGrpSpPr/>
          <p:nvPr/>
        </p:nvGrpSpPr>
        <p:grpSpPr>
          <a:xfrm>
            <a:off x="2585173" y="1189900"/>
            <a:ext cx="3585362" cy="3284700"/>
            <a:chOff x="2944204" y="1189775"/>
            <a:chExt cx="3305700" cy="3284700"/>
          </a:xfrm>
        </p:grpSpPr>
        <p:sp>
          <p:nvSpPr>
            <p:cNvPr id="280" name="Google Shape;280;p33"/>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Aligning others works into the main taxonomy</a:t>
              </a:r>
              <a:endParaRPr>
                <a:solidFill>
                  <a:srgbClr val="FFFFFF"/>
                </a:solidFill>
                <a:latin typeface="Roboto"/>
                <a:ea typeface="Roboto"/>
                <a:cs typeface="Roboto"/>
                <a:sym typeface="Roboto"/>
              </a:endParaRPr>
            </a:p>
          </p:txBody>
        </p:sp>
        <p:sp>
          <p:nvSpPr>
            <p:cNvPr id="281" name="Google Shape;281;p33"/>
            <p:cNvSpPr txBox="1"/>
            <p:nvPr/>
          </p:nvSpPr>
          <p:spPr>
            <a:xfrm>
              <a:off x="3369478" y="1858775"/>
              <a:ext cx="25248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Individual welfare:</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Financial harm</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Labor and cognitive burdens (emotional distress, wasted time, addition, resignation)</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Privacy harm</a:t>
              </a:r>
              <a:endParaRPr b="1"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Loss of autonomy and control</a:t>
              </a:r>
              <a:endParaRPr b="1"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sz="1500">
                <a:latin typeface="Roboto"/>
                <a:ea typeface="Roboto"/>
                <a:cs typeface="Roboto"/>
                <a:sym typeface="Roboto"/>
              </a:endParaRPr>
            </a:p>
          </p:txBody>
        </p:sp>
      </p:grpSp>
      <p:sp>
        <p:nvSpPr>
          <p:cNvPr id="282" name="Google Shape;28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83" name="Google Shape;283;p33"/>
          <p:cNvGrpSpPr/>
          <p:nvPr/>
        </p:nvGrpSpPr>
        <p:grpSpPr>
          <a:xfrm>
            <a:off x="5784717" y="1189775"/>
            <a:ext cx="3305700" cy="3483050"/>
            <a:chOff x="5784717" y="1189775"/>
            <a:chExt cx="3305700" cy="3483050"/>
          </a:xfrm>
        </p:grpSpPr>
        <p:sp>
          <p:nvSpPr>
            <p:cNvPr id="284" name="Google Shape;284;p33"/>
            <p:cNvSpPr/>
            <p:nvPr/>
          </p:nvSpPr>
          <p:spPr>
            <a:xfrm>
              <a:off x="57847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Explore interaction contexts for privacy harm</a:t>
              </a:r>
              <a:endParaRPr>
                <a:solidFill>
                  <a:srgbClr val="FFFFFF"/>
                </a:solidFill>
                <a:latin typeface="Roboto"/>
                <a:ea typeface="Roboto"/>
                <a:cs typeface="Roboto"/>
                <a:sym typeface="Roboto"/>
              </a:endParaRPr>
            </a:p>
          </p:txBody>
        </p:sp>
        <p:sp>
          <p:nvSpPr>
            <p:cNvPr id="285" name="Google Shape;285;p33"/>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Settings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‘Exit’ interactions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‘Entry’/consent interactions</a:t>
              </a:r>
              <a:endParaRPr b="1" sz="15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p:txBody>
        </p:sp>
      </p:grpSp>
      <p:sp>
        <p:nvSpPr>
          <p:cNvPr id="286" name="Google Shape;286;p33"/>
          <p:cNvSpPr txBox="1"/>
          <p:nvPr/>
        </p:nvSpPr>
        <p:spPr>
          <a:xfrm>
            <a:off x="-54225" y="4786125"/>
            <a:ext cx="895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chemeClr val="dk1"/>
                </a:solidFill>
                <a:latin typeface="Helvetica Neue Light"/>
                <a:ea typeface="Helvetica Neue Light"/>
                <a:cs typeface="Helvetica Neue Light"/>
                <a:sym typeface="Helvetica Neue Light"/>
              </a:rPr>
              <a:t>Arunesh Mathur, Jonathan Mayer, and Mihir Kshirsagar. 2021. What Makes a Dark Pattern... Dark?: Design Attributes, Normative Considerations, and Measurement Methods. In CHI Conference on Human Factors in Computing Systems (CHI ’21), May 8–13, 2021, Yokohama, Japan. ACM, New York, NY, USA, 27 pages. https://doi.org/10.1145/3411764.3445610; Dark Patterns TipLine: https://darkpatternstipline.org/harms</a:t>
            </a:r>
            <a:endParaRPr i="1" sz="100">
              <a:solidFill>
                <a:schemeClr val="dk1"/>
              </a:solidFill>
              <a:latin typeface="Helvetica Neue Light"/>
              <a:ea typeface="Helvetica Neue Light"/>
              <a:cs typeface="Helvetica Neue Light"/>
              <a:sym typeface="Helvetica Neue Light"/>
            </a:endParaRPr>
          </a:p>
        </p:txBody>
      </p:sp>
      <p:grpSp>
        <p:nvGrpSpPr>
          <p:cNvPr id="287" name="Google Shape;287;p33"/>
          <p:cNvGrpSpPr/>
          <p:nvPr/>
        </p:nvGrpSpPr>
        <p:grpSpPr>
          <a:xfrm>
            <a:off x="663921" y="263117"/>
            <a:ext cx="7486530" cy="741987"/>
            <a:chOff x="3658096" y="1597469"/>
            <a:chExt cx="1827900" cy="2399700"/>
          </a:xfrm>
        </p:grpSpPr>
        <p:sp>
          <p:nvSpPr>
            <p:cNvPr id="288" name="Google Shape;288;p33"/>
            <p:cNvSpPr/>
            <p:nvPr/>
          </p:nvSpPr>
          <p:spPr>
            <a:xfrm rot="5400000">
              <a:off x="3372196"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flipH="1" rot="10800000">
              <a:off x="3748030"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txBox="1"/>
            <p:nvPr/>
          </p:nvSpPr>
          <p:spPr>
            <a:xfrm>
              <a:off x="3814400" y="1874050"/>
              <a:ext cx="1515300" cy="10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FF"/>
                  </a:solidFill>
                  <a:latin typeface="Helvetica Neue Light"/>
                  <a:ea typeface="Helvetica Neue Light"/>
                  <a:cs typeface="Helvetica Neue Light"/>
                  <a:sym typeface="Helvetica Neue Light"/>
                </a:rPr>
                <a:t>I. Potential harms identified in DP literature</a:t>
              </a:r>
              <a:endParaRPr sz="600">
                <a:solidFill>
                  <a:srgbClr val="FFFFFF"/>
                </a:solidFill>
                <a:latin typeface="Helvetica Neue Light"/>
                <a:ea typeface="Helvetica Neue Light"/>
                <a:cs typeface="Helvetica Neue Light"/>
                <a:sym typeface="Helvetica Neue Ligh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34"/>
          <p:cNvGrpSpPr/>
          <p:nvPr/>
        </p:nvGrpSpPr>
        <p:grpSpPr>
          <a:xfrm>
            <a:off x="0" y="1189999"/>
            <a:ext cx="3339052" cy="3668851"/>
            <a:chOff x="0" y="1189989"/>
            <a:chExt cx="3546900" cy="3668851"/>
          </a:xfrm>
        </p:grpSpPr>
        <p:sp>
          <p:nvSpPr>
            <p:cNvPr id="296" name="Google Shape;296;p3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Two tier model</a:t>
              </a:r>
              <a:endParaRPr>
                <a:solidFill>
                  <a:srgbClr val="FFFFFF"/>
                </a:solidFill>
                <a:latin typeface="Roboto"/>
                <a:ea typeface="Roboto"/>
                <a:cs typeface="Roboto"/>
                <a:sym typeface="Roboto"/>
              </a:endParaRPr>
            </a:p>
          </p:txBody>
        </p:sp>
        <p:sp>
          <p:nvSpPr>
            <p:cNvPr id="297" name="Google Shape;297;p34"/>
            <p:cNvSpPr txBox="1"/>
            <p:nvPr/>
          </p:nvSpPr>
          <p:spPr>
            <a:xfrm>
              <a:off x="147095" y="2057141"/>
              <a:ext cx="3161700" cy="280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Two systems:</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solidFill>
                    <a:schemeClr val="dk1"/>
                  </a:solidFill>
                  <a:latin typeface="Roboto"/>
                  <a:ea typeface="Roboto"/>
                  <a:cs typeface="Roboto"/>
                  <a:sym typeface="Roboto"/>
                </a:rPr>
                <a:t>Administrative Data Protection Authorities (DPAs) penalties framework (fines)</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
                  <a:latin typeface="Roboto"/>
                  <a:ea typeface="Roboto"/>
                  <a:cs typeface="Roboto"/>
                  <a:sym typeface="Roboto"/>
                </a:rPr>
                <a:t>Civil law damages system in national courts (compensation for damages)</a:t>
              </a:r>
              <a:endParaRPr>
                <a:latin typeface="Roboto"/>
                <a:ea typeface="Roboto"/>
                <a:cs typeface="Roboto"/>
                <a:sym typeface="Roboto"/>
              </a:endParaRPr>
            </a:p>
          </p:txBody>
        </p:sp>
      </p:grpSp>
      <p:grpSp>
        <p:nvGrpSpPr>
          <p:cNvPr id="298" name="Google Shape;298;p34"/>
          <p:cNvGrpSpPr/>
          <p:nvPr/>
        </p:nvGrpSpPr>
        <p:grpSpPr>
          <a:xfrm>
            <a:off x="3010578" y="1189900"/>
            <a:ext cx="3410843" cy="3522275"/>
            <a:chOff x="2447411" y="1189775"/>
            <a:chExt cx="3802500" cy="3522275"/>
          </a:xfrm>
        </p:grpSpPr>
        <p:sp>
          <p:nvSpPr>
            <p:cNvPr id="299" name="Google Shape;299;p34"/>
            <p:cNvSpPr/>
            <p:nvPr/>
          </p:nvSpPr>
          <p:spPr>
            <a:xfrm>
              <a:off x="2447411" y="1189775"/>
              <a:ext cx="38025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Conditions for redress</a:t>
              </a:r>
              <a:endParaRPr>
                <a:solidFill>
                  <a:srgbClr val="FFFFFF"/>
                </a:solidFill>
                <a:latin typeface="Roboto"/>
                <a:ea typeface="Roboto"/>
                <a:cs typeface="Roboto"/>
                <a:sym typeface="Roboto"/>
              </a:endParaRPr>
            </a:p>
          </p:txBody>
        </p:sp>
        <p:sp>
          <p:nvSpPr>
            <p:cNvPr id="300" name="Google Shape;300;p34"/>
            <p:cNvSpPr txBox="1"/>
            <p:nvPr/>
          </p:nvSpPr>
          <p:spPr>
            <a:xfrm>
              <a:off x="2460130" y="2096350"/>
              <a:ext cx="3456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Right to compensation (A.82 GDPR):</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Material damage</a:t>
              </a:r>
              <a:r>
                <a:rPr lang="en">
                  <a:solidFill>
                    <a:schemeClr val="dk1"/>
                  </a:solidFill>
                  <a:latin typeface="Roboto"/>
                  <a:ea typeface="Roboto"/>
                  <a:cs typeface="Roboto"/>
                  <a:sym typeface="Roboto"/>
                </a:rPr>
                <a:t>(e.g. financial loss, see R.85 GDPR)</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
                  <a:latin typeface="Roboto"/>
                  <a:ea typeface="Roboto"/>
                  <a:cs typeface="Roboto"/>
                  <a:sym typeface="Roboto"/>
                </a:rPr>
                <a:t>Non-material damage</a:t>
              </a:r>
              <a:endParaRPr b="1">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b="1" lang="en">
                  <a:latin typeface="Roboto"/>
                  <a:ea typeface="Roboto"/>
                  <a:cs typeface="Roboto"/>
                  <a:sym typeface="Roboto"/>
                </a:rPr>
                <a:t>Conditions for compensation:</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Infringement of provisions of the GDPR</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Causal link between infringement and </a:t>
              </a:r>
              <a:r>
                <a:rPr lang="en">
                  <a:solidFill>
                    <a:schemeClr val="dk1"/>
                  </a:solidFill>
                  <a:latin typeface="Roboto"/>
                  <a:ea typeface="Roboto"/>
                  <a:cs typeface="Roboto"/>
                  <a:sym typeface="Roboto"/>
                </a:rPr>
                <a:t>damages suffered</a:t>
              </a:r>
              <a:endParaRPr>
                <a:latin typeface="Roboto"/>
                <a:ea typeface="Roboto"/>
                <a:cs typeface="Roboto"/>
                <a:sym typeface="Roboto"/>
              </a:endParaRPr>
            </a:p>
          </p:txBody>
        </p:sp>
      </p:grpSp>
      <p:sp>
        <p:nvSpPr>
          <p:cNvPr id="301" name="Google Shape;30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02" name="Google Shape;302;p34"/>
          <p:cNvGrpSpPr/>
          <p:nvPr/>
        </p:nvGrpSpPr>
        <p:grpSpPr>
          <a:xfrm>
            <a:off x="5784717" y="1189775"/>
            <a:ext cx="3305700" cy="3483050"/>
            <a:chOff x="5784717" y="1189775"/>
            <a:chExt cx="3305700" cy="3483050"/>
          </a:xfrm>
        </p:grpSpPr>
        <p:sp>
          <p:nvSpPr>
            <p:cNvPr id="303" name="Google Shape;303;p34"/>
            <p:cNvSpPr/>
            <p:nvPr/>
          </p:nvSpPr>
          <p:spPr>
            <a:xfrm>
              <a:off x="57847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A.82 </a:t>
              </a:r>
              <a:r>
                <a:rPr lang="en">
                  <a:solidFill>
                    <a:srgbClr val="FFFFFF"/>
                  </a:solidFill>
                  <a:latin typeface="Roboto"/>
                  <a:ea typeface="Roboto"/>
                  <a:cs typeface="Roboto"/>
                  <a:sym typeface="Roboto"/>
                </a:rPr>
                <a:t>cases</a:t>
              </a:r>
              <a:endParaRPr>
                <a:solidFill>
                  <a:srgbClr val="FFFFFF"/>
                </a:solidFill>
                <a:latin typeface="Roboto"/>
                <a:ea typeface="Roboto"/>
                <a:cs typeface="Roboto"/>
                <a:sym typeface="Roboto"/>
              </a:endParaRPr>
            </a:p>
          </p:txBody>
        </p:sp>
        <p:sp>
          <p:nvSpPr>
            <p:cNvPr id="304" name="Google Shape;304;p34"/>
            <p:cNvSpPr txBox="1"/>
            <p:nvPr/>
          </p:nvSpPr>
          <p:spPr>
            <a:xfrm>
              <a:off x="6167077" y="2057125"/>
              <a:ext cx="26808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Approaches for assessing damages</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
                  <a:latin typeface="Roboto"/>
                  <a:ea typeface="Roboto"/>
                  <a:cs typeface="Roboto"/>
                  <a:sym typeface="Roboto"/>
                </a:rPr>
                <a:t>Infringement alone</a:t>
              </a:r>
              <a:endParaRPr b="1">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
                  <a:latin typeface="Roboto"/>
                  <a:ea typeface="Roboto"/>
                  <a:cs typeface="Roboto"/>
                  <a:sym typeface="Roboto"/>
                </a:rPr>
                <a:t>Evidentiary threshold for damages</a:t>
              </a:r>
              <a:endParaRPr b="1">
                <a:latin typeface="Roboto"/>
                <a:ea typeface="Roboto"/>
                <a:cs typeface="Roboto"/>
                <a:sym typeface="Roboto"/>
              </a:endParaRPr>
            </a:p>
          </p:txBody>
        </p:sp>
      </p:grpSp>
      <p:grpSp>
        <p:nvGrpSpPr>
          <p:cNvPr id="305" name="Google Shape;305;p34"/>
          <p:cNvGrpSpPr/>
          <p:nvPr/>
        </p:nvGrpSpPr>
        <p:grpSpPr>
          <a:xfrm>
            <a:off x="419599" y="210342"/>
            <a:ext cx="8266312" cy="741987"/>
            <a:chOff x="3658096" y="1597469"/>
            <a:chExt cx="1827900" cy="2399700"/>
          </a:xfrm>
        </p:grpSpPr>
        <p:sp>
          <p:nvSpPr>
            <p:cNvPr id="306" name="Google Shape;306;p34"/>
            <p:cNvSpPr/>
            <p:nvPr/>
          </p:nvSpPr>
          <p:spPr>
            <a:xfrm rot="5400000">
              <a:off x="3372196" y="1883369"/>
              <a:ext cx="2399700" cy="1827900"/>
            </a:xfrm>
            <a:prstGeom prst="rightArrowCallout">
              <a:avLst>
                <a:gd fmla="val 9283" name="adj1"/>
                <a:gd fmla="val 13570" name="adj2"/>
                <a:gd fmla="val 16082" name="adj3"/>
                <a:gd fmla="val 81236" name="adj4"/>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flipH="1" rot="10800000">
              <a:off x="3748030" y="1687411"/>
              <a:ext cx="1649400" cy="1769700"/>
            </a:xfrm>
            <a:prstGeom prst="snip1Rect">
              <a:avLst>
                <a:gd fmla="val 0" name="adj"/>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txBox="1"/>
            <p:nvPr/>
          </p:nvSpPr>
          <p:spPr>
            <a:xfrm>
              <a:off x="3814400" y="1874050"/>
              <a:ext cx="1515300" cy="1012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FF"/>
                  </a:solidFill>
                  <a:latin typeface="Helvetica Neue Light"/>
                  <a:ea typeface="Helvetica Neue Light"/>
                  <a:cs typeface="Helvetica Neue Light"/>
                  <a:sym typeface="Helvetica Neue Light"/>
                </a:rPr>
                <a:t>II. Remedy mechanisms from the GDPR</a:t>
              </a:r>
              <a:endParaRPr sz="600">
                <a:solidFill>
                  <a:srgbClr val="FFFFFF"/>
                </a:solidFill>
                <a:latin typeface="Helvetica Neue Light"/>
                <a:ea typeface="Helvetica Neue Light"/>
                <a:cs typeface="Helvetica Neue Light"/>
                <a:sym typeface="Helvetica Neue Light"/>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p:nvPr/>
        </p:nvSpPr>
        <p:spPr>
          <a:xfrm>
            <a:off x="7942075" y="772300"/>
            <a:ext cx="456300" cy="1914300"/>
          </a:xfrm>
          <a:prstGeom prst="upArrow">
            <a:avLst>
              <a:gd fmla="val 50000" name="adj1"/>
              <a:gd fmla="val 50000" name="adj2"/>
            </a:avLst>
          </a:prstGeom>
          <a:solidFill>
            <a:srgbClr val="5515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4" name="Google Shape;314;p35"/>
          <p:cNvCxnSpPr/>
          <p:nvPr/>
        </p:nvCxnSpPr>
        <p:spPr>
          <a:xfrm>
            <a:off x="822000" y="2721800"/>
            <a:ext cx="7500000" cy="0"/>
          </a:xfrm>
          <a:prstGeom prst="straightConnector1">
            <a:avLst/>
          </a:prstGeom>
          <a:noFill/>
          <a:ln cap="flat" cmpd="sng" w="76200">
            <a:solidFill>
              <a:schemeClr val="dk2"/>
            </a:solidFill>
            <a:prstDash val="solid"/>
            <a:round/>
            <a:headEnd len="med" w="med" type="none"/>
            <a:tailEnd len="med" w="med" type="none"/>
          </a:ln>
        </p:spPr>
      </p:cxnSp>
      <p:sp>
        <p:nvSpPr>
          <p:cNvPr id="315" name="Google Shape;315;p35"/>
          <p:cNvSpPr/>
          <p:nvPr/>
        </p:nvSpPr>
        <p:spPr>
          <a:xfrm rot="10800000">
            <a:off x="685325" y="2721800"/>
            <a:ext cx="524700" cy="1858200"/>
          </a:xfrm>
          <a:prstGeom prst="upArrow">
            <a:avLst>
              <a:gd fmla="val 50000" name="adj1"/>
              <a:gd fmla="val 50000" name="adj2"/>
            </a:avLst>
          </a:prstGeom>
          <a:solidFill>
            <a:srgbClr val="0D5D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txBox="1"/>
          <p:nvPr/>
        </p:nvSpPr>
        <p:spPr>
          <a:xfrm>
            <a:off x="1210025" y="2943800"/>
            <a:ext cx="353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Helvetica Neue"/>
                <a:ea typeface="Helvetica Neue"/>
                <a:cs typeface="Helvetica Neue"/>
                <a:sym typeface="Helvetica Neue"/>
              </a:rPr>
              <a:t>Below a </a:t>
            </a:r>
            <a:r>
              <a:rPr b="1" i="1" lang="en" sz="1600">
                <a:solidFill>
                  <a:schemeClr val="dk1"/>
                </a:solidFill>
                <a:latin typeface="Helvetica Neue"/>
                <a:ea typeface="Helvetica Neue"/>
                <a:cs typeface="Helvetica Neue"/>
                <a:sym typeface="Helvetica Neue"/>
              </a:rPr>
              <a:t>de</a:t>
            </a:r>
            <a:r>
              <a:rPr b="1" i="1" lang="en" sz="1600">
                <a:solidFill>
                  <a:srgbClr val="FF0000"/>
                </a:solidFill>
                <a:latin typeface="Helvetica Neue"/>
                <a:ea typeface="Helvetica Neue"/>
                <a:cs typeface="Helvetica Neue"/>
                <a:sym typeface="Helvetica Neue"/>
              </a:rPr>
              <a:t> </a:t>
            </a:r>
            <a:r>
              <a:rPr b="1" i="1" lang="en" sz="1600">
                <a:latin typeface="Helvetica Neue"/>
                <a:ea typeface="Helvetica Neue"/>
                <a:cs typeface="Helvetica Neue"/>
                <a:sym typeface="Helvetica Neue"/>
              </a:rPr>
              <a:t>minimis </a:t>
            </a:r>
            <a:r>
              <a:rPr b="1" lang="en" sz="1600">
                <a:latin typeface="Helvetica Neue"/>
                <a:ea typeface="Helvetica Neue"/>
                <a:cs typeface="Helvetica Neue"/>
                <a:sym typeface="Helvetica Neue"/>
              </a:rPr>
              <a:t>threshold</a:t>
            </a:r>
            <a:endParaRPr b="1" sz="1600">
              <a:latin typeface="Helvetica Neue"/>
              <a:ea typeface="Helvetica Neue"/>
              <a:cs typeface="Helvetica Neue"/>
              <a:sym typeface="Helvetica Neue"/>
            </a:endParaRPr>
          </a:p>
        </p:txBody>
      </p:sp>
      <p:sp>
        <p:nvSpPr>
          <p:cNvPr id="317" name="Google Shape;317;p35"/>
          <p:cNvSpPr txBox="1"/>
          <p:nvPr/>
        </p:nvSpPr>
        <p:spPr>
          <a:xfrm>
            <a:off x="3831450" y="1018425"/>
            <a:ext cx="4181100" cy="677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latin typeface="Helvetica Neue"/>
                <a:ea typeface="Helvetica Neue"/>
                <a:cs typeface="Helvetica Neue"/>
                <a:sym typeface="Helvetica Neue"/>
              </a:rPr>
              <a:t>Requiring a </a:t>
            </a:r>
            <a:r>
              <a:rPr b="1" i="1" lang="en" sz="1600">
                <a:latin typeface="Helvetica Neue"/>
                <a:ea typeface="Helvetica Neue"/>
                <a:cs typeface="Helvetica Neue"/>
                <a:sym typeface="Helvetica Neue"/>
              </a:rPr>
              <a:t>de minimis </a:t>
            </a:r>
            <a:r>
              <a:rPr b="1" lang="en" sz="1600">
                <a:latin typeface="Helvetica Neue"/>
                <a:ea typeface="Helvetica Neue"/>
                <a:cs typeface="Helvetica Neue"/>
                <a:sym typeface="Helvetica Neue"/>
              </a:rPr>
              <a:t>threshold</a:t>
            </a:r>
            <a:endParaRPr b="1" sz="1600">
              <a:latin typeface="Helvetica Neue"/>
              <a:ea typeface="Helvetica Neue"/>
              <a:cs typeface="Helvetica Neue"/>
              <a:sym typeface="Helvetica Neue"/>
            </a:endParaRPr>
          </a:p>
          <a:p>
            <a:pPr indent="0" lvl="0" marL="0" rtl="0" algn="r">
              <a:spcBef>
                <a:spcPts val="0"/>
              </a:spcBef>
              <a:spcAft>
                <a:spcPts val="0"/>
              </a:spcAft>
              <a:buNone/>
            </a:pPr>
            <a:r>
              <a:rPr lang="en" sz="1600">
                <a:latin typeface="Helvetica Neue Light"/>
                <a:ea typeface="Helvetica Neue Light"/>
                <a:cs typeface="Helvetica Neue Light"/>
                <a:sym typeface="Helvetica Neue Light"/>
              </a:rPr>
              <a:t> </a:t>
            </a:r>
            <a:r>
              <a:rPr lang="en" sz="1500">
                <a:latin typeface="Helvetica Neue Light"/>
                <a:ea typeface="Helvetica Neue Light"/>
                <a:cs typeface="Helvetica Neue Light"/>
                <a:sym typeface="Helvetica Neue Light"/>
              </a:rPr>
              <a:t>(evidentiary threshold or proof of damage</a:t>
            </a:r>
            <a:r>
              <a:rPr lang="en"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p:txBody>
      </p:sp>
      <p:sp>
        <p:nvSpPr>
          <p:cNvPr id="318" name="Google Shape;31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5"/>
          <p:cNvSpPr txBox="1"/>
          <p:nvPr/>
        </p:nvSpPr>
        <p:spPr>
          <a:xfrm>
            <a:off x="289950" y="152100"/>
            <a:ext cx="9021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latin typeface="Helvetica Neue Light"/>
                <a:ea typeface="Helvetica Neue Light"/>
                <a:cs typeface="Helvetica Neue Light"/>
                <a:sym typeface="Helvetica Neue Light"/>
              </a:rPr>
              <a:t>Assessing damages for GDPR violations</a:t>
            </a:r>
            <a:endParaRPr sz="2600">
              <a:solidFill>
                <a:schemeClr val="dk1"/>
              </a:solidFill>
              <a:latin typeface="Helvetica Neue Light"/>
              <a:ea typeface="Helvetica Neue Light"/>
              <a:cs typeface="Helvetica Neue Light"/>
              <a:sym typeface="Helvetica Neue Light"/>
            </a:endParaRPr>
          </a:p>
        </p:txBody>
      </p:sp>
      <p:sp>
        <p:nvSpPr>
          <p:cNvPr id="320" name="Google Shape;320;p35"/>
          <p:cNvSpPr txBox="1"/>
          <p:nvPr/>
        </p:nvSpPr>
        <p:spPr>
          <a:xfrm>
            <a:off x="1210025" y="3298700"/>
            <a:ext cx="513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A </a:t>
            </a:r>
            <a:r>
              <a:rPr lang="en">
                <a:latin typeface="Helvetica Neue"/>
                <a:ea typeface="Helvetica Neue"/>
                <a:cs typeface="Helvetica Neue"/>
                <a:sym typeface="Helvetica Neue"/>
              </a:rPr>
              <a:t>mere violation </a:t>
            </a:r>
            <a:r>
              <a:rPr lang="en">
                <a:latin typeface="Helvetica Neue Light"/>
                <a:ea typeface="Helvetica Neue Light"/>
                <a:cs typeface="Helvetica Neue Light"/>
                <a:sym typeface="Helvetica Neue Light"/>
              </a:rPr>
              <a:t>of GDPR could give rise to non-material damage worthy of compensation. Serious infringement or damage </a:t>
            </a:r>
            <a:r>
              <a:rPr lang="en">
                <a:latin typeface="Helvetica Neue"/>
                <a:ea typeface="Helvetica Neue"/>
                <a:cs typeface="Helvetica Neue"/>
                <a:sym typeface="Helvetica Neue"/>
              </a:rPr>
              <a:t>proof</a:t>
            </a:r>
            <a:r>
              <a:rPr lang="en">
                <a:latin typeface="Helvetica Neue Light"/>
                <a:ea typeface="Helvetica Neue Light"/>
                <a:cs typeface="Helvetica Neue Light"/>
                <a:sym typeface="Helvetica Neue Light"/>
              </a:rPr>
              <a:t> </a:t>
            </a:r>
            <a:r>
              <a:rPr lang="en">
                <a:latin typeface="Helvetica Neue"/>
                <a:ea typeface="Helvetica Neue"/>
                <a:cs typeface="Helvetica Neue"/>
                <a:sym typeface="Helvetica Neue"/>
              </a:rPr>
              <a:t>is not required as violation alone is sufficient.</a:t>
            </a:r>
            <a:endParaRPr>
              <a:latin typeface="Helvetica Neue"/>
              <a:ea typeface="Helvetica Neue"/>
              <a:cs typeface="Helvetica Neue"/>
              <a:sym typeface="Helvetica Neue"/>
            </a:endParaRPr>
          </a:p>
        </p:txBody>
      </p:sp>
      <p:sp>
        <p:nvSpPr>
          <p:cNvPr id="321" name="Google Shape;321;p35"/>
          <p:cNvSpPr txBox="1"/>
          <p:nvPr/>
        </p:nvSpPr>
        <p:spPr>
          <a:xfrm>
            <a:off x="2275350" y="1633900"/>
            <a:ext cx="5737200" cy="1108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Helvetica Neue Light"/>
                <a:ea typeface="Helvetica Neue Light"/>
                <a:cs typeface="Helvetica Neue Light"/>
                <a:sym typeface="Helvetica Neue Light"/>
              </a:rPr>
              <a:t>Infringements require a certain level of damage, significance or </a:t>
            </a:r>
            <a:r>
              <a:rPr lang="en">
                <a:latin typeface="Helvetica Neue"/>
                <a:ea typeface="Helvetica Neue"/>
                <a:cs typeface="Helvetica Neue"/>
                <a:sym typeface="Helvetica Neue"/>
              </a:rPr>
              <a:t>severity.</a:t>
            </a:r>
            <a:r>
              <a:rPr lang="en">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r">
              <a:spcBef>
                <a:spcPts val="0"/>
              </a:spcBef>
              <a:spcAft>
                <a:spcPts val="0"/>
              </a:spcAft>
              <a:buNone/>
            </a:pPr>
            <a:r>
              <a:rPr lang="en">
                <a:latin typeface="Helvetica Neue Light"/>
                <a:ea typeface="Helvetica Neue Light"/>
                <a:cs typeface="Helvetica Neue Light"/>
                <a:sym typeface="Helvetica Neue Light"/>
              </a:rPr>
              <a:t>The data subject must </a:t>
            </a:r>
            <a:r>
              <a:rPr lang="en">
                <a:latin typeface="Helvetica Neue"/>
                <a:ea typeface="Helvetica Neue"/>
                <a:cs typeface="Helvetica Neue"/>
                <a:sym typeface="Helvetica Neue"/>
              </a:rPr>
              <a:t>prove that damages occurred.</a:t>
            </a:r>
            <a:br>
              <a:rPr lang="en">
                <a:latin typeface="Helvetica Neue"/>
                <a:ea typeface="Helvetica Neue"/>
                <a:cs typeface="Helvetica Neue"/>
                <a:sym typeface="Helvetica Neue"/>
              </a:rPr>
            </a:br>
            <a:br>
              <a:rPr lang="en">
                <a:latin typeface="Helvetica Neue"/>
                <a:ea typeface="Helvetica Neue"/>
                <a:cs typeface="Helvetica Neue"/>
                <a:sym typeface="Helvetica Neue"/>
              </a:rPr>
            </a:br>
            <a:r>
              <a:rPr lang="en" sz="900">
                <a:latin typeface="Helvetica Neue Light"/>
                <a:ea typeface="Helvetica Neue Light"/>
                <a:cs typeface="Helvetica Neue Light"/>
                <a:sym typeface="Helvetica Neue Light"/>
              </a:rPr>
              <a:t>E.g. National Court of Innsbruck (Austria) [1 R 182/19b] required </a:t>
            </a:r>
            <a:endParaRPr sz="900">
              <a:latin typeface="Helvetica Neue Light"/>
              <a:ea typeface="Helvetica Neue Light"/>
              <a:cs typeface="Helvetica Neue Light"/>
              <a:sym typeface="Helvetica Neue Light"/>
            </a:endParaRPr>
          </a:p>
          <a:p>
            <a:pPr indent="0" lvl="0" marL="0" rtl="0" algn="r">
              <a:spcBef>
                <a:spcPts val="0"/>
              </a:spcBef>
              <a:spcAft>
                <a:spcPts val="0"/>
              </a:spcAft>
              <a:buNone/>
            </a:pPr>
            <a:r>
              <a:rPr lang="en" sz="900">
                <a:latin typeface="Helvetica Neue Light"/>
                <a:ea typeface="Helvetica Neue Light"/>
                <a:cs typeface="Helvetica Neue Light"/>
                <a:sym typeface="Helvetica Neue Light"/>
              </a:rPr>
              <a:t>the data </a:t>
            </a:r>
            <a:r>
              <a:rPr lang="en" sz="900">
                <a:latin typeface="Helvetica Neue Light"/>
                <a:ea typeface="Helvetica Neue Light"/>
                <a:cs typeface="Helvetica Neue Light"/>
                <a:sym typeface="Helvetica Neue Light"/>
              </a:rPr>
              <a:t>subject</a:t>
            </a:r>
            <a:r>
              <a:rPr lang="en" sz="900">
                <a:latin typeface="Helvetica Neue Light"/>
                <a:ea typeface="Helvetica Neue Light"/>
                <a:cs typeface="Helvetica Neue Light"/>
                <a:sym typeface="Helvetica Neue Light"/>
              </a:rPr>
              <a:t> to </a:t>
            </a:r>
            <a:r>
              <a:rPr lang="en" sz="900">
                <a:latin typeface="Helvetica Neue Light"/>
                <a:ea typeface="Helvetica Neue Light"/>
                <a:cs typeface="Helvetica Neue Light"/>
                <a:sym typeface="Helvetica Neue Light"/>
              </a:rPr>
              <a:t>substantiate</a:t>
            </a:r>
            <a:r>
              <a:rPr lang="en" sz="900">
                <a:latin typeface="Helvetica Neue Light"/>
                <a:ea typeface="Helvetica Neue Light"/>
                <a:cs typeface="Helvetica Neue Light"/>
                <a:sym typeface="Helvetica Neue Light"/>
              </a:rPr>
              <a:t> damage and prove impairment intensity.</a:t>
            </a:r>
            <a:endParaRPr sz="900">
              <a:latin typeface="Helvetica Neue Light"/>
              <a:ea typeface="Helvetica Neue Light"/>
              <a:cs typeface="Helvetica Neue Light"/>
              <a:sym typeface="Helvetica Neue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idx="1" type="body"/>
          </p:nvPr>
        </p:nvSpPr>
        <p:spPr>
          <a:xfrm>
            <a:off x="800700" y="1076275"/>
            <a:ext cx="3999900" cy="3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t>•</a:t>
            </a:r>
            <a:r>
              <a:rPr b="1" lang="en" sz="1250">
                <a:latin typeface="Helvetica Neue"/>
                <a:ea typeface="Helvetica Neue"/>
                <a:cs typeface="Helvetica Neue"/>
                <a:sym typeface="Helvetica Neue"/>
              </a:rPr>
              <a:t> </a:t>
            </a:r>
            <a:r>
              <a:rPr b="1" lang="en" sz="1250">
                <a:latin typeface="Helvetica Neue"/>
                <a:ea typeface="Helvetica Neue"/>
                <a:cs typeface="Helvetica Neue"/>
                <a:sym typeface="Helvetica Neue"/>
              </a:rPr>
              <a:t>unauthorized disclosure of health data </a:t>
            </a:r>
            <a:r>
              <a:rPr lang="en" sz="850">
                <a:solidFill>
                  <a:schemeClr val="dk1"/>
                </a:solidFill>
                <a:latin typeface="Arial"/>
                <a:ea typeface="Arial"/>
                <a:cs typeface="Arial"/>
                <a:sym typeface="Arial"/>
              </a:rPr>
              <a:t>[3 Ca 1046/20, </a:t>
            </a:r>
            <a:r>
              <a:rPr lang="en" sz="850">
                <a:solidFill>
                  <a:schemeClr val="dk1"/>
                </a:solidFill>
                <a:latin typeface="Arial"/>
                <a:ea typeface="Arial"/>
                <a:cs typeface="Arial"/>
                <a:sym typeface="Arial"/>
              </a:rPr>
              <a:t>13 C 160/19</a:t>
            </a:r>
            <a:r>
              <a:rPr lang="en" sz="850">
                <a:solidFill>
                  <a:schemeClr val="dk1"/>
                </a:solidFill>
                <a:latin typeface="Arial"/>
                <a:ea typeface="Arial"/>
                <a:cs typeface="Arial"/>
                <a:sym typeface="Arial"/>
              </a:rPr>
              <a:t>]</a:t>
            </a:r>
            <a:r>
              <a:rPr lang="en" sz="1250"/>
              <a:t> or personal data </a:t>
            </a:r>
            <a:r>
              <a:rPr lang="en" sz="850">
                <a:solidFill>
                  <a:schemeClr val="dk1"/>
                </a:solidFill>
                <a:latin typeface="Arial"/>
                <a:ea typeface="Arial"/>
                <a:cs typeface="Arial"/>
                <a:sym typeface="Arial"/>
              </a:rPr>
              <a:t>[7560515 CV EXPL 19-4611]</a:t>
            </a:r>
            <a:endParaRPr sz="1250"/>
          </a:p>
          <a:p>
            <a:pPr indent="0" lvl="0" marL="0" rtl="0" algn="l">
              <a:spcBef>
                <a:spcPts val="1200"/>
              </a:spcBef>
              <a:spcAft>
                <a:spcPts val="0"/>
              </a:spcAft>
              <a:buClr>
                <a:schemeClr val="dk1"/>
              </a:buClr>
              <a:buSzPts val="1100"/>
              <a:buFont typeface="Arial"/>
              <a:buNone/>
            </a:pPr>
            <a:r>
              <a:rPr lang="en" sz="1250"/>
              <a:t>• insufficient and delayed provision of information under the data subject access request </a:t>
            </a:r>
            <a:r>
              <a:rPr lang="en" sz="850">
                <a:solidFill>
                  <a:schemeClr val="dk1"/>
                </a:solidFill>
                <a:latin typeface="Arial"/>
                <a:ea typeface="Arial"/>
                <a:cs typeface="Arial"/>
                <a:sym typeface="Arial"/>
              </a:rPr>
              <a:t>[9 Ca 6557/18]</a:t>
            </a:r>
            <a:endParaRPr sz="1250"/>
          </a:p>
          <a:p>
            <a:pPr indent="0" lvl="0" marL="0" rtl="0" algn="l">
              <a:spcBef>
                <a:spcPts val="1200"/>
              </a:spcBef>
              <a:spcAft>
                <a:spcPts val="0"/>
              </a:spcAft>
              <a:buNone/>
            </a:pPr>
            <a:r>
              <a:rPr lang="en" sz="1250"/>
              <a:t>• </a:t>
            </a:r>
            <a:r>
              <a:rPr b="1" lang="en" sz="1250">
                <a:latin typeface="Helvetica Neue"/>
                <a:ea typeface="Helvetica Neue"/>
                <a:cs typeface="Helvetica Neue"/>
                <a:sym typeface="Helvetica Neue"/>
              </a:rPr>
              <a:t>unauthorized 3P access to the subject’s personal data (customer data) due to a cyber attack</a:t>
            </a:r>
            <a:r>
              <a:rPr lang="en" sz="1250"/>
              <a:t> </a:t>
            </a:r>
            <a:r>
              <a:rPr lang="en" sz="850">
                <a:solidFill>
                  <a:schemeClr val="dk1"/>
                </a:solidFill>
                <a:latin typeface="Arial"/>
                <a:ea typeface="Arial"/>
                <a:cs typeface="Arial"/>
                <a:sym typeface="Arial"/>
              </a:rPr>
              <a:t>[31 O 16606/20]</a:t>
            </a:r>
            <a:endParaRPr sz="1250"/>
          </a:p>
          <a:p>
            <a:pPr indent="0" lvl="0" marL="0" rtl="0" algn="l">
              <a:spcBef>
                <a:spcPts val="1200"/>
              </a:spcBef>
              <a:spcAft>
                <a:spcPts val="0"/>
              </a:spcAft>
              <a:buClr>
                <a:schemeClr val="dk1"/>
              </a:buClr>
              <a:buSzPts val="1100"/>
              <a:buFont typeface="Arial"/>
              <a:buNone/>
            </a:pPr>
            <a:r>
              <a:rPr lang="en" sz="1250"/>
              <a:t>• accidentally disclosing candidate data to another applicant (wherein it was alleged loss of control over personal data) </a:t>
            </a:r>
            <a:r>
              <a:rPr lang="en" sz="850">
                <a:solidFill>
                  <a:schemeClr val="dk1"/>
                </a:solidFill>
                <a:latin typeface="Arial"/>
                <a:ea typeface="Arial"/>
                <a:cs typeface="Arial"/>
                <a:sym typeface="Arial"/>
              </a:rPr>
              <a:t>[3 O 244/19]</a:t>
            </a:r>
            <a:endParaRPr sz="1250"/>
          </a:p>
          <a:p>
            <a:pPr indent="0" lvl="0" marL="0" rtl="0" algn="l">
              <a:spcBef>
                <a:spcPts val="1200"/>
              </a:spcBef>
              <a:spcAft>
                <a:spcPts val="1200"/>
              </a:spcAft>
              <a:buNone/>
            </a:pPr>
            <a:r>
              <a:rPr lang="en" sz="1250"/>
              <a:t>• unlawful publication of an employee photo </a:t>
            </a:r>
            <a:r>
              <a:rPr lang="en" sz="850">
                <a:solidFill>
                  <a:schemeClr val="dk1"/>
                </a:solidFill>
                <a:latin typeface="Arial"/>
                <a:ea typeface="Arial"/>
                <a:cs typeface="Arial"/>
                <a:sym typeface="Arial"/>
              </a:rPr>
              <a:t>[1 Ca 538/19]</a:t>
            </a:r>
            <a:endParaRPr sz="1250"/>
          </a:p>
        </p:txBody>
      </p:sp>
      <p:sp>
        <p:nvSpPr>
          <p:cNvPr id="327" name="Google Shape;327;p36"/>
          <p:cNvSpPr txBox="1"/>
          <p:nvPr>
            <p:ph type="title"/>
          </p:nvPr>
        </p:nvSpPr>
        <p:spPr>
          <a:xfrm>
            <a:off x="662850" y="152400"/>
            <a:ext cx="8510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Cases awarding damages </a:t>
            </a:r>
            <a:r>
              <a:rPr b="1" lang="en"/>
              <a:t>below a</a:t>
            </a:r>
            <a:r>
              <a:rPr b="1" i="1" lang="en"/>
              <a:t> de minimis</a:t>
            </a:r>
            <a:r>
              <a:rPr lang="en">
                <a:latin typeface="Helvetica Neue Light"/>
                <a:ea typeface="Helvetica Neue Light"/>
                <a:cs typeface="Helvetica Neue Light"/>
                <a:sym typeface="Helvetica Neue Light"/>
              </a:rPr>
              <a:t> threshold </a:t>
            </a:r>
            <a:endParaRPr>
              <a:latin typeface="Helvetica Neue Light"/>
              <a:ea typeface="Helvetica Neue Light"/>
              <a:cs typeface="Helvetica Neue Light"/>
              <a:sym typeface="Helvetica Neue Light"/>
            </a:endParaRPr>
          </a:p>
        </p:txBody>
      </p:sp>
      <p:sp>
        <p:nvSpPr>
          <p:cNvPr id="328" name="Google Shape;328;p36"/>
          <p:cNvSpPr txBox="1"/>
          <p:nvPr>
            <p:ph idx="2" type="body"/>
          </p:nvPr>
        </p:nvSpPr>
        <p:spPr>
          <a:xfrm>
            <a:off x="4908600" y="1076275"/>
            <a:ext cx="3999900" cy="3912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a:t>
            </a:r>
            <a:r>
              <a:rPr lang="en" sz="1350"/>
              <a:t>failure to remove CV from site after end of employment </a:t>
            </a:r>
            <a:r>
              <a:rPr lang="en" sz="850">
                <a:solidFill>
                  <a:schemeClr val="dk1"/>
                </a:solidFill>
                <a:latin typeface="Arial"/>
                <a:ea typeface="Arial"/>
                <a:cs typeface="Arial"/>
                <a:sym typeface="Arial"/>
              </a:rPr>
              <a:t>[2 Sa 358/20]</a:t>
            </a:r>
            <a:endParaRPr/>
          </a:p>
          <a:p>
            <a:pPr indent="0" lvl="0" marL="0" rtl="0" algn="l">
              <a:spcBef>
                <a:spcPts val="1200"/>
              </a:spcBef>
              <a:spcAft>
                <a:spcPts val="0"/>
              </a:spcAft>
              <a:buNone/>
            </a:pPr>
            <a:r>
              <a:rPr lang="en"/>
              <a:t>• </a:t>
            </a:r>
            <a:r>
              <a:rPr lang="en"/>
              <a:t>freedom of information request shared with other public authorities without document anonymization, (data subject claimed they had suffered anxiety and stress) </a:t>
            </a:r>
            <a:r>
              <a:rPr lang="en" sz="850">
                <a:solidFill>
                  <a:schemeClr val="dk1"/>
                </a:solidFill>
                <a:latin typeface="Arial"/>
                <a:ea typeface="Arial"/>
                <a:cs typeface="Arial"/>
                <a:sym typeface="Arial"/>
              </a:rPr>
              <a:t>[AK-18-2047]</a:t>
            </a:r>
            <a:endParaRPr/>
          </a:p>
          <a:p>
            <a:pPr indent="0" lvl="0" marL="0" rtl="0" algn="l">
              <a:spcBef>
                <a:spcPts val="1200"/>
              </a:spcBef>
              <a:spcAft>
                <a:spcPts val="0"/>
              </a:spcAft>
              <a:buNone/>
            </a:pPr>
            <a:r>
              <a:rPr lang="en"/>
              <a:t>• unlawful disclosure of personal data through a Facebook message (data subject claimed fear and stress due to the loss of control of data) </a:t>
            </a:r>
            <a:r>
              <a:rPr lang="en" sz="850">
                <a:solidFill>
                  <a:schemeClr val="dk1"/>
                </a:solidFill>
                <a:latin typeface="Arial"/>
                <a:ea typeface="Arial"/>
                <a:cs typeface="Arial"/>
                <a:sym typeface="Arial"/>
              </a:rPr>
              <a:t>[C/18/189406/HA ZA 19-6]</a:t>
            </a:r>
            <a:endParaRPr/>
          </a:p>
          <a:p>
            <a:pPr indent="0" lvl="0" marL="0" rtl="0" algn="l">
              <a:spcBef>
                <a:spcPts val="1200"/>
              </a:spcBef>
              <a:spcAft>
                <a:spcPts val="0"/>
              </a:spcAft>
              <a:buClr>
                <a:schemeClr val="dk1"/>
              </a:buClr>
              <a:buSzPct val="78571"/>
              <a:buFont typeface="Arial"/>
              <a:buNone/>
            </a:pPr>
            <a:r>
              <a:rPr lang="en"/>
              <a:t>• </a:t>
            </a:r>
            <a:r>
              <a:rPr b="1" lang="en">
                <a:latin typeface="Helvetica Neue"/>
                <a:ea typeface="Helvetica Neue"/>
                <a:cs typeface="Helvetica Neue"/>
                <a:sym typeface="Helvetica Neue"/>
              </a:rPr>
              <a:t>disclosing an Excel list in an email with sensitive personal data</a:t>
            </a:r>
            <a:r>
              <a:rPr lang="en"/>
              <a:t> </a:t>
            </a:r>
            <a:r>
              <a:rPr lang="en" sz="850">
                <a:solidFill>
                  <a:schemeClr val="dk1"/>
                </a:solidFill>
                <a:latin typeface="Arial"/>
                <a:ea typeface="Arial"/>
                <a:cs typeface="Arial"/>
                <a:sym typeface="Arial"/>
              </a:rPr>
              <a:t>[9436020 CV EXPL 21-30289]</a:t>
            </a:r>
            <a:endParaRPr/>
          </a:p>
          <a:p>
            <a:pPr indent="0" lvl="0" marL="0" rtl="0" algn="l">
              <a:spcBef>
                <a:spcPts val="1200"/>
              </a:spcBef>
              <a:spcAft>
                <a:spcPts val="0"/>
              </a:spcAft>
              <a:buClr>
                <a:schemeClr val="dk1"/>
              </a:buClr>
              <a:buSzPct val="78571"/>
              <a:buFont typeface="Arial"/>
              <a:buNone/>
            </a:pPr>
            <a:r>
              <a:rPr lang="en"/>
              <a:t>• unlawful storage of a negative credit entry </a:t>
            </a:r>
            <a:r>
              <a:rPr lang="en" sz="850">
                <a:solidFill>
                  <a:schemeClr val="dk1"/>
                </a:solidFill>
                <a:latin typeface="Arial"/>
                <a:ea typeface="Arial"/>
                <a:cs typeface="Arial"/>
                <a:sym typeface="Arial"/>
              </a:rPr>
              <a:t>[13 O 129/21]</a:t>
            </a:r>
            <a:endParaRPr/>
          </a:p>
          <a:p>
            <a:pPr indent="0" lvl="0" marL="0" rtl="0" algn="l">
              <a:spcBef>
                <a:spcPts val="1200"/>
              </a:spcBef>
              <a:spcAft>
                <a:spcPts val="1200"/>
              </a:spcAft>
              <a:buNone/>
            </a:pPr>
            <a:r>
              <a:rPr lang="en"/>
              <a:t>• unauthorized report to credit reference agency </a:t>
            </a:r>
            <a:r>
              <a:rPr lang="en" sz="850">
                <a:solidFill>
                  <a:schemeClr val="dk1"/>
                </a:solidFill>
                <a:latin typeface="Arial"/>
                <a:ea typeface="Arial"/>
                <a:cs typeface="Arial"/>
                <a:sym typeface="Arial"/>
              </a:rPr>
              <a:t>[9 O 145/19]</a:t>
            </a:r>
            <a:endParaRPr/>
          </a:p>
        </p:txBody>
      </p:sp>
      <p:sp>
        <p:nvSpPr>
          <p:cNvPr id="329" name="Google Shape;32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0" name="Google Shape;330;p36"/>
          <p:cNvSpPr/>
          <p:nvPr/>
        </p:nvSpPr>
        <p:spPr>
          <a:xfrm rot="10800000">
            <a:off x="0" y="144874"/>
            <a:ext cx="688500" cy="4609800"/>
          </a:xfrm>
          <a:prstGeom prst="upArrow">
            <a:avLst>
              <a:gd fmla="val 50000" name="adj1"/>
              <a:gd fmla="val 50000" name="adj2"/>
            </a:avLst>
          </a:prstGeom>
          <a:solidFill>
            <a:srgbClr val="0D5D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7"/>
          <p:cNvSpPr txBox="1"/>
          <p:nvPr>
            <p:ph idx="1" type="body"/>
          </p:nvPr>
        </p:nvSpPr>
        <p:spPr>
          <a:xfrm>
            <a:off x="311700" y="923875"/>
            <a:ext cx="7893000" cy="3904200"/>
          </a:xfrm>
          <a:prstGeom prst="rect">
            <a:avLst/>
          </a:prstGeom>
        </p:spPr>
        <p:txBody>
          <a:bodyPr anchorCtr="0" anchor="t" bIns="91425" lIns="91425" spcFirstLastPara="1" rIns="91425" wrap="square" tIns="91425">
            <a:normAutofit/>
          </a:bodyPr>
          <a:lstStyle/>
          <a:p>
            <a:pPr indent="-317500" lvl="0" marL="457200" rtl="0" algn="l">
              <a:lnSpc>
                <a:spcPct val="120000"/>
              </a:lnSpc>
              <a:spcBef>
                <a:spcPts val="0"/>
              </a:spcBef>
              <a:spcAft>
                <a:spcPts val="0"/>
              </a:spcAft>
              <a:buSzPts val="1400"/>
              <a:buChar char="●"/>
            </a:pPr>
            <a:r>
              <a:rPr lang="en" sz="1800"/>
              <a:t>P</a:t>
            </a:r>
            <a:r>
              <a:rPr lang="en" sz="1800"/>
              <a:t>ersonal data breach </a:t>
            </a:r>
            <a:r>
              <a:rPr lang="en" sz="1250">
                <a:solidFill>
                  <a:schemeClr val="dk1"/>
                </a:solidFill>
                <a:latin typeface="Arial"/>
                <a:ea typeface="Arial"/>
                <a:cs typeface="Arial"/>
                <a:sym typeface="Arial"/>
              </a:rPr>
              <a:t>[85 C 155/19 (70)]</a:t>
            </a:r>
            <a:endParaRPr sz="1800"/>
          </a:p>
          <a:p>
            <a:pPr indent="-317500" lvl="0" marL="457200" rtl="0" algn="l">
              <a:lnSpc>
                <a:spcPct val="120000"/>
              </a:lnSpc>
              <a:spcBef>
                <a:spcPts val="0"/>
              </a:spcBef>
              <a:spcAft>
                <a:spcPts val="0"/>
              </a:spcAft>
              <a:buSzPts val="1400"/>
              <a:buChar char="●"/>
            </a:pPr>
            <a:r>
              <a:rPr lang="en" sz="1800"/>
              <a:t>Deletion of a video shared in a social network </a:t>
            </a:r>
            <a:r>
              <a:rPr lang="en" sz="1250">
                <a:solidFill>
                  <a:schemeClr val="dk1"/>
                </a:solidFill>
                <a:latin typeface="Arial"/>
                <a:ea typeface="Arial"/>
                <a:cs typeface="Arial"/>
                <a:sym typeface="Arial"/>
              </a:rPr>
              <a:t>[4 U 760/19]</a:t>
            </a:r>
            <a:endParaRPr sz="1800"/>
          </a:p>
          <a:p>
            <a:pPr indent="-317500" lvl="0" marL="457200" rtl="0" algn="l">
              <a:lnSpc>
                <a:spcPct val="120000"/>
              </a:lnSpc>
              <a:spcBef>
                <a:spcPts val="0"/>
              </a:spcBef>
              <a:spcAft>
                <a:spcPts val="0"/>
              </a:spcAft>
              <a:buSzPts val="1400"/>
              <a:buChar char="●"/>
            </a:pPr>
            <a:r>
              <a:rPr lang="en" sz="1800"/>
              <a:t>Receipt of spam email </a:t>
            </a:r>
            <a:r>
              <a:rPr lang="en" sz="1250">
                <a:solidFill>
                  <a:schemeClr val="dk1"/>
                </a:solidFill>
                <a:latin typeface="Arial"/>
                <a:ea typeface="Arial"/>
                <a:cs typeface="Arial"/>
                <a:sym typeface="Arial"/>
              </a:rPr>
              <a:t>[8 C 130/18]</a:t>
            </a:r>
            <a:endParaRPr sz="1800"/>
          </a:p>
          <a:p>
            <a:pPr indent="-317500" lvl="0" marL="457200" rtl="0" algn="l">
              <a:lnSpc>
                <a:spcPct val="120000"/>
              </a:lnSpc>
              <a:spcBef>
                <a:spcPts val="0"/>
              </a:spcBef>
              <a:spcAft>
                <a:spcPts val="0"/>
              </a:spcAft>
              <a:buSzPts val="1400"/>
              <a:buChar char="●"/>
            </a:pPr>
            <a:r>
              <a:rPr lang="en" sz="1800"/>
              <a:t>Misdirected email </a:t>
            </a:r>
            <a:r>
              <a:rPr lang="en" sz="1250">
                <a:solidFill>
                  <a:schemeClr val="dk1"/>
                </a:solidFill>
                <a:latin typeface="Arial"/>
                <a:ea typeface="Arial"/>
                <a:cs typeface="Arial"/>
                <a:sym typeface="Arial"/>
              </a:rPr>
              <a:t>[65 C 485/18]</a:t>
            </a:r>
            <a:endParaRPr sz="1800"/>
          </a:p>
          <a:p>
            <a:pPr indent="-317500" lvl="0" marL="457200" rtl="0" algn="l">
              <a:lnSpc>
                <a:spcPct val="120000"/>
              </a:lnSpc>
              <a:spcBef>
                <a:spcPts val="0"/>
              </a:spcBef>
              <a:spcAft>
                <a:spcPts val="0"/>
              </a:spcAft>
              <a:buSzPts val="1400"/>
              <a:buChar char="●"/>
            </a:pPr>
            <a:r>
              <a:rPr lang="en" sz="1800"/>
              <a:t>Unlawful processing </a:t>
            </a:r>
            <a:r>
              <a:rPr lang="en" sz="1250">
                <a:solidFill>
                  <a:schemeClr val="dk1"/>
                </a:solidFill>
                <a:latin typeface="Arial"/>
                <a:ea typeface="Arial"/>
                <a:cs typeface="Arial"/>
                <a:sym typeface="Arial"/>
              </a:rPr>
              <a:t>[</a:t>
            </a:r>
            <a:r>
              <a:rPr lang="en" sz="1250">
                <a:solidFill>
                  <a:schemeClr val="dk1"/>
                </a:solidFill>
                <a:latin typeface="Arial"/>
                <a:ea typeface="Arial"/>
                <a:cs typeface="Arial"/>
                <a:sym typeface="Arial"/>
              </a:rPr>
              <a:t>4 O 13123/19</a:t>
            </a:r>
            <a:r>
              <a:rPr lang="en" sz="1250">
                <a:solidFill>
                  <a:schemeClr val="dk1"/>
                </a:solidFill>
                <a:latin typeface="Arial"/>
                <a:ea typeface="Arial"/>
                <a:cs typeface="Arial"/>
                <a:sym typeface="Arial"/>
              </a:rPr>
              <a:t>]</a:t>
            </a:r>
            <a:endParaRPr sz="1800"/>
          </a:p>
          <a:p>
            <a:pPr indent="-317500" lvl="0" marL="457200" rtl="0" algn="l">
              <a:lnSpc>
                <a:spcPct val="120000"/>
              </a:lnSpc>
              <a:spcBef>
                <a:spcPts val="0"/>
              </a:spcBef>
              <a:spcAft>
                <a:spcPts val="0"/>
              </a:spcAft>
              <a:buSzPts val="1400"/>
              <a:buChar char="●"/>
            </a:pPr>
            <a:r>
              <a:rPr lang="en" sz="1800"/>
              <a:t>U</a:t>
            </a:r>
            <a:r>
              <a:rPr lang="en" sz="1800"/>
              <a:t>nlawful processing of sensitive personal data relating to political opinion </a:t>
            </a:r>
            <a:r>
              <a:rPr lang="en" sz="1250">
                <a:solidFill>
                  <a:schemeClr val="dk1"/>
                </a:solidFill>
                <a:latin typeface="Arial"/>
                <a:ea typeface="Arial"/>
                <a:cs typeface="Arial"/>
                <a:sym typeface="Arial"/>
              </a:rPr>
              <a:t>[1 R 182/19b]</a:t>
            </a:r>
            <a:endParaRPr sz="1800"/>
          </a:p>
          <a:p>
            <a:pPr indent="-317500" lvl="0" marL="457200" rtl="0" algn="l">
              <a:lnSpc>
                <a:spcPct val="120000"/>
              </a:lnSpc>
              <a:spcBef>
                <a:spcPts val="0"/>
              </a:spcBef>
              <a:spcAft>
                <a:spcPts val="0"/>
              </a:spcAft>
              <a:buSzPts val="1400"/>
              <a:buChar char="●"/>
            </a:pPr>
            <a:r>
              <a:rPr lang="en" sz="1800"/>
              <a:t>Accidental disclosure of bank account record to third party </a:t>
            </a:r>
            <a:r>
              <a:rPr lang="en" sz="1250">
                <a:solidFill>
                  <a:schemeClr val="dk1"/>
                </a:solidFill>
                <a:latin typeface="Arial"/>
                <a:ea typeface="Arial"/>
                <a:cs typeface="Arial"/>
                <a:sym typeface="Arial"/>
              </a:rPr>
              <a:t>[28 O 71/20]</a:t>
            </a:r>
            <a:endParaRPr sz="1800"/>
          </a:p>
          <a:p>
            <a:pPr indent="-317500" lvl="0" marL="457200" rtl="0" algn="l">
              <a:lnSpc>
                <a:spcPct val="120000"/>
              </a:lnSpc>
              <a:spcBef>
                <a:spcPts val="0"/>
              </a:spcBef>
              <a:spcAft>
                <a:spcPts val="0"/>
              </a:spcAft>
              <a:buSzPts val="1400"/>
              <a:buChar char="●"/>
            </a:pPr>
            <a:r>
              <a:rPr b="1" lang="en" sz="1800">
                <a:latin typeface="Helvetica Neue"/>
                <a:ea typeface="Helvetica Neue"/>
                <a:cs typeface="Helvetica Neue"/>
                <a:sym typeface="Helvetica Neue"/>
              </a:rPr>
              <a:t>Repeated unlawful transfer of the data subject’s IP address to Google LLC</a:t>
            </a:r>
            <a:r>
              <a:rPr lang="en" sz="1800"/>
              <a:t> </a:t>
            </a:r>
            <a:r>
              <a:rPr lang="en" sz="1250">
                <a:solidFill>
                  <a:schemeClr val="dk1"/>
                </a:solidFill>
                <a:latin typeface="Arial"/>
                <a:ea typeface="Arial"/>
                <a:cs typeface="Arial"/>
                <a:sym typeface="Arial"/>
              </a:rPr>
              <a:t>[3 O 17493/20]</a:t>
            </a:r>
            <a:endParaRPr sz="1800"/>
          </a:p>
        </p:txBody>
      </p:sp>
      <p:sp>
        <p:nvSpPr>
          <p:cNvPr id="336" name="Google Shape;336;p37"/>
          <p:cNvSpPr txBox="1"/>
          <p:nvPr>
            <p:ph type="title"/>
          </p:nvPr>
        </p:nvSpPr>
        <p:spPr>
          <a:xfrm>
            <a:off x="304800" y="15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latin typeface="Helvetica Neue Light"/>
                <a:ea typeface="Helvetica Neue Light"/>
                <a:cs typeface="Helvetica Neue Light"/>
                <a:sym typeface="Helvetica Neue Light"/>
              </a:rPr>
              <a:t>Cases </a:t>
            </a:r>
            <a:r>
              <a:rPr b="1" lang="en" sz="2500"/>
              <a:t>requiring a </a:t>
            </a:r>
            <a:r>
              <a:rPr b="1" i="1" lang="en" sz="2500"/>
              <a:t>de minimis</a:t>
            </a:r>
            <a:r>
              <a:rPr lang="en" sz="2500">
                <a:latin typeface="Helvetica Neue Light"/>
                <a:ea typeface="Helvetica Neue Light"/>
                <a:cs typeface="Helvetica Neue Light"/>
                <a:sym typeface="Helvetica Neue Light"/>
              </a:rPr>
              <a:t> threshold </a:t>
            </a:r>
            <a:endParaRPr sz="2500">
              <a:latin typeface="Helvetica Neue Light"/>
              <a:ea typeface="Helvetica Neue Light"/>
              <a:cs typeface="Helvetica Neue Light"/>
              <a:sym typeface="Helvetica Neue Light"/>
            </a:endParaRPr>
          </a:p>
        </p:txBody>
      </p:sp>
      <p:sp>
        <p:nvSpPr>
          <p:cNvPr id="337" name="Google Shape;33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37"/>
          <p:cNvSpPr/>
          <p:nvPr/>
        </p:nvSpPr>
        <p:spPr>
          <a:xfrm>
            <a:off x="8136900" y="177900"/>
            <a:ext cx="688500" cy="4787700"/>
          </a:xfrm>
          <a:prstGeom prst="upArrow">
            <a:avLst>
              <a:gd fmla="val 50000" name="adj1"/>
              <a:gd fmla="val 50000" name="adj2"/>
            </a:avLst>
          </a:prstGeom>
          <a:solidFill>
            <a:srgbClr val="5515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idx="2" type="body"/>
          </p:nvPr>
        </p:nvSpPr>
        <p:spPr>
          <a:xfrm>
            <a:off x="4655700" y="650150"/>
            <a:ext cx="4365600" cy="365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300"/>
          </a:p>
          <a:p>
            <a:pPr indent="0" lvl="0" marL="0" rtl="0" algn="ctr">
              <a:spcBef>
                <a:spcPts val="0"/>
              </a:spcBef>
              <a:spcAft>
                <a:spcPts val="0"/>
              </a:spcAft>
              <a:buNone/>
            </a:pPr>
            <a:r>
              <a:t/>
            </a:r>
            <a:endParaRPr sz="2600"/>
          </a:p>
          <a:p>
            <a:pPr indent="0" lvl="0" marL="0" rtl="0" algn="ctr">
              <a:spcBef>
                <a:spcPts val="0"/>
              </a:spcBef>
              <a:spcAft>
                <a:spcPts val="0"/>
              </a:spcAft>
              <a:buNone/>
            </a:pPr>
            <a:r>
              <a:rPr lang="en" sz="2200"/>
              <a:t>Damages can be awarded in when either approach is satisfied.</a:t>
            </a:r>
            <a:endParaRPr sz="2200"/>
          </a:p>
          <a:p>
            <a:pPr indent="0" lvl="0" marL="0" rtl="0" algn="ctr">
              <a:spcBef>
                <a:spcPts val="0"/>
              </a:spcBef>
              <a:spcAft>
                <a:spcPts val="0"/>
              </a:spcAft>
              <a:buNone/>
            </a:pPr>
            <a:r>
              <a:t/>
            </a:r>
            <a:endParaRPr sz="2600"/>
          </a:p>
          <a:p>
            <a:pPr indent="0" lvl="0" marL="0" rtl="0" algn="ctr">
              <a:spcBef>
                <a:spcPts val="0"/>
              </a:spcBef>
              <a:spcAft>
                <a:spcPts val="0"/>
              </a:spcAft>
              <a:buNone/>
            </a:pPr>
            <a:r>
              <a:rPr lang="en" sz="2600"/>
              <a:t>But how might </a:t>
            </a:r>
            <a:r>
              <a:rPr lang="en" sz="2600" u="sng"/>
              <a:t>dark patterns </a:t>
            </a:r>
            <a:r>
              <a:rPr lang="en" sz="2600"/>
              <a:t>give rise to redress?</a:t>
            </a:r>
            <a:endParaRPr sz="2600"/>
          </a:p>
          <a:p>
            <a:pPr indent="0" lvl="0" marL="0" rtl="0" algn="l">
              <a:spcBef>
                <a:spcPts val="0"/>
              </a:spcBef>
              <a:spcAft>
                <a:spcPts val="0"/>
              </a:spcAft>
              <a:buNone/>
            </a:pPr>
            <a:r>
              <a:t/>
            </a:r>
            <a:endParaRPr sz="2600"/>
          </a:p>
        </p:txBody>
      </p:sp>
      <p:sp>
        <p:nvSpPr>
          <p:cNvPr id="344" name="Google Shape;344;p38"/>
          <p:cNvSpPr txBox="1"/>
          <p:nvPr/>
        </p:nvSpPr>
        <p:spPr>
          <a:xfrm>
            <a:off x="-54225" y="4862325"/>
            <a:ext cx="238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Helvetica Neue Light"/>
                <a:ea typeface="Helvetica Neue Light"/>
                <a:cs typeface="Helvetica Neue Light"/>
                <a:sym typeface="Helvetica Neue Light"/>
              </a:rPr>
              <a:t>XKCD #501: ‘Faust 2.0’</a:t>
            </a:r>
            <a:endParaRPr i="1" sz="900">
              <a:latin typeface="Helvetica Neue Light"/>
              <a:ea typeface="Helvetica Neue Light"/>
              <a:cs typeface="Helvetica Neue Light"/>
              <a:sym typeface="Helvetica Neue Light"/>
            </a:endParaRPr>
          </a:p>
        </p:txBody>
      </p:sp>
      <p:pic>
        <p:nvPicPr>
          <p:cNvPr id="345" name="Google Shape;345;p38"/>
          <p:cNvPicPr preferRelativeResize="0"/>
          <p:nvPr/>
        </p:nvPicPr>
        <p:blipFill>
          <a:blip r:embed="rId3">
            <a:alphaModFix/>
          </a:blip>
          <a:stretch>
            <a:fillRect/>
          </a:stretch>
        </p:blipFill>
        <p:spPr>
          <a:xfrm>
            <a:off x="244375" y="477850"/>
            <a:ext cx="4085500" cy="4085500"/>
          </a:xfrm>
          <a:prstGeom prst="rect">
            <a:avLst/>
          </a:prstGeom>
          <a:noFill/>
          <a:ln>
            <a:noFill/>
          </a:ln>
        </p:spPr>
      </p:pic>
      <p:sp>
        <p:nvSpPr>
          <p:cNvPr id="346" name="Google Shape;34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9"/>
          <p:cNvSpPr/>
          <p:nvPr/>
        </p:nvSpPr>
        <p:spPr>
          <a:xfrm>
            <a:off x="7910450" y="779950"/>
            <a:ext cx="490200" cy="1914300"/>
          </a:xfrm>
          <a:prstGeom prst="upArrow">
            <a:avLst>
              <a:gd fmla="val 50000" name="adj1"/>
              <a:gd fmla="val 50000" name="adj2"/>
            </a:avLst>
          </a:prstGeom>
          <a:solidFill>
            <a:srgbClr val="5515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39"/>
          <p:cNvCxnSpPr/>
          <p:nvPr/>
        </p:nvCxnSpPr>
        <p:spPr>
          <a:xfrm>
            <a:off x="822000" y="2721800"/>
            <a:ext cx="7500000" cy="0"/>
          </a:xfrm>
          <a:prstGeom prst="straightConnector1">
            <a:avLst/>
          </a:prstGeom>
          <a:noFill/>
          <a:ln cap="flat" cmpd="sng" w="76200">
            <a:solidFill>
              <a:schemeClr val="dk2"/>
            </a:solidFill>
            <a:prstDash val="solid"/>
            <a:round/>
            <a:headEnd len="med" w="med" type="none"/>
            <a:tailEnd len="med" w="med" type="none"/>
          </a:ln>
        </p:spPr>
      </p:cxnSp>
      <p:sp>
        <p:nvSpPr>
          <p:cNvPr id="353" name="Google Shape;353;p39"/>
          <p:cNvSpPr/>
          <p:nvPr/>
        </p:nvSpPr>
        <p:spPr>
          <a:xfrm rot="10800000">
            <a:off x="633575" y="2721900"/>
            <a:ext cx="567000" cy="1858200"/>
          </a:xfrm>
          <a:prstGeom prst="upArrow">
            <a:avLst>
              <a:gd fmla="val 50000" name="adj1"/>
              <a:gd fmla="val 50000" name="adj2"/>
            </a:avLst>
          </a:prstGeom>
          <a:solidFill>
            <a:srgbClr val="0D5D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txBox="1"/>
          <p:nvPr/>
        </p:nvSpPr>
        <p:spPr>
          <a:xfrm>
            <a:off x="1133825" y="2867600"/>
            <a:ext cx="353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Helvetica Neue"/>
                <a:ea typeface="Helvetica Neue"/>
                <a:cs typeface="Helvetica Neue"/>
                <a:sym typeface="Helvetica Neue"/>
              </a:rPr>
              <a:t>Below a </a:t>
            </a:r>
            <a:r>
              <a:rPr b="1" i="1" lang="en" sz="1600">
                <a:solidFill>
                  <a:schemeClr val="dk1"/>
                </a:solidFill>
                <a:latin typeface="Helvetica Neue"/>
                <a:ea typeface="Helvetica Neue"/>
                <a:cs typeface="Helvetica Neue"/>
                <a:sym typeface="Helvetica Neue"/>
              </a:rPr>
              <a:t>de</a:t>
            </a:r>
            <a:r>
              <a:rPr b="1" i="1" lang="en" sz="1600">
                <a:solidFill>
                  <a:srgbClr val="FF0000"/>
                </a:solidFill>
                <a:latin typeface="Helvetica Neue"/>
                <a:ea typeface="Helvetica Neue"/>
                <a:cs typeface="Helvetica Neue"/>
                <a:sym typeface="Helvetica Neue"/>
              </a:rPr>
              <a:t> </a:t>
            </a:r>
            <a:r>
              <a:rPr b="1" i="1" lang="en" sz="1600">
                <a:latin typeface="Helvetica Neue"/>
                <a:ea typeface="Helvetica Neue"/>
                <a:cs typeface="Helvetica Neue"/>
                <a:sym typeface="Helvetica Neue"/>
              </a:rPr>
              <a:t>minimis </a:t>
            </a:r>
            <a:r>
              <a:rPr b="1" lang="en" sz="1600">
                <a:latin typeface="Helvetica Neue"/>
                <a:ea typeface="Helvetica Neue"/>
                <a:cs typeface="Helvetica Neue"/>
                <a:sym typeface="Helvetica Neue"/>
              </a:rPr>
              <a:t>threshold</a:t>
            </a:r>
            <a:endParaRPr b="1" sz="1600">
              <a:latin typeface="Helvetica Neue"/>
              <a:ea typeface="Helvetica Neue"/>
              <a:cs typeface="Helvetica Neue"/>
              <a:sym typeface="Helvetica Neue"/>
            </a:endParaRPr>
          </a:p>
        </p:txBody>
      </p:sp>
      <p:sp>
        <p:nvSpPr>
          <p:cNvPr id="355" name="Google Shape;355;p39"/>
          <p:cNvSpPr txBox="1"/>
          <p:nvPr/>
        </p:nvSpPr>
        <p:spPr>
          <a:xfrm>
            <a:off x="3873200" y="1590825"/>
            <a:ext cx="41811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latin typeface="Helvetica Neue"/>
                <a:ea typeface="Helvetica Neue"/>
                <a:cs typeface="Helvetica Neue"/>
                <a:sym typeface="Helvetica Neue"/>
              </a:rPr>
              <a:t>Requiring a </a:t>
            </a:r>
            <a:r>
              <a:rPr b="1" i="1" lang="en" sz="1600">
                <a:latin typeface="Helvetica Neue"/>
                <a:ea typeface="Helvetica Neue"/>
                <a:cs typeface="Helvetica Neue"/>
                <a:sym typeface="Helvetica Neue"/>
              </a:rPr>
              <a:t>de minimis </a:t>
            </a:r>
            <a:r>
              <a:rPr b="1" lang="en" sz="1600">
                <a:latin typeface="Helvetica Neue"/>
                <a:ea typeface="Helvetica Neue"/>
                <a:cs typeface="Helvetica Neue"/>
                <a:sym typeface="Helvetica Neue"/>
              </a:rPr>
              <a:t>threshold</a:t>
            </a:r>
            <a:endParaRPr sz="1600">
              <a:latin typeface="Helvetica Neue Light"/>
              <a:ea typeface="Helvetica Neue Light"/>
              <a:cs typeface="Helvetica Neue Light"/>
              <a:sym typeface="Helvetica Neue Light"/>
            </a:endParaRPr>
          </a:p>
        </p:txBody>
      </p:sp>
      <p:sp>
        <p:nvSpPr>
          <p:cNvPr id="356" name="Google Shape;35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39"/>
          <p:cNvSpPr txBox="1"/>
          <p:nvPr/>
        </p:nvSpPr>
        <p:spPr>
          <a:xfrm>
            <a:off x="213750" y="152100"/>
            <a:ext cx="902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Helvetica Neue Light"/>
                <a:ea typeface="Helvetica Neue Light"/>
                <a:cs typeface="Helvetica Neue Light"/>
                <a:sym typeface="Helvetica Neue Light"/>
              </a:rPr>
              <a:t>Assessing </a:t>
            </a:r>
            <a:r>
              <a:rPr lang="en" sz="2700">
                <a:solidFill>
                  <a:schemeClr val="dk1"/>
                </a:solidFill>
                <a:latin typeface="Helvetica Neue Light"/>
                <a:ea typeface="Helvetica Neue Light"/>
                <a:cs typeface="Helvetica Neue Light"/>
                <a:sym typeface="Helvetica Neue Light"/>
              </a:rPr>
              <a:t>non-material damages for </a:t>
            </a:r>
            <a:r>
              <a:rPr b="1" lang="en" sz="2700">
                <a:solidFill>
                  <a:schemeClr val="dk1"/>
                </a:solidFill>
                <a:latin typeface="Helvetica Neue"/>
                <a:ea typeface="Helvetica Neue"/>
                <a:cs typeface="Helvetica Neue"/>
                <a:sym typeface="Helvetica Neue"/>
              </a:rPr>
              <a:t>consent </a:t>
            </a:r>
            <a:r>
              <a:rPr lang="en" sz="2700">
                <a:solidFill>
                  <a:schemeClr val="dk1"/>
                </a:solidFill>
                <a:latin typeface="Helvetica Neue Light"/>
                <a:ea typeface="Helvetica Neue Light"/>
                <a:cs typeface="Helvetica Neue Light"/>
                <a:sym typeface="Helvetica Neue Light"/>
              </a:rPr>
              <a:t>violations</a:t>
            </a:r>
            <a:endParaRPr sz="2700">
              <a:solidFill>
                <a:schemeClr val="dk1"/>
              </a:solidFill>
              <a:latin typeface="Helvetica Neue Light"/>
              <a:ea typeface="Helvetica Neue Light"/>
              <a:cs typeface="Helvetica Neue Light"/>
              <a:sym typeface="Helvetica Neue Light"/>
            </a:endParaRPr>
          </a:p>
        </p:txBody>
      </p:sp>
      <p:sp>
        <p:nvSpPr>
          <p:cNvPr id="358" name="Google Shape;358;p39"/>
          <p:cNvSpPr txBox="1"/>
          <p:nvPr/>
        </p:nvSpPr>
        <p:spPr>
          <a:xfrm>
            <a:off x="1133825" y="3222500"/>
            <a:ext cx="460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Infringement alone is sufficient to award damages</a:t>
            </a:r>
            <a:endParaRPr>
              <a:latin typeface="Helvetica Neue"/>
              <a:ea typeface="Helvetica Neue"/>
              <a:cs typeface="Helvetica Neue"/>
              <a:sym typeface="Helvetica Neue"/>
            </a:endParaRPr>
          </a:p>
        </p:txBody>
      </p:sp>
      <p:sp>
        <p:nvSpPr>
          <p:cNvPr id="359" name="Google Shape;359;p39"/>
          <p:cNvSpPr txBox="1"/>
          <p:nvPr/>
        </p:nvSpPr>
        <p:spPr>
          <a:xfrm>
            <a:off x="2623625" y="1952025"/>
            <a:ext cx="54306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Helvetica Neue Light"/>
                <a:ea typeface="Helvetica Neue Light"/>
                <a:cs typeface="Helvetica Neue Light"/>
                <a:sym typeface="Helvetica Neue Light"/>
              </a:rPr>
              <a:t>Consent violations would </a:t>
            </a:r>
            <a:r>
              <a:rPr lang="en">
                <a:latin typeface="Helvetica Neue"/>
                <a:ea typeface="Helvetica Neue"/>
                <a:cs typeface="Helvetica Neue"/>
                <a:sym typeface="Helvetica Neue"/>
              </a:rPr>
              <a:t>only</a:t>
            </a:r>
            <a:r>
              <a:rPr b="1" lang="en">
                <a:latin typeface="Helvetica Neue"/>
                <a:ea typeface="Helvetica Neue"/>
                <a:cs typeface="Helvetica Neue"/>
                <a:sym typeface="Helvetica Neue"/>
              </a:rPr>
              <a:t> </a:t>
            </a:r>
            <a:r>
              <a:rPr lang="en">
                <a:latin typeface="Helvetica Neue Light"/>
                <a:ea typeface="Helvetica Neue Light"/>
                <a:cs typeface="Helvetica Neue Light"/>
                <a:sym typeface="Helvetica Neue Light"/>
              </a:rPr>
              <a:t>award damages for consent dark patterns</a:t>
            </a:r>
            <a:r>
              <a:rPr b="1" lang="en">
                <a:latin typeface="Helvetica Neue"/>
                <a:ea typeface="Helvetica Neue"/>
                <a:cs typeface="Helvetica Neue"/>
                <a:sym typeface="Helvetica Neue"/>
              </a:rPr>
              <a:t> </a:t>
            </a:r>
            <a:r>
              <a:rPr lang="en">
                <a:latin typeface="Helvetica Neue"/>
                <a:ea typeface="Helvetica Neue"/>
                <a:cs typeface="Helvetica Neue"/>
                <a:sym typeface="Helvetica Neue"/>
              </a:rPr>
              <a:t>if</a:t>
            </a:r>
            <a:r>
              <a:rPr b="1" lang="en">
                <a:latin typeface="Helvetica Neue"/>
                <a:ea typeface="Helvetica Neue"/>
                <a:cs typeface="Helvetica Neue"/>
                <a:sym typeface="Helvetica Neue"/>
              </a:rPr>
              <a:t> </a:t>
            </a:r>
            <a:r>
              <a:rPr lang="en">
                <a:latin typeface="Helvetica Neue Light"/>
                <a:ea typeface="Helvetica Neue Light"/>
                <a:cs typeface="Helvetica Neue Light"/>
                <a:sym typeface="Helvetica Neue Light"/>
              </a:rPr>
              <a:t>users effectively </a:t>
            </a:r>
            <a:r>
              <a:rPr lang="en">
                <a:latin typeface="Helvetica Neue"/>
                <a:ea typeface="Helvetica Neue"/>
                <a:cs typeface="Helvetica Neue"/>
                <a:sym typeface="Helvetica Neue"/>
              </a:rPr>
              <a:t>prove </a:t>
            </a:r>
            <a:r>
              <a:rPr b="1" lang="en">
                <a:latin typeface="Helvetica Neue"/>
                <a:ea typeface="Helvetica Neue"/>
                <a:cs typeface="Helvetica Neue"/>
                <a:sym typeface="Helvetica Neue"/>
              </a:rPr>
              <a:t>significant</a:t>
            </a:r>
            <a:r>
              <a:rPr lang="en">
                <a:latin typeface="Helvetica Neue"/>
                <a:ea typeface="Helvetica Neue"/>
                <a:cs typeface="Helvetica Neue"/>
                <a:sym typeface="Helvetica Neue"/>
              </a:rPr>
              <a:t> or severe damages</a:t>
            </a:r>
            <a:r>
              <a:rPr b="1" lang="en">
                <a:latin typeface="Helvetica Neue"/>
                <a:ea typeface="Helvetica Neue"/>
                <a:cs typeface="Helvetica Neue"/>
                <a:sym typeface="Helvetica Neue"/>
              </a:rPr>
              <a:t> </a:t>
            </a:r>
            <a:endParaRPr b="1">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Consent claims for non-material damages are </a:t>
            </a:r>
            <a:r>
              <a:rPr b="1" lang="en"/>
              <a:t>underutilized</a:t>
            </a:r>
            <a:r>
              <a:rPr lang="en">
                <a:latin typeface="Helvetica Neue Light"/>
                <a:ea typeface="Helvetica Neue Light"/>
                <a:cs typeface="Helvetica Neue Light"/>
                <a:sym typeface="Helvetica Neue Light"/>
              </a:rPr>
              <a:t> in the </a:t>
            </a:r>
            <a:r>
              <a:rPr lang="en" u="sng">
                <a:latin typeface="Helvetica Neue Light"/>
                <a:ea typeface="Helvetica Neue Light"/>
                <a:cs typeface="Helvetica Neue Light"/>
                <a:sym typeface="Helvetica Neue Light"/>
              </a:rPr>
              <a:t>redress</a:t>
            </a:r>
            <a:r>
              <a:rPr lang="en">
                <a:latin typeface="Helvetica Neue Light"/>
                <a:ea typeface="Helvetica Neue Light"/>
                <a:cs typeface="Helvetica Neue Light"/>
                <a:sym typeface="Helvetica Neue Light"/>
              </a:rPr>
              <a:t> system</a:t>
            </a:r>
            <a:endParaRPr>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a:latin typeface="Helvetica Neue Light"/>
              <a:ea typeface="Helvetica Neue Light"/>
              <a:cs typeface="Helvetica Neue Light"/>
              <a:sym typeface="Helvetica Neue Light"/>
            </a:endParaRPr>
          </a:p>
          <a:p>
            <a:pPr indent="0" lvl="0" marL="0" rtl="0" algn="ctr">
              <a:spcBef>
                <a:spcPts val="0"/>
              </a:spcBef>
              <a:spcAft>
                <a:spcPts val="0"/>
              </a:spcAft>
              <a:buNone/>
            </a:pPr>
            <a:r>
              <a:rPr lang="en" sz="2266">
                <a:latin typeface="Helvetica Neue Light"/>
                <a:ea typeface="Helvetica Neue Light"/>
                <a:cs typeface="Helvetica Neue Light"/>
                <a:sym typeface="Helvetica Neue Light"/>
              </a:rPr>
              <a:t>(</a:t>
            </a:r>
            <a:r>
              <a:rPr lang="en" sz="2266">
                <a:latin typeface="Helvetica Neue Light"/>
                <a:ea typeface="Helvetica Neue Light"/>
                <a:cs typeface="Helvetica Neue Light"/>
                <a:sym typeface="Helvetica Neue Light"/>
              </a:rPr>
              <a:t>though consent infringements are addressed by some DPAs/the CJEU)</a:t>
            </a:r>
            <a:endParaRPr sz="2266">
              <a:latin typeface="Helvetica Neue Light"/>
              <a:ea typeface="Helvetica Neue Light"/>
              <a:cs typeface="Helvetica Neue Light"/>
              <a:sym typeface="Helvetica Neue Light"/>
            </a:endParaRPr>
          </a:p>
          <a:p>
            <a:pPr indent="0" lvl="0" marL="0" rtl="0" algn="ctr">
              <a:spcBef>
                <a:spcPts val="0"/>
              </a:spcBef>
              <a:spcAft>
                <a:spcPts val="0"/>
              </a:spcAft>
              <a:buNone/>
            </a:pPr>
            <a:r>
              <a:rPr lang="en" sz="1155">
                <a:latin typeface="Helvetica Neue Light"/>
                <a:ea typeface="Helvetica Neue Light"/>
                <a:cs typeface="Helvetica Neue Light"/>
                <a:sym typeface="Helvetica Neue Light"/>
              </a:rPr>
              <a:t>[e.g. Planet49 preselection case C-673/17]</a:t>
            </a:r>
            <a:endParaRPr sz="1155">
              <a:latin typeface="Helvetica Neue Light"/>
              <a:ea typeface="Helvetica Neue Light"/>
              <a:cs typeface="Helvetica Neue Light"/>
              <a:sym typeface="Helvetica Neue Light"/>
            </a:endParaRPr>
          </a:p>
        </p:txBody>
      </p:sp>
      <p:sp>
        <p:nvSpPr>
          <p:cNvPr id="365" name="Google Shape;36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1"/>
          <p:cNvSpPr/>
          <p:nvPr/>
        </p:nvSpPr>
        <p:spPr>
          <a:xfrm>
            <a:off x="7903600" y="764500"/>
            <a:ext cx="490200" cy="1914300"/>
          </a:xfrm>
          <a:prstGeom prst="upArrow">
            <a:avLst>
              <a:gd fmla="val 50000" name="adj1"/>
              <a:gd fmla="val 50000" name="adj2"/>
            </a:avLst>
          </a:prstGeom>
          <a:solidFill>
            <a:srgbClr val="5515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1" name="Google Shape;371;p41"/>
          <p:cNvCxnSpPr/>
          <p:nvPr/>
        </p:nvCxnSpPr>
        <p:spPr>
          <a:xfrm>
            <a:off x="822000" y="2721800"/>
            <a:ext cx="7500000" cy="0"/>
          </a:xfrm>
          <a:prstGeom prst="straightConnector1">
            <a:avLst/>
          </a:prstGeom>
          <a:noFill/>
          <a:ln cap="flat" cmpd="sng" w="76200">
            <a:solidFill>
              <a:schemeClr val="dk2"/>
            </a:solidFill>
            <a:prstDash val="solid"/>
            <a:round/>
            <a:headEnd len="med" w="med" type="none"/>
            <a:tailEnd len="med" w="med" type="none"/>
          </a:ln>
        </p:spPr>
      </p:cxnSp>
      <p:sp>
        <p:nvSpPr>
          <p:cNvPr id="372" name="Google Shape;372;p41"/>
          <p:cNvSpPr/>
          <p:nvPr/>
        </p:nvSpPr>
        <p:spPr>
          <a:xfrm rot="10800000">
            <a:off x="665050" y="2704125"/>
            <a:ext cx="567000" cy="1858200"/>
          </a:xfrm>
          <a:prstGeom prst="upArrow">
            <a:avLst>
              <a:gd fmla="val 50000" name="adj1"/>
              <a:gd fmla="val 50000" name="adj2"/>
            </a:avLst>
          </a:prstGeom>
          <a:solidFill>
            <a:srgbClr val="0D5D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txBox="1"/>
          <p:nvPr/>
        </p:nvSpPr>
        <p:spPr>
          <a:xfrm>
            <a:off x="1133825" y="2867600"/>
            <a:ext cx="353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Helvetica Neue"/>
                <a:ea typeface="Helvetica Neue"/>
                <a:cs typeface="Helvetica Neue"/>
                <a:sym typeface="Helvetica Neue"/>
              </a:rPr>
              <a:t>Below a </a:t>
            </a:r>
            <a:r>
              <a:rPr b="1" i="1" lang="en" sz="1600">
                <a:solidFill>
                  <a:schemeClr val="dk1"/>
                </a:solidFill>
                <a:latin typeface="Helvetica Neue"/>
                <a:ea typeface="Helvetica Neue"/>
                <a:cs typeface="Helvetica Neue"/>
                <a:sym typeface="Helvetica Neue"/>
              </a:rPr>
              <a:t>de</a:t>
            </a:r>
            <a:r>
              <a:rPr b="1" i="1" lang="en" sz="1600">
                <a:solidFill>
                  <a:srgbClr val="FF0000"/>
                </a:solidFill>
                <a:latin typeface="Helvetica Neue"/>
                <a:ea typeface="Helvetica Neue"/>
                <a:cs typeface="Helvetica Neue"/>
                <a:sym typeface="Helvetica Neue"/>
              </a:rPr>
              <a:t> </a:t>
            </a:r>
            <a:r>
              <a:rPr b="1" i="1" lang="en" sz="1600">
                <a:latin typeface="Helvetica Neue"/>
                <a:ea typeface="Helvetica Neue"/>
                <a:cs typeface="Helvetica Neue"/>
                <a:sym typeface="Helvetica Neue"/>
              </a:rPr>
              <a:t>minimis </a:t>
            </a:r>
            <a:r>
              <a:rPr b="1" lang="en" sz="1600">
                <a:latin typeface="Helvetica Neue"/>
                <a:ea typeface="Helvetica Neue"/>
                <a:cs typeface="Helvetica Neue"/>
                <a:sym typeface="Helvetica Neue"/>
              </a:rPr>
              <a:t>threshold</a:t>
            </a:r>
            <a:endParaRPr b="1" sz="1600">
              <a:latin typeface="Helvetica Neue"/>
              <a:ea typeface="Helvetica Neue"/>
              <a:cs typeface="Helvetica Neue"/>
              <a:sym typeface="Helvetica Neue"/>
            </a:endParaRPr>
          </a:p>
        </p:txBody>
      </p:sp>
      <p:sp>
        <p:nvSpPr>
          <p:cNvPr id="374" name="Google Shape;374;p41"/>
          <p:cNvSpPr txBox="1"/>
          <p:nvPr/>
        </p:nvSpPr>
        <p:spPr>
          <a:xfrm>
            <a:off x="3873200" y="1590825"/>
            <a:ext cx="41811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latin typeface="Helvetica Neue"/>
                <a:ea typeface="Helvetica Neue"/>
                <a:cs typeface="Helvetica Neue"/>
                <a:sym typeface="Helvetica Neue"/>
              </a:rPr>
              <a:t>Requiring a </a:t>
            </a:r>
            <a:r>
              <a:rPr b="1" i="1" lang="en" sz="1600">
                <a:latin typeface="Helvetica Neue"/>
                <a:ea typeface="Helvetica Neue"/>
                <a:cs typeface="Helvetica Neue"/>
                <a:sym typeface="Helvetica Neue"/>
              </a:rPr>
              <a:t>de minimis </a:t>
            </a:r>
            <a:r>
              <a:rPr b="1" lang="en" sz="1600">
                <a:latin typeface="Helvetica Neue"/>
                <a:ea typeface="Helvetica Neue"/>
                <a:cs typeface="Helvetica Neue"/>
                <a:sym typeface="Helvetica Neue"/>
              </a:rPr>
              <a:t>threshold</a:t>
            </a:r>
            <a:endParaRPr sz="1600">
              <a:latin typeface="Helvetica Neue Light"/>
              <a:ea typeface="Helvetica Neue Light"/>
              <a:cs typeface="Helvetica Neue Light"/>
              <a:sym typeface="Helvetica Neue Light"/>
            </a:endParaRPr>
          </a:p>
        </p:txBody>
      </p:sp>
      <p:sp>
        <p:nvSpPr>
          <p:cNvPr id="375" name="Google Shape;37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41"/>
          <p:cNvSpPr txBox="1"/>
          <p:nvPr/>
        </p:nvSpPr>
        <p:spPr>
          <a:xfrm>
            <a:off x="213750" y="152100"/>
            <a:ext cx="9021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Helvetica Neue Light"/>
                <a:ea typeface="Helvetica Neue Light"/>
                <a:cs typeface="Helvetica Neue Light"/>
                <a:sym typeface="Helvetica Neue Light"/>
              </a:rPr>
              <a:t>Assessing evidentiary value for non-material damage claims</a:t>
            </a:r>
            <a:endParaRPr sz="2500">
              <a:solidFill>
                <a:schemeClr val="dk1"/>
              </a:solidFill>
              <a:latin typeface="Helvetica Neue Light"/>
              <a:ea typeface="Helvetica Neue Light"/>
              <a:cs typeface="Helvetica Neue Light"/>
              <a:sym typeface="Helvetica Neue Light"/>
            </a:endParaRPr>
          </a:p>
        </p:txBody>
      </p:sp>
      <p:sp>
        <p:nvSpPr>
          <p:cNvPr id="377" name="Google Shape;377;p41"/>
          <p:cNvSpPr txBox="1"/>
          <p:nvPr/>
        </p:nvSpPr>
        <p:spPr>
          <a:xfrm>
            <a:off x="1133825" y="3222500"/>
            <a:ext cx="460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Helvetica Neue Light"/>
                <a:ea typeface="Helvetica Neue Light"/>
                <a:cs typeface="Helvetica Neue Light"/>
                <a:sym typeface="Helvetica Neue Light"/>
              </a:rPr>
              <a:t>Infringement alone is sufficient to award damages</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
        <p:nvSpPr>
          <p:cNvPr id="378" name="Google Shape;378;p41"/>
          <p:cNvSpPr txBox="1"/>
          <p:nvPr/>
        </p:nvSpPr>
        <p:spPr>
          <a:xfrm>
            <a:off x="2560700" y="1960400"/>
            <a:ext cx="5430600" cy="615600"/>
          </a:xfrm>
          <a:prstGeom prst="rect">
            <a:avLst/>
          </a:prstGeom>
          <a:solidFill>
            <a:srgbClr val="F3F3F3"/>
          </a:solidFill>
          <a:ln cap="flat" cmpd="sng" w="19050">
            <a:solidFill>
              <a:srgbClr val="674EA7"/>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chemeClr val="dk1"/>
                </a:solidFill>
                <a:latin typeface="Helvetica Neue Light"/>
                <a:ea typeface="Helvetica Neue Light"/>
                <a:cs typeface="Helvetica Neue Light"/>
                <a:sym typeface="Helvetica Neue Light"/>
              </a:rPr>
              <a:t>Non-material damages (of dark patterns) may be assessed </a:t>
            </a:r>
            <a:endParaRPr>
              <a:solidFill>
                <a:schemeClr val="dk1"/>
              </a:solidFill>
              <a:latin typeface="Helvetica Neue Light"/>
              <a:ea typeface="Helvetica Neue Light"/>
              <a:cs typeface="Helvetica Neue Light"/>
              <a:sym typeface="Helvetica Neue Light"/>
            </a:endParaRPr>
          </a:p>
          <a:p>
            <a:pPr indent="0" lvl="0" marL="0" rtl="0" algn="r">
              <a:spcBef>
                <a:spcPts val="0"/>
              </a:spcBef>
              <a:spcAft>
                <a:spcPts val="0"/>
              </a:spcAft>
              <a:buNone/>
            </a:pPr>
            <a:r>
              <a:rPr lang="en">
                <a:solidFill>
                  <a:schemeClr val="dk1"/>
                </a:solidFill>
                <a:latin typeface="Helvetica Neue Light"/>
                <a:ea typeface="Helvetica Neue Light"/>
                <a:cs typeface="Helvetica Neue Light"/>
                <a:sym typeface="Helvetica Neue Light"/>
              </a:rPr>
              <a:t>to fit a severity threshold.</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Dark patterns (according to the EU Digital Services Act*) are…</a:t>
            </a:r>
            <a:endParaRPr sz="2320"/>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 </a:t>
            </a:r>
            <a:r>
              <a:rPr lang="en"/>
              <a:t>practices that materially </a:t>
            </a:r>
            <a:r>
              <a:rPr b="1" lang="en">
                <a:latin typeface="Helvetica Neue"/>
                <a:ea typeface="Helvetica Neue"/>
                <a:cs typeface="Helvetica Neue"/>
                <a:sym typeface="Helvetica Neue"/>
              </a:rPr>
              <a:t>distort </a:t>
            </a:r>
            <a:r>
              <a:rPr lang="en"/>
              <a:t>or </a:t>
            </a:r>
            <a:r>
              <a:rPr b="1" lang="en">
                <a:latin typeface="Helvetica Neue"/>
                <a:ea typeface="Helvetica Neue"/>
                <a:cs typeface="Helvetica Neue"/>
                <a:sym typeface="Helvetica Neue"/>
              </a:rPr>
              <a:t>impair,</a:t>
            </a:r>
            <a:r>
              <a:rPr lang="en"/>
              <a:t> </a:t>
            </a:r>
            <a:br>
              <a:rPr lang="en"/>
            </a:br>
            <a:r>
              <a:rPr b="1" lang="en">
                <a:latin typeface="Helvetica Neue"/>
                <a:ea typeface="Helvetica Neue"/>
                <a:cs typeface="Helvetica Neue"/>
                <a:sym typeface="Helvetica Neue"/>
              </a:rPr>
              <a:t>either purposefully or in effect</a:t>
            </a:r>
            <a:r>
              <a:rPr lang="en"/>
              <a:t>, </a:t>
            </a:r>
            <a:br>
              <a:rPr lang="en"/>
            </a:br>
            <a:r>
              <a:rPr b="1" lang="en">
                <a:latin typeface="Helvetica Neue"/>
                <a:ea typeface="Helvetica Neue"/>
                <a:cs typeface="Helvetica Neue"/>
                <a:sym typeface="Helvetica Neue"/>
              </a:rPr>
              <a:t>the ability </a:t>
            </a:r>
            <a:r>
              <a:rPr lang="en"/>
              <a:t>of recipients of the service </a:t>
            </a:r>
            <a:r>
              <a:rPr b="1" lang="en">
                <a:latin typeface="Helvetica Neue"/>
                <a:ea typeface="Helvetica Neue"/>
                <a:cs typeface="Helvetica Neue"/>
                <a:sym typeface="Helvetica Neue"/>
              </a:rPr>
              <a:t>to make </a:t>
            </a:r>
            <a:br>
              <a:rPr b="1" lang="en">
                <a:latin typeface="Helvetica Neue"/>
                <a:ea typeface="Helvetica Neue"/>
                <a:cs typeface="Helvetica Neue"/>
                <a:sym typeface="Helvetica Neue"/>
              </a:rPr>
            </a:br>
            <a:r>
              <a:rPr b="1" lang="en">
                <a:latin typeface="Helvetica Neue"/>
                <a:ea typeface="Helvetica Neue"/>
                <a:cs typeface="Helvetica Neue"/>
                <a:sym typeface="Helvetica Neue"/>
              </a:rPr>
              <a:t>autonomous and informed choices or decisions</a:t>
            </a:r>
            <a:r>
              <a:rPr lang="en"/>
              <a:t>. </a:t>
            </a:r>
            <a:br>
              <a:rPr lang="en"/>
            </a:br>
            <a:br>
              <a:rPr lang="en"/>
            </a:br>
            <a:r>
              <a:rPr lang="en"/>
              <a:t>Those practices can be used to </a:t>
            </a:r>
            <a:r>
              <a:rPr b="1" lang="en">
                <a:latin typeface="Helvetica Neue"/>
                <a:ea typeface="Helvetica Neue"/>
                <a:cs typeface="Helvetica Neue"/>
                <a:sym typeface="Helvetica Neue"/>
              </a:rPr>
              <a:t>persuade </a:t>
            </a:r>
            <a:br>
              <a:rPr lang="en"/>
            </a:br>
            <a:r>
              <a:rPr lang="en"/>
              <a:t>the recipients of the service to engage in </a:t>
            </a:r>
            <a:br>
              <a:rPr lang="en"/>
            </a:br>
            <a:r>
              <a:rPr b="1" lang="en">
                <a:latin typeface="Helvetica Neue"/>
                <a:ea typeface="Helvetica Neue"/>
                <a:cs typeface="Helvetica Neue"/>
                <a:sym typeface="Helvetica Neue"/>
              </a:rPr>
              <a:t>unwanted behaviours or into undesired decisions </a:t>
            </a:r>
            <a:br>
              <a:rPr lang="en"/>
            </a:br>
            <a:r>
              <a:rPr lang="en"/>
              <a:t>which have </a:t>
            </a:r>
            <a:r>
              <a:rPr b="1" lang="en">
                <a:latin typeface="Helvetica Neue"/>
                <a:ea typeface="Helvetica Neue"/>
                <a:cs typeface="Helvetica Neue"/>
                <a:sym typeface="Helvetica Neue"/>
              </a:rPr>
              <a:t>negative consequences</a:t>
            </a:r>
            <a:r>
              <a:rPr lang="en"/>
              <a:t> for them”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nvSpPr>
        <p:spPr>
          <a:xfrm>
            <a:off x="21975" y="4786125"/>
            <a:ext cx="89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1"/>
                </a:solidFill>
                <a:latin typeface="Helvetica Neue Light"/>
                <a:ea typeface="Helvetica Neue Light"/>
                <a:cs typeface="Helvetica Neue Light"/>
                <a:sym typeface="Helvetica Neue Light"/>
              </a:rPr>
              <a:t>Official Journal of the EU, </a:t>
            </a:r>
            <a:r>
              <a:rPr i="1" lang="en" sz="700" u="sng">
                <a:solidFill>
                  <a:schemeClr val="hlink"/>
                </a:solidFill>
                <a:latin typeface="Helvetica Neue Light"/>
                <a:ea typeface="Helvetica Neue Light"/>
                <a:cs typeface="Helvetica Neue Light"/>
                <a:sym typeface="Helvetica Neue Light"/>
                <a:hlinkClick r:id="rId3"/>
              </a:rPr>
              <a:t>https://data.consilium.europa.eu/doc/document/ST-9342-2022-INIT/x/pdf</a:t>
            </a:r>
            <a:r>
              <a:rPr i="1" lang="en" sz="700">
                <a:solidFill>
                  <a:schemeClr val="dk1"/>
                </a:solidFill>
                <a:latin typeface="Helvetica Neue Light"/>
                <a:ea typeface="Helvetica Neue Light"/>
                <a:cs typeface="Helvetica Neue Light"/>
                <a:sym typeface="Helvetica Neue Light"/>
              </a:rPr>
              <a:t>. </a:t>
            </a:r>
            <a:r>
              <a:rPr i="1" lang="en" sz="700">
                <a:solidFill>
                  <a:srgbClr val="333333"/>
                </a:solidFill>
                <a:highlight>
                  <a:schemeClr val="lt1"/>
                </a:highlight>
                <a:latin typeface="Helvetica Neue Light"/>
                <a:ea typeface="Helvetica Neue Light"/>
                <a:cs typeface="Helvetica Neue Light"/>
                <a:sym typeface="Helvetica Neue Light"/>
              </a:rPr>
              <a:t>Regulation (EU) 2022/2065 of the European Parliament and of the Council of 19 October 2022 on a Single Market For Digital Services and amending Directive 2000/31/EC (Digital Services Act) </a:t>
            </a:r>
            <a:endParaRPr i="1" sz="700">
              <a:solidFill>
                <a:schemeClr val="dk1"/>
              </a:solidFill>
              <a:latin typeface="Helvetica Neue Light"/>
              <a:ea typeface="Helvetica Neue Light"/>
              <a:cs typeface="Helvetica Neue Light"/>
              <a:sym typeface="Helvetica Neue Light"/>
            </a:endParaRPr>
          </a:p>
        </p:txBody>
      </p:sp>
      <p:sp>
        <p:nvSpPr>
          <p:cNvPr id="74" name="Google Shape;74;p15"/>
          <p:cNvSpPr txBox="1"/>
          <p:nvPr/>
        </p:nvSpPr>
        <p:spPr>
          <a:xfrm>
            <a:off x="6703175" y="812675"/>
            <a:ext cx="231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*To be applied in Feb 2024</a:t>
            </a:r>
            <a:endParaRPr>
              <a:latin typeface="Helvetica Neue Light"/>
              <a:ea typeface="Helvetica Neue Light"/>
              <a:cs typeface="Helvetica Neue Light"/>
              <a:sym typeface="Helvetica Neue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2"/>
          <p:cNvSpPr/>
          <p:nvPr/>
        </p:nvSpPr>
        <p:spPr>
          <a:xfrm>
            <a:off x="7982175" y="789825"/>
            <a:ext cx="490200" cy="3917400"/>
          </a:xfrm>
          <a:prstGeom prst="upArrow">
            <a:avLst>
              <a:gd fmla="val 50000" name="adj1"/>
              <a:gd fmla="val 50000" name="adj2"/>
            </a:avLst>
          </a:prstGeom>
          <a:solidFill>
            <a:srgbClr val="5515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 name="Google Shape;384;p42"/>
          <p:cNvCxnSpPr/>
          <p:nvPr/>
        </p:nvCxnSpPr>
        <p:spPr>
          <a:xfrm>
            <a:off x="822000" y="4707200"/>
            <a:ext cx="7500000" cy="0"/>
          </a:xfrm>
          <a:prstGeom prst="straightConnector1">
            <a:avLst/>
          </a:prstGeom>
          <a:noFill/>
          <a:ln cap="flat" cmpd="sng" w="76200">
            <a:solidFill>
              <a:schemeClr val="dk2"/>
            </a:solidFill>
            <a:prstDash val="solid"/>
            <a:round/>
            <a:headEnd len="med" w="med" type="none"/>
            <a:tailEnd len="med" w="med" type="none"/>
          </a:ln>
        </p:spPr>
      </p:cxnSp>
      <p:sp>
        <p:nvSpPr>
          <p:cNvPr id="385" name="Google Shape;385;p42"/>
          <p:cNvSpPr txBox="1"/>
          <p:nvPr/>
        </p:nvSpPr>
        <p:spPr>
          <a:xfrm>
            <a:off x="3873200" y="1590825"/>
            <a:ext cx="41811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latin typeface="Helvetica Neue"/>
                <a:ea typeface="Helvetica Neue"/>
                <a:cs typeface="Helvetica Neue"/>
                <a:sym typeface="Helvetica Neue"/>
              </a:rPr>
              <a:t>Requiring a </a:t>
            </a:r>
            <a:r>
              <a:rPr b="1" i="1" lang="en" sz="1600">
                <a:latin typeface="Helvetica Neue"/>
                <a:ea typeface="Helvetica Neue"/>
                <a:cs typeface="Helvetica Neue"/>
                <a:sym typeface="Helvetica Neue"/>
              </a:rPr>
              <a:t>de minimis </a:t>
            </a:r>
            <a:r>
              <a:rPr b="1" lang="en" sz="1600">
                <a:latin typeface="Helvetica Neue"/>
                <a:ea typeface="Helvetica Neue"/>
                <a:cs typeface="Helvetica Neue"/>
                <a:sym typeface="Helvetica Neue"/>
              </a:rPr>
              <a:t>threshold</a:t>
            </a:r>
            <a:endParaRPr sz="1600">
              <a:latin typeface="Helvetica Neue Light"/>
              <a:ea typeface="Helvetica Neue Light"/>
              <a:cs typeface="Helvetica Neue Light"/>
              <a:sym typeface="Helvetica Neue Light"/>
            </a:endParaRPr>
          </a:p>
        </p:txBody>
      </p:sp>
      <p:sp>
        <p:nvSpPr>
          <p:cNvPr id="386" name="Google Shape;38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42"/>
          <p:cNvSpPr txBox="1"/>
          <p:nvPr/>
        </p:nvSpPr>
        <p:spPr>
          <a:xfrm>
            <a:off x="213750" y="152100"/>
            <a:ext cx="9021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Helvetica Neue Light"/>
                <a:ea typeface="Helvetica Neue Light"/>
                <a:cs typeface="Helvetica Neue Light"/>
                <a:sym typeface="Helvetica Neue Light"/>
              </a:rPr>
              <a:t>Assessing evidentiary value for non-material damage claims</a:t>
            </a:r>
            <a:endParaRPr sz="2500">
              <a:solidFill>
                <a:schemeClr val="dk1"/>
              </a:solidFill>
              <a:latin typeface="Helvetica Neue Light"/>
              <a:ea typeface="Helvetica Neue Light"/>
              <a:cs typeface="Helvetica Neue Light"/>
              <a:sym typeface="Helvetica Neue Light"/>
            </a:endParaRPr>
          </a:p>
        </p:txBody>
      </p:sp>
      <p:sp>
        <p:nvSpPr>
          <p:cNvPr id="388" name="Google Shape;388;p42"/>
          <p:cNvSpPr txBox="1"/>
          <p:nvPr/>
        </p:nvSpPr>
        <p:spPr>
          <a:xfrm>
            <a:off x="2057400" y="1952025"/>
            <a:ext cx="5996700" cy="2909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600">
                <a:solidFill>
                  <a:schemeClr val="dk1"/>
                </a:solidFill>
                <a:latin typeface="Helvetica Neue Light"/>
                <a:ea typeface="Helvetica Neue Light"/>
                <a:cs typeface="Helvetica Neue Light"/>
                <a:sym typeface="Helvetica Neue Light"/>
              </a:rPr>
              <a:t>Preselected purposes, sharing-by-default, or “accept all” options at the first layer of consent requests may share data with </a:t>
            </a:r>
            <a:r>
              <a:rPr i="1" lang="en" sz="1600">
                <a:solidFill>
                  <a:schemeClr val="dk1"/>
                </a:solidFill>
                <a:latin typeface="Helvetica Neue Light"/>
                <a:ea typeface="Helvetica Neue Light"/>
                <a:cs typeface="Helvetica Neue Light"/>
                <a:sym typeface="Helvetica Neue Light"/>
              </a:rPr>
              <a:t>hundreds</a:t>
            </a:r>
            <a:r>
              <a:rPr lang="en" sz="1600">
                <a:solidFill>
                  <a:schemeClr val="dk1"/>
                </a:solidFill>
                <a:latin typeface="Helvetica Neue Light"/>
                <a:ea typeface="Helvetica Neue Light"/>
                <a:cs typeface="Helvetica Neue Light"/>
                <a:sym typeface="Helvetica Neue Light"/>
              </a:rPr>
              <a:t> of third-party advertisers, </a:t>
            </a:r>
            <a:r>
              <a:rPr b="1" lang="en" sz="1600">
                <a:solidFill>
                  <a:schemeClr val="dk1"/>
                </a:solidFill>
                <a:latin typeface="Helvetica Neue"/>
                <a:ea typeface="Helvetica Neue"/>
                <a:cs typeface="Helvetica Neue"/>
                <a:sym typeface="Helvetica Neue"/>
              </a:rPr>
              <a:t>indicating severity</a:t>
            </a:r>
            <a:r>
              <a:rPr lang="en" sz="1600">
                <a:solidFill>
                  <a:schemeClr val="dk1"/>
                </a:solidFill>
                <a:latin typeface="Helvetica Neue Light"/>
                <a:ea typeface="Helvetica Neue Light"/>
                <a:cs typeface="Helvetica Neue Light"/>
                <a:sym typeface="Helvetica Neue Light"/>
              </a:rPr>
              <a:t> towards a </a:t>
            </a:r>
            <a:r>
              <a:rPr i="1" lang="en" sz="1600">
                <a:solidFill>
                  <a:schemeClr val="dk1"/>
                </a:solidFill>
                <a:latin typeface="Helvetica Neue Light"/>
                <a:ea typeface="Helvetica Neue Light"/>
                <a:cs typeface="Helvetica Neue Light"/>
                <a:sym typeface="Helvetica Neue Light"/>
              </a:rPr>
              <a:t>de minimis</a:t>
            </a:r>
            <a:r>
              <a:rPr lang="en" sz="1600">
                <a:solidFill>
                  <a:schemeClr val="dk1"/>
                </a:solidFill>
                <a:latin typeface="Helvetica Neue Light"/>
                <a:ea typeface="Helvetica Neue Light"/>
                <a:cs typeface="Helvetica Neue Light"/>
                <a:sym typeface="Helvetica Neue Light"/>
              </a:rPr>
              <a:t> requirement</a:t>
            </a:r>
            <a:r>
              <a:rPr lang="en">
                <a:solidFill>
                  <a:schemeClr val="dk1"/>
                </a:solidFill>
                <a:latin typeface="Helvetica Neue Light"/>
                <a:ea typeface="Helvetica Neue Light"/>
                <a:cs typeface="Helvetica Neue Light"/>
                <a:sym typeface="Helvetica Neue Light"/>
              </a:rPr>
              <a:t> </a:t>
            </a:r>
            <a:br>
              <a:rPr lang="en">
                <a:solidFill>
                  <a:schemeClr val="dk1"/>
                </a:solidFill>
                <a:latin typeface="Helvetica Neue Light"/>
                <a:ea typeface="Helvetica Neue Light"/>
                <a:cs typeface="Helvetica Neue Light"/>
                <a:sym typeface="Helvetica Neue Light"/>
              </a:rPr>
            </a:br>
            <a:br>
              <a:rPr lang="en">
                <a:solidFill>
                  <a:schemeClr val="dk1"/>
                </a:solidFill>
                <a:latin typeface="Helvetica Neue Light"/>
                <a:ea typeface="Helvetica Neue Light"/>
                <a:cs typeface="Helvetica Neue Light"/>
                <a:sym typeface="Helvetica Neue Light"/>
              </a:rPr>
            </a:br>
            <a:r>
              <a:rPr lang="en" sz="1700">
                <a:solidFill>
                  <a:schemeClr val="dk1"/>
                </a:solidFill>
                <a:latin typeface="Helvetica Neue Light"/>
                <a:ea typeface="Helvetica Neue Light"/>
                <a:cs typeface="Helvetica Neue Light"/>
                <a:sym typeface="Helvetica Neue Light"/>
              </a:rPr>
              <a:t>Consent dark patterns scholarship identifies </a:t>
            </a:r>
            <a:endParaRPr sz="1700">
              <a:solidFill>
                <a:schemeClr val="dk1"/>
              </a:solidFill>
              <a:latin typeface="Helvetica Neue Light"/>
              <a:ea typeface="Helvetica Neue Light"/>
              <a:cs typeface="Helvetica Neue Light"/>
              <a:sym typeface="Helvetica Neue Light"/>
            </a:endParaRPr>
          </a:p>
          <a:p>
            <a:pPr indent="0" lvl="0" marL="0" rtl="0" algn="r">
              <a:spcBef>
                <a:spcPts val="0"/>
              </a:spcBef>
              <a:spcAft>
                <a:spcPts val="0"/>
              </a:spcAft>
              <a:buNone/>
            </a:pPr>
            <a:r>
              <a:rPr b="1" lang="en" sz="1700">
                <a:solidFill>
                  <a:schemeClr val="dk1"/>
                </a:solidFill>
                <a:latin typeface="Helvetica Neue"/>
                <a:ea typeface="Helvetica Neue"/>
                <a:cs typeface="Helvetica Neue"/>
                <a:sym typeface="Helvetica Neue"/>
              </a:rPr>
              <a:t>other non-material harms</a:t>
            </a:r>
            <a:r>
              <a:rPr lang="en" sz="1700">
                <a:solidFill>
                  <a:schemeClr val="dk1"/>
                </a:solidFill>
                <a:latin typeface="Helvetica Neue Light"/>
                <a:ea typeface="Helvetica Neue Light"/>
                <a:cs typeface="Helvetica Neue Light"/>
                <a:sym typeface="Helvetica Neue Light"/>
              </a:rPr>
              <a:t>:</a:t>
            </a:r>
            <a:endParaRPr sz="1700">
              <a:solidFill>
                <a:schemeClr val="dk1"/>
              </a:solidFill>
              <a:latin typeface="Helvetica Neue Light"/>
              <a:ea typeface="Helvetica Neue Light"/>
              <a:cs typeface="Helvetica Neue Light"/>
              <a:sym typeface="Helvetica Neue Light"/>
            </a:endParaRPr>
          </a:p>
          <a:p>
            <a:pPr indent="0" lvl="0" marL="0" rtl="0" algn="r">
              <a:spcBef>
                <a:spcPts val="0"/>
              </a:spcBef>
              <a:spcAft>
                <a:spcPts val="0"/>
              </a:spcAft>
              <a:buNone/>
            </a:pPr>
            <a:r>
              <a:rPr lang="en" sz="1200">
                <a:solidFill>
                  <a:schemeClr val="dk1"/>
                </a:solidFill>
                <a:latin typeface="Helvetica Neue Light"/>
                <a:ea typeface="Helvetica Neue Light"/>
                <a:cs typeface="Helvetica Neue Light"/>
                <a:sym typeface="Helvetica Neue Light"/>
              </a:rPr>
              <a:t>labor and cognitive harms (Nouwens et al. and Utz et al.) </a:t>
            </a:r>
            <a:endParaRPr sz="1200">
              <a:solidFill>
                <a:schemeClr val="dk1"/>
              </a:solidFill>
              <a:latin typeface="Helvetica Neue Light"/>
              <a:ea typeface="Helvetica Neue Light"/>
              <a:cs typeface="Helvetica Neue Light"/>
              <a:sym typeface="Helvetica Neue Light"/>
            </a:endParaRPr>
          </a:p>
          <a:p>
            <a:pPr indent="0" lvl="0" marL="0" rtl="0" algn="r">
              <a:spcBef>
                <a:spcPts val="0"/>
              </a:spcBef>
              <a:spcAft>
                <a:spcPts val="0"/>
              </a:spcAft>
              <a:buNone/>
            </a:pPr>
            <a:r>
              <a:rPr lang="en" sz="1200">
                <a:solidFill>
                  <a:schemeClr val="dk1"/>
                </a:solidFill>
                <a:latin typeface="Helvetica Neue Light"/>
                <a:ea typeface="Helvetica Neue Light"/>
                <a:cs typeface="Helvetica Neue Light"/>
                <a:sym typeface="Helvetica Neue Light"/>
              </a:rPr>
              <a:t>control issues, privacy concerns, and fatigue (Grassl et. al.) </a:t>
            </a:r>
            <a:br>
              <a:rPr lang="en" sz="1200">
                <a:solidFill>
                  <a:schemeClr val="dk1"/>
                </a:solidFill>
                <a:latin typeface="Helvetica Neue Light"/>
                <a:ea typeface="Helvetica Neue Light"/>
                <a:cs typeface="Helvetica Neue Light"/>
                <a:sym typeface="Helvetica Neue Light"/>
              </a:rPr>
            </a:br>
            <a:r>
              <a:rPr lang="en" sz="1200">
                <a:solidFill>
                  <a:schemeClr val="dk1"/>
                </a:solidFill>
                <a:latin typeface="Helvetica Neue Light"/>
                <a:ea typeface="Helvetica Neue Light"/>
                <a:cs typeface="Helvetica Neue Light"/>
                <a:sym typeface="Helvetica Neue Light"/>
              </a:rPr>
              <a:t>negative emotional responses (Kulyk et al.)</a:t>
            </a:r>
            <a:endParaRPr sz="1200">
              <a:solidFill>
                <a:schemeClr val="dk1"/>
              </a:solidFill>
              <a:latin typeface="Helvetica Neue Light"/>
              <a:ea typeface="Helvetica Neue Light"/>
              <a:cs typeface="Helvetica Neue Light"/>
              <a:sym typeface="Helvetica Neue Light"/>
            </a:endParaRPr>
          </a:p>
          <a:p>
            <a:pPr indent="0" lvl="0" marL="0" rtl="0" algn="r">
              <a:spcBef>
                <a:spcPts val="0"/>
              </a:spcBef>
              <a:spcAft>
                <a:spcPts val="0"/>
              </a:spcAft>
              <a:buNone/>
            </a:pPr>
            <a:r>
              <a:rPr lang="en" sz="1200">
                <a:solidFill>
                  <a:schemeClr val="dk1"/>
                </a:solidFill>
                <a:latin typeface="Helvetica Neue Light"/>
                <a:ea typeface="Helvetica Neue Light"/>
                <a:cs typeface="Helvetica Neue Light"/>
                <a:sym typeface="Helvetica Neue Light"/>
              </a:rPr>
              <a:t>regretting privacy choices (Machuletz et al.)</a:t>
            </a:r>
            <a:endParaRPr sz="1200">
              <a:solidFill>
                <a:schemeClr val="dk1"/>
              </a:solidFill>
              <a:latin typeface="Helvetica Neue Light"/>
              <a:ea typeface="Helvetica Neue Light"/>
              <a:cs typeface="Helvetica Neue Light"/>
              <a:sym typeface="Helvetica Neue Light"/>
            </a:endParaRPr>
          </a:p>
          <a:p>
            <a:pPr indent="0" lvl="0" marL="0" rtl="0" algn="r">
              <a:spcBef>
                <a:spcPts val="0"/>
              </a:spcBef>
              <a:spcAft>
                <a:spcPts val="0"/>
              </a:spcAft>
              <a:buNone/>
            </a:pPr>
            <a:r>
              <a:rPr lang="en" sz="1700">
                <a:solidFill>
                  <a:schemeClr val="dk1"/>
                </a:solidFill>
                <a:latin typeface="Helvetica Neue Light"/>
                <a:ea typeface="Helvetica Neue Light"/>
                <a:cs typeface="Helvetica Neue Light"/>
                <a:sym typeface="Helvetica Neue Light"/>
              </a:rPr>
              <a:t>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type="title"/>
          </p:nvPr>
        </p:nvSpPr>
        <p:spPr>
          <a:xfrm>
            <a:off x="404900" y="2763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20">
                <a:latin typeface="Helvetica Neue Light"/>
                <a:ea typeface="Helvetica Neue Light"/>
                <a:cs typeface="Helvetica Neue Light"/>
                <a:sym typeface="Helvetica Neue Light"/>
              </a:rPr>
              <a:t>Potentially yes, after addressing challenges</a:t>
            </a:r>
            <a:endParaRPr sz="2520"/>
          </a:p>
        </p:txBody>
      </p:sp>
      <p:sp>
        <p:nvSpPr>
          <p:cNvPr id="394" name="Google Shape;394;p43"/>
          <p:cNvSpPr txBox="1"/>
          <p:nvPr>
            <p:ph type="title"/>
          </p:nvPr>
        </p:nvSpPr>
        <p:spPr>
          <a:xfrm>
            <a:off x="3879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20"/>
              <a:t>So, can dark patterns give rise to redress?</a:t>
            </a:r>
            <a:endParaRPr sz="2120"/>
          </a:p>
        </p:txBody>
      </p:sp>
      <p:sp>
        <p:nvSpPr>
          <p:cNvPr id="395" name="Google Shape;39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p:nvPr/>
        </p:nvSpPr>
        <p:spPr>
          <a:xfrm>
            <a:off x="7982175" y="866025"/>
            <a:ext cx="490200" cy="3937500"/>
          </a:xfrm>
          <a:prstGeom prst="upArrow">
            <a:avLst>
              <a:gd fmla="val 50000" name="adj1"/>
              <a:gd fmla="val 50000" name="adj2"/>
            </a:avLst>
          </a:prstGeom>
          <a:solidFill>
            <a:srgbClr val="5515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4"/>
          <p:cNvSpPr/>
          <p:nvPr/>
        </p:nvSpPr>
        <p:spPr>
          <a:xfrm rot="10800000">
            <a:off x="633575" y="1023750"/>
            <a:ext cx="567000" cy="3851400"/>
          </a:xfrm>
          <a:prstGeom prst="upArrow">
            <a:avLst>
              <a:gd fmla="val 50000" name="adj1"/>
              <a:gd fmla="val 50000" name="adj2"/>
            </a:avLst>
          </a:prstGeom>
          <a:solidFill>
            <a:srgbClr val="0D5D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txBox="1"/>
          <p:nvPr/>
        </p:nvSpPr>
        <p:spPr>
          <a:xfrm>
            <a:off x="1124375" y="4519350"/>
            <a:ext cx="353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Helvetica Neue"/>
                <a:ea typeface="Helvetica Neue"/>
                <a:cs typeface="Helvetica Neue"/>
                <a:sym typeface="Helvetica Neue"/>
              </a:rPr>
              <a:t>Below a </a:t>
            </a:r>
            <a:r>
              <a:rPr b="1" i="1" lang="en" sz="1600">
                <a:solidFill>
                  <a:schemeClr val="dk1"/>
                </a:solidFill>
                <a:latin typeface="Helvetica Neue"/>
                <a:ea typeface="Helvetica Neue"/>
                <a:cs typeface="Helvetica Neue"/>
                <a:sym typeface="Helvetica Neue"/>
              </a:rPr>
              <a:t>de</a:t>
            </a:r>
            <a:r>
              <a:rPr b="1" i="1" lang="en" sz="1600">
                <a:solidFill>
                  <a:srgbClr val="FF0000"/>
                </a:solidFill>
                <a:latin typeface="Helvetica Neue"/>
                <a:ea typeface="Helvetica Neue"/>
                <a:cs typeface="Helvetica Neue"/>
                <a:sym typeface="Helvetica Neue"/>
              </a:rPr>
              <a:t> </a:t>
            </a:r>
            <a:r>
              <a:rPr b="1" i="1" lang="en" sz="1600">
                <a:latin typeface="Helvetica Neue"/>
                <a:ea typeface="Helvetica Neue"/>
                <a:cs typeface="Helvetica Neue"/>
                <a:sym typeface="Helvetica Neue"/>
              </a:rPr>
              <a:t>minimis </a:t>
            </a:r>
            <a:r>
              <a:rPr b="1" lang="en" sz="1600">
                <a:latin typeface="Helvetica Neue"/>
                <a:ea typeface="Helvetica Neue"/>
                <a:cs typeface="Helvetica Neue"/>
                <a:sym typeface="Helvetica Neue"/>
              </a:rPr>
              <a:t>threshold</a:t>
            </a:r>
            <a:endParaRPr b="1" sz="1600">
              <a:latin typeface="Helvetica Neue"/>
              <a:ea typeface="Helvetica Neue"/>
              <a:cs typeface="Helvetica Neue"/>
              <a:sym typeface="Helvetica Neue"/>
            </a:endParaRPr>
          </a:p>
        </p:txBody>
      </p:sp>
      <p:sp>
        <p:nvSpPr>
          <p:cNvPr id="403" name="Google Shape;403;p44"/>
          <p:cNvSpPr txBox="1"/>
          <p:nvPr/>
        </p:nvSpPr>
        <p:spPr>
          <a:xfrm>
            <a:off x="3797000" y="752625"/>
            <a:ext cx="41811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latin typeface="Helvetica Neue"/>
                <a:ea typeface="Helvetica Neue"/>
                <a:cs typeface="Helvetica Neue"/>
                <a:sym typeface="Helvetica Neue"/>
              </a:rPr>
              <a:t>Requiring a </a:t>
            </a:r>
            <a:r>
              <a:rPr b="1" i="1" lang="en" sz="1600">
                <a:latin typeface="Helvetica Neue"/>
                <a:ea typeface="Helvetica Neue"/>
                <a:cs typeface="Helvetica Neue"/>
                <a:sym typeface="Helvetica Neue"/>
              </a:rPr>
              <a:t>de minimis </a:t>
            </a:r>
            <a:r>
              <a:rPr b="1" lang="en" sz="1600">
                <a:latin typeface="Helvetica Neue"/>
                <a:ea typeface="Helvetica Neue"/>
                <a:cs typeface="Helvetica Neue"/>
                <a:sym typeface="Helvetica Neue"/>
              </a:rPr>
              <a:t>threshold</a:t>
            </a:r>
            <a:endParaRPr sz="1600">
              <a:latin typeface="Helvetica Neue Light"/>
              <a:ea typeface="Helvetica Neue Light"/>
              <a:cs typeface="Helvetica Neue Light"/>
              <a:sym typeface="Helvetica Neue Light"/>
            </a:endParaRPr>
          </a:p>
        </p:txBody>
      </p:sp>
      <p:sp>
        <p:nvSpPr>
          <p:cNvPr id="404" name="Google Shape;404;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44"/>
          <p:cNvSpPr txBox="1"/>
          <p:nvPr/>
        </p:nvSpPr>
        <p:spPr>
          <a:xfrm>
            <a:off x="213750" y="152100"/>
            <a:ext cx="902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Helvetica Neue Light"/>
                <a:ea typeface="Helvetica Neue Light"/>
                <a:cs typeface="Helvetica Neue Light"/>
                <a:sym typeface="Helvetica Neue Light"/>
              </a:rPr>
              <a:t>Challenges for threshold assessment</a:t>
            </a:r>
            <a:endParaRPr sz="2700">
              <a:solidFill>
                <a:schemeClr val="dk1"/>
              </a:solidFill>
              <a:latin typeface="Helvetica Neue Light"/>
              <a:ea typeface="Helvetica Neue Light"/>
              <a:cs typeface="Helvetica Neue Light"/>
              <a:sym typeface="Helvetica Neue Light"/>
            </a:endParaRPr>
          </a:p>
        </p:txBody>
      </p:sp>
      <p:cxnSp>
        <p:nvCxnSpPr>
          <p:cNvPr id="406" name="Google Shape;406;p44"/>
          <p:cNvCxnSpPr/>
          <p:nvPr/>
        </p:nvCxnSpPr>
        <p:spPr>
          <a:xfrm flipH="1" rot="10800000">
            <a:off x="553825" y="2857500"/>
            <a:ext cx="8086200" cy="8100"/>
          </a:xfrm>
          <a:prstGeom prst="straightConnector1">
            <a:avLst/>
          </a:prstGeom>
          <a:noFill/>
          <a:ln cap="flat" cmpd="sng" w="76200">
            <a:solidFill>
              <a:srgbClr val="EA9999"/>
            </a:solidFill>
            <a:prstDash val="dashDot"/>
            <a:round/>
            <a:headEnd len="med" w="med" type="none"/>
            <a:tailEnd len="med" w="med" type="none"/>
          </a:ln>
        </p:spPr>
      </p:cxnSp>
      <p:cxnSp>
        <p:nvCxnSpPr>
          <p:cNvPr id="407" name="Google Shape;407;p44"/>
          <p:cNvCxnSpPr/>
          <p:nvPr/>
        </p:nvCxnSpPr>
        <p:spPr>
          <a:xfrm>
            <a:off x="498900" y="3637350"/>
            <a:ext cx="8325300" cy="24000"/>
          </a:xfrm>
          <a:prstGeom prst="straightConnector1">
            <a:avLst/>
          </a:prstGeom>
          <a:noFill/>
          <a:ln cap="flat" cmpd="sng" w="76200">
            <a:solidFill>
              <a:srgbClr val="6AA84F"/>
            </a:solidFill>
            <a:prstDash val="lgDash"/>
            <a:round/>
            <a:headEnd len="med" w="med" type="none"/>
            <a:tailEnd len="med" w="med" type="none"/>
          </a:ln>
        </p:spPr>
      </p:cxnSp>
      <p:cxnSp>
        <p:nvCxnSpPr>
          <p:cNvPr id="408" name="Google Shape;408;p44"/>
          <p:cNvCxnSpPr/>
          <p:nvPr/>
        </p:nvCxnSpPr>
        <p:spPr>
          <a:xfrm>
            <a:off x="479400" y="2074375"/>
            <a:ext cx="8128500" cy="15900"/>
          </a:xfrm>
          <a:prstGeom prst="straightConnector1">
            <a:avLst/>
          </a:prstGeom>
          <a:noFill/>
          <a:ln cap="flat" cmpd="sng" w="76200">
            <a:solidFill>
              <a:srgbClr val="CC0000"/>
            </a:solidFill>
            <a:prstDash val="solid"/>
            <a:round/>
            <a:headEnd len="med" w="med" type="none"/>
            <a:tailEnd len="med" w="med" type="none"/>
          </a:ln>
        </p:spPr>
      </p:cxnSp>
      <p:sp>
        <p:nvSpPr>
          <p:cNvPr id="409" name="Google Shape;409;p44"/>
          <p:cNvSpPr txBox="1"/>
          <p:nvPr/>
        </p:nvSpPr>
        <p:spPr>
          <a:xfrm>
            <a:off x="8597375" y="3194350"/>
            <a:ext cx="382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solidFill>
                  <a:srgbClr val="E69138"/>
                </a:solidFill>
                <a:latin typeface="Helvetica Neue"/>
                <a:ea typeface="Helvetica Neue"/>
                <a:cs typeface="Helvetica Neue"/>
                <a:sym typeface="Helvetica Neue"/>
              </a:rPr>
              <a:t>?</a:t>
            </a:r>
            <a:endParaRPr b="1" sz="4600">
              <a:solidFill>
                <a:srgbClr val="E69138"/>
              </a:solidFill>
              <a:latin typeface="Helvetica Neue"/>
              <a:ea typeface="Helvetica Neue"/>
              <a:cs typeface="Helvetica Neue"/>
              <a:sym typeface="Helvetica Neue"/>
            </a:endParaRPr>
          </a:p>
        </p:txBody>
      </p:sp>
      <p:sp>
        <p:nvSpPr>
          <p:cNvPr id="410" name="Google Shape;410;p44"/>
          <p:cNvSpPr txBox="1"/>
          <p:nvPr/>
        </p:nvSpPr>
        <p:spPr>
          <a:xfrm>
            <a:off x="4475" y="1622500"/>
            <a:ext cx="382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solidFill>
                  <a:srgbClr val="E69138"/>
                </a:solidFill>
                <a:latin typeface="Helvetica Neue"/>
                <a:ea typeface="Helvetica Neue"/>
                <a:cs typeface="Helvetica Neue"/>
                <a:sym typeface="Helvetica Neue"/>
              </a:rPr>
              <a:t>?</a:t>
            </a:r>
            <a:endParaRPr b="1" sz="4600">
              <a:solidFill>
                <a:srgbClr val="E69138"/>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p:nvPr/>
        </p:nvSpPr>
        <p:spPr>
          <a:xfrm>
            <a:off x="7982175" y="866025"/>
            <a:ext cx="490200" cy="3937500"/>
          </a:xfrm>
          <a:prstGeom prst="upArrow">
            <a:avLst>
              <a:gd fmla="val 50000" name="adj1"/>
              <a:gd fmla="val 50000" name="adj2"/>
            </a:avLst>
          </a:prstGeom>
          <a:solidFill>
            <a:srgbClr val="55156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rot="10800000">
            <a:off x="633575" y="1023750"/>
            <a:ext cx="567000" cy="3851400"/>
          </a:xfrm>
          <a:prstGeom prst="upArrow">
            <a:avLst>
              <a:gd fmla="val 50000" name="adj1"/>
              <a:gd fmla="val 50000" name="adj2"/>
            </a:avLst>
          </a:prstGeom>
          <a:solidFill>
            <a:srgbClr val="0D5DD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5"/>
          <p:cNvSpPr txBox="1"/>
          <p:nvPr/>
        </p:nvSpPr>
        <p:spPr>
          <a:xfrm>
            <a:off x="1200575" y="4443150"/>
            <a:ext cx="353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Helvetica Neue"/>
                <a:ea typeface="Helvetica Neue"/>
                <a:cs typeface="Helvetica Neue"/>
                <a:sym typeface="Helvetica Neue"/>
              </a:rPr>
              <a:t>Below a </a:t>
            </a:r>
            <a:r>
              <a:rPr b="1" i="1" lang="en" sz="1600">
                <a:solidFill>
                  <a:schemeClr val="dk1"/>
                </a:solidFill>
                <a:latin typeface="Helvetica Neue"/>
                <a:ea typeface="Helvetica Neue"/>
                <a:cs typeface="Helvetica Neue"/>
                <a:sym typeface="Helvetica Neue"/>
              </a:rPr>
              <a:t>de</a:t>
            </a:r>
            <a:r>
              <a:rPr b="1" i="1" lang="en" sz="1600">
                <a:solidFill>
                  <a:srgbClr val="FF0000"/>
                </a:solidFill>
                <a:latin typeface="Helvetica Neue"/>
                <a:ea typeface="Helvetica Neue"/>
                <a:cs typeface="Helvetica Neue"/>
                <a:sym typeface="Helvetica Neue"/>
              </a:rPr>
              <a:t> </a:t>
            </a:r>
            <a:r>
              <a:rPr b="1" i="1" lang="en" sz="1600">
                <a:latin typeface="Helvetica Neue"/>
                <a:ea typeface="Helvetica Neue"/>
                <a:cs typeface="Helvetica Neue"/>
                <a:sym typeface="Helvetica Neue"/>
              </a:rPr>
              <a:t>minimis </a:t>
            </a:r>
            <a:r>
              <a:rPr b="1" lang="en" sz="1600">
                <a:latin typeface="Helvetica Neue"/>
                <a:ea typeface="Helvetica Neue"/>
                <a:cs typeface="Helvetica Neue"/>
                <a:sym typeface="Helvetica Neue"/>
              </a:rPr>
              <a:t>threshold</a:t>
            </a:r>
            <a:endParaRPr b="1" sz="1600">
              <a:latin typeface="Helvetica Neue"/>
              <a:ea typeface="Helvetica Neue"/>
              <a:cs typeface="Helvetica Neue"/>
              <a:sym typeface="Helvetica Neue"/>
            </a:endParaRPr>
          </a:p>
        </p:txBody>
      </p:sp>
      <p:sp>
        <p:nvSpPr>
          <p:cNvPr id="418" name="Google Shape;418;p45"/>
          <p:cNvSpPr txBox="1"/>
          <p:nvPr/>
        </p:nvSpPr>
        <p:spPr>
          <a:xfrm>
            <a:off x="3797000" y="752625"/>
            <a:ext cx="41811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600">
                <a:latin typeface="Helvetica Neue"/>
                <a:ea typeface="Helvetica Neue"/>
                <a:cs typeface="Helvetica Neue"/>
                <a:sym typeface="Helvetica Neue"/>
              </a:rPr>
              <a:t>Requiring a </a:t>
            </a:r>
            <a:r>
              <a:rPr b="1" i="1" lang="en" sz="1600">
                <a:latin typeface="Helvetica Neue"/>
                <a:ea typeface="Helvetica Neue"/>
                <a:cs typeface="Helvetica Neue"/>
                <a:sym typeface="Helvetica Neue"/>
              </a:rPr>
              <a:t>de minimis </a:t>
            </a:r>
            <a:r>
              <a:rPr b="1" lang="en" sz="1600">
                <a:latin typeface="Helvetica Neue"/>
                <a:ea typeface="Helvetica Neue"/>
                <a:cs typeface="Helvetica Neue"/>
                <a:sym typeface="Helvetica Neue"/>
              </a:rPr>
              <a:t>threshold</a:t>
            </a:r>
            <a:endParaRPr sz="1600">
              <a:latin typeface="Helvetica Neue Light"/>
              <a:ea typeface="Helvetica Neue Light"/>
              <a:cs typeface="Helvetica Neue Light"/>
              <a:sym typeface="Helvetica Neue Light"/>
            </a:endParaRPr>
          </a:p>
        </p:txBody>
      </p:sp>
      <p:sp>
        <p:nvSpPr>
          <p:cNvPr id="419" name="Google Shape;41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45"/>
          <p:cNvSpPr txBox="1"/>
          <p:nvPr/>
        </p:nvSpPr>
        <p:spPr>
          <a:xfrm>
            <a:off x="213750" y="152100"/>
            <a:ext cx="902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Helvetica Neue Light"/>
                <a:ea typeface="Helvetica Neue Light"/>
                <a:cs typeface="Helvetica Neue Light"/>
                <a:sym typeface="Helvetica Neue Light"/>
              </a:rPr>
              <a:t>Challenges for threshold assessment</a:t>
            </a:r>
            <a:endParaRPr sz="2700">
              <a:solidFill>
                <a:schemeClr val="dk1"/>
              </a:solidFill>
              <a:latin typeface="Helvetica Neue Light"/>
              <a:ea typeface="Helvetica Neue Light"/>
              <a:cs typeface="Helvetica Neue Light"/>
              <a:sym typeface="Helvetica Neue Light"/>
            </a:endParaRPr>
          </a:p>
        </p:txBody>
      </p:sp>
      <p:cxnSp>
        <p:nvCxnSpPr>
          <p:cNvPr id="421" name="Google Shape;421;p45"/>
          <p:cNvCxnSpPr/>
          <p:nvPr/>
        </p:nvCxnSpPr>
        <p:spPr>
          <a:xfrm>
            <a:off x="503325" y="2862075"/>
            <a:ext cx="8136600" cy="71700"/>
          </a:xfrm>
          <a:prstGeom prst="straightConnector1">
            <a:avLst/>
          </a:prstGeom>
          <a:noFill/>
          <a:ln cap="flat" cmpd="sng" w="76200">
            <a:solidFill>
              <a:srgbClr val="EA9999"/>
            </a:solidFill>
            <a:prstDash val="dashDot"/>
            <a:round/>
            <a:headEnd len="med" w="med" type="none"/>
            <a:tailEnd len="med" w="med" type="none"/>
          </a:ln>
        </p:spPr>
      </p:cxnSp>
      <p:cxnSp>
        <p:nvCxnSpPr>
          <p:cNvPr id="422" name="Google Shape;422;p45"/>
          <p:cNvCxnSpPr/>
          <p:nvPr/>
        </p:nvCxnSpPr>
        <p:spPr>
          <a:xfrm>
            <a:off x="498900" y="3637350"/>
            <a:ext cx="8325300" cy="24000"/>
          </a:xfrm>
          <a:prstGeom prst="straightConnector1">
            <a:avLst/>
          </a:prstGeom>
          <a:noFill/>
          <a:ln cap="flat" cmpd="sng" w="76200">
            <a:solidFill>
              <a:srgbClr val="6AA84F"/>
            </a:solidFill>
            <a:prstDash val="lgDash"/>
            <a:round/>
            <a:headEnd len="med" w="med" type="none"/>
            <a:tailEnd len="med" w="med" type="none"/>
          </a:ln>
        </p:spPr>
      </p:cxnSp>
      <p:cxnSp>
        <p:nvCxnSpPr>
          <p:cNvPr id="423" name="Google Shape;423;p45"/>
          <p:cNvCxnSpPr/>
          <p:nvPr/>
        </p:nvCxnSpPr>
        <p:spPr>
          <a:xfrm>
            <a:off x="479400" y="2074375"/>
            <a:ext cx="8128500" cy="15900"/>
          </a:xfrm>
          <a:prstGeom prst="straightConnector1">
            <a:avLst/>
          </a:prstGeom>
          <a:noFill/>
          <a:ln cap="flat" cmpd="sng" w="76200">
            <a:solidFill>
              <a:srgbClr val="CC0000"/>
            </a:solidFill>
            <a:prstDash val="solid"/>
            <a:round/>
            <a:headEnd len="med" w="med" type="none"/>
            <a:tailEnd len="med" w="med" type="none"/>
          </a:ln>
        </p:spPr>
      </p:cxnSp>
      <p:sp>
        <p:nvSpPr>
          <p:cNvPr id="424" name="Google Shape;424;p45"/>
          <p:cNvSpPr txBox="1"/>
          <p:nvPr/>
        </p:nvSpPr>
        <p:spPr>
          <a:xfrm>
            <a:off x="8597375" y="3194350"/>
            <a:ext cx="382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solidFill>
                  <a:srgbClr val="E69138"/>
                </a:solidFill>
                <a:latin typeface="Helvetica Neue"/>
                <a:ea typeface="Helvetica Neue"/>
                <a:cs typeface="Helvetica Neue"/>
                <a:sym typeface="Helvetica Neue"/>
              </a:rPr>
              <a:t>?</a:t>
            </a:r>
            <a:endParaRPr b="1" sz="4600">
              <a:solidFill>
                <a:srgbClr val="E69138"/>
              </a:solidFill>
              <a:latin typeface="Helvetica Neue"/>
              <a:ea typeface="Helvetica Neue"/>
              <a:cs typeface="Helvetica Neue"/>
              <a:sym typeface="Helvetica Neue"/>
            </a:endParaRPr>
          </a:p>
        </p:txBody>
      </p:sp>
      <p:sp>
        <p:nvSpPr>
          <p:cNvPr id="425" name="Google Shape;425;p45"/>
          <p:cNvSpPr txBox="1"/>
          <p:nvPr/>
        </p:nvSpPr>
        <p:spPr>
          <a:xfrm>
            <a:off x="4475" y="1622500"/>
            <a:ext cx="382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600">
                <a:solidFill>
                  <a:srgbClr val="E69138"/>
                </a:solidFill>
                <a:latin typeface="Helvetica Neue"/>
                <a:ea typeface="Helvetica Neue"/>
                <a:cs typeface="Helvetica Neue"/>
                <a:sym typeface="Helvetica Neue"/>
              </a:rPr>
              <a:t>?</a:t>
            </a:r>
            <a:endParaRPr b="1" sz="4600">
              <a:solidFill>
                <a:srgbClr val="E69138"/>
              </a:solidFill>
              <a:latin typeface="Helvetica Neue"/>
              <a:ea typeface="Helvetica Neue"/>
              <a:cs typeface="Helvetica Neue"/>
              <a:sym typeface="Helvetica Neue"/>
            </a:endParaRPr>
          </a:p>
        </p:txBody>
      </p:sp>
      <p:sp>
        <p:nvSpPr>
          <p:cNvPr id="426" name="Google Shape;426;p45"/>
          <p:cNvSpPr txBox="1"/>
          <p:nvPr/>
        </p:nvSpPr>
        <p:spPr>
          <a:xfrm>
            <a:off x="1815300" y="1498675"/>
            <a:ext cx="5555700" cy="26628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Helvetica Neue Light"/>
              <a:buChar char="●"/>
            </a:pPr>
            <a:r>
              <a:rPr lang="en" sz="2300">
                <a:latin typeface="Helvetica Neue Light"/>
                <a:ea typeface="Helvetica Neue Light"/>
                <a:cs typeface="Helvetica Neue Light"/>
                <a:sym typeface="Helvetica Neue Light"/>
              </a:rPr>
              <a:t>Lack of standardization of legal criteria across: </a:t>
            </a:r>
            <a:endParaRPr sz="2300">
              <a:latin typeface="Helvetica Neue Light"/>
              <a:ea typeface="Helvetica Neue Light"/>
              <a:cs typeface="Helvetica Neue Light"/>
              <a:sym typeface="Helvetica Neue Light"/>
            </a:endParaRPr>
          </a:p>
          <a:p>
            <a:pPr indent="-374650" lvl="1" marL="914400" rtl="0" algn="l">
              <a:spcBef>
                <a:spcPts val="0"/>
              </a:spcBef>
              <a:spcAft>
                <a:spcPts val="0"/>
              </a:spcAft>
              <a:buSzPts val="2300"/>
              <a:buFont typeface="Helvetica Neue Light"/>
              <a:buChar char="○"/>
            </a:pPr>
            <a:r>
              <a:rPr lang="en" sz="2300">
                <a:latin typeface="Helvetica Neue Light"/>
                <a:ea typeface="Helvetica Neue Light"/>
                <a:cs typeface="Helvetica Neue Light"/>
                <a:sym typeface="Helvetica Neue Light"/>
              </a:rPr>
              <a:t>Courts </a:t>
            </a:r>
            <a:endParaRPr sz="2300">
              <a:latin typeface="Helvetica Neue Light"/>
              <a:ea typeface="Helvetica Neue Light"/>
              <a:cs typeface="Helvetica Neue Light"/>
              <a:sym typeface="Helvetica Neue Light"/>
            </a:endParaRPr>
          </a:p>
          <a:p>
            <a:pPr indent="-374650" lvl="1" marL="914400" rtl="0" algn="l">
              <a:spcBef>
                <a:spcPts val="0"/>
              </a:spcBef>
              <a:spcAft>
                <a:spcPts val="0"/>
              </a:spcAft>
              <a:buSzPts val="2300"/>
              <a:buFont typeface="Helvetica Neue Light"/>
              <a:buChar char="○"/>
            </a:pPr>
            <a:r>
              <a:rPr lang="en" sz="2300">
                <a:latin typeface="Helvetica Neue Light"/>
                <a:ea typeface="Helvetica Neue Light"/>
                <a:cs typeface="Helvetica Neue Light"/>
                <a:sym typeface="Helvetica Neue Light"/>
              </a:rPr>
              <a:t>Administrative agencies (e.g. DPAs)</a:t>
            </a:r>
            <a:endParaRPr sz="2300">
              <a:latin typeface="Helvetica Neue Light"/>
              <a:ea typeface="Helvetica Neue Light"/>
              <a:cs typeface="Helvetica Neue Light"/>
              <a:sym typeface="Helvetica Neue Light"/>
            </a:endParaRPr>
          </a:p>
          <a:p>
            <a:pPr indent="-374650" lvl="1" marL="914400" rtl="0" algn="l">
              <a:spcBef>
                <a:spcPts val="0"/>
              </a:spcBef>
              <a:spcAft>
                <a:spcPts val="0"/>
              </a:spcAft>
              <a:buSzPts val="2300"/>
              <a:buFont typeface="Helvetica Neue Light"/>
              <a:buChar char="○"/>
            </a:pPr>
            <a:r>
              <a:rPr lang="en" sz="2300">
                <a:latin typeface="Helvetica Neue Light"/>
                <a:ea typeface="Helvetica Neue Light"/>
                <a:cs typeface="Helvetica Neue Light"/>
                <a:sym typeface="Helvetica Neue Light"/>
              </a:rPr>
              <a:t>International requirements</a:t>
            </a:r>
            <a:endParaRPr sz="2300">
              <a:latin typeface="Helvetica Neue Light"/>
              <a:ea typeface="Helvetica Neue Light"/>
              <a:cs typeface="Helvetica Neue Light"/>
              <a:sym typeface="Helvetica Neue Light"/>
            </a:endParaRPr>
          </a:p>
          <a:p>
            <a:pPr indent="-374650" lvl="0" marL="457200" rtl="0" algn="l">
              <a:spcBef>
                <a:spcPts val="0"/>
              </a:spcBef>
              <a:spcAft>
                <a:spcPts val="0"/>
              </a:spcAft>
              <a:buSzPts val="2300"/>
              <a:buFont typeface="Helvetica Neue Light"/>
              <a:buChar char="●"/>
            </a:pPr>
            <a:r>
              <a:rPr lang="en" sz="2300">
                <a:latin typeface="Helvetica Neue Light"/>
                <a:ea typeface="Helvetica Neue Light"/>
                <a:cs typeface="Helvetica Neue Light"/>
                <a:sym typeface="Helvetica Neue Light"/>
              </a:rPr>
              <a:t>Measurements to link non-material damages to evidentiary requirements</a:t>
            </a:r>
            <a:endParaRPr sz="2300">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6"/>
          <p:cNvSpPr txBox="1"/>
          <p:nvPr>
            <p:ph type="title"/>
          </p:nvPr>
        </p:nvSpPr>
        <p:spPr>
          <a:xfrm>
            <a:off x="304800" y="228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Towards evidence for damage claims</a:t>
            </a:r>
            <a:endParaRPr>
              <a:latin typeface="Helvetica Neue Light"/>
              <a:ea typeface="Helvetica Neue Light"/>
              <a:cs typeface="Helvetica Neue Light"/>
              <a:sym typeface="Helvetica Neue Light"/>
            </a:endParaRPr>
          </a:p>
        </p:txBody>
      </p:sp>
      <p:sp>
        <p:nvSpPr>
          <p:cNvPr id="432" name="Google Shape;43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33" name="Google Shape;433;p46"/>
          <p:cNvPicPr preferRelativeResize="0"/>
          <p:nvPr/>
        </p:nvPicPr>
        <p:blipFill rotWithShape="1">
          <a:blip r:embed="rId3">
            <a:alphaModFix/>
          </a:blip>
          <a:srcRect b="0" l="5410" r="0" t="1594"/>
          <a:stretch/>
        </p:blipFill>
        <p:spPr>
          <a:xfrm>
            <a:off x="216675" y="1660788"/>
            <a:ext cx="1425100" cy="1893975"/>
          </a:xfrm>
          <a:prstGeom prst="rect">
            <a:avLst/>
          </a:prstGeom>
          <a:noFill/>
          <a:ln>
            <a:noFill/>
          </a:ln>
          <a:effectLst>
            <a:outerShdw blurRad="57150" rotWithShape="0" algn="bl" dir="5400000" dist="19050">
              <a:srgbClr val="000000">
                <a:alpha val="50000"/>
              </a:srgbClr>
            </a:outerShdw>
          </a:effectLst>
        </p:spPr>
      </p:pic>
      <p:sp>
        <p:nvSpPr>
          <p:cNvPr id="434" name="Google Shape;434;p46"/>
          <p:cNvSpPr txBox="1"/>
          <p:nvPr/>
        </p:nvSpPr>
        <p:spPr>
          <a:xfrm>
            <a:off x="-54225" y="4938525"/>
            <a:ext cx="89598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500">
                <a:solidFill>
                  <a:schemeClr val="dk1"/>
                </a:solidFill>
                <a:latin typeface="Helvetica Neue Light"/>
                <a:ea typeface="Helvetica Neue Light"/>
                <a:cs typeface="Helvetica Neue Light"/>
                <a:sym typeface="Helvetica Neue Light"/>
              </a:rPr>
              <a:t>CNIL, “Cookies: the CNIL fines GOOGLE a total of 150 million euros and FACEBOOK 60 million euros for non-compliance with French legislation.” January 06, 2022. https://www.cnil.fr/en/cookies-cnil-fines-google-total-150-million-euros-and-facebook-60-million-euros-non-compliance</a:t>
            </a:r>
            <a:endParaRPr i="1" sz="300">
              <a:solidFill>
                <a:schemeClr val="dk1"/>
              </a:solidFill>
              <a:latin typeface="Helvetica Neue Light"/>
              <a:ea typeface="Helvetica Neue Light"/>
              <a:cs typeface="Helvetica Neue Light"/>
              <a:sym typeface="Helvetica Neue Light"/>
            </a:endParaRPr>
          </a:p>
        </p:txBody>
      </p:sp>
      <p:pic>
        <p:nvPicPr>
          <p:cNvPr id="435" name="Google Shape;435;p46"/>
          <p:cNvPicPr preferRelativeResize="0"/>
          <p:nvPr/>
        </p:nvPicPr>
        <p:blipFill>
          <a:blip r:embed="rId4">
            <a:alphaModFix/>
          </a:blip>
          <a:stretch>
            <a:fillRect/>
          </a:stretch>
        </p:blipFill>
        <p:spPr>
          <a:xfrm>
            <a:off x="1075175" y="1200152"/>
            <a:ext cx="866473" cy="866499"/>
          </a:xfrm>
          <a:prstGeom prst="rect">
            <a:avLst/>
          </a:prstGeom>
          <a:noFill/>
          <a:ln>
            <a:noFill/>
          </a:ln>
        </p:spPr>
      </p:pic>
      <p:pic>
        <p:nvPicPr>
          <p:cNvPr id="436" name="Google Shape;436;p46"/>
          <p:cNvPicPr preferRelativeResize="0"/>
          <p:nvPr/>
        </p:nvPicPr>
        <p:blipFill>
          <a:blip r:embed="rId5">
            <a:alphaModFix/>
          </a:blip>
          <a:stretch>
            <a:fillRect/>
          </a:stretch>
        </p:blipFill>
        <p:spPr>
          <a:xfrm>
            <a:off x="3199999" y="1535175"/>
            <a:ext cx="2875849" cy="1992800"/>
          </a:xfrm>
          <a:prstGeom prst="rect">
            <a:avLst/>
          </a:prstGeom>
          <a:noFill/>
          <a:ln>
            <a:noFill/>
          </a:ln>
          <a:effectLst>
            <a:outerShdw blurRad="57150" rotWithShape="0" algn="bl" dir="5400000" dist="19050">
              <a:srgbClr val="000000">
                <a:alpha val="50000"/>
              </a:srgbClr>
            </a:outerShdw>
          </a:effectLst>
        </p:spPr>
      </p:pic>
      <p:pic>
        <p:nvPicPr>
          <p:cNvPr id="437" name="Google Shape;437;p46"/>
          <p:cNvPicPr preferRelativeResize="0"/>
          <p:nvPr/>
        </p:nvPicPr>
        <p:blipFill rotWithShape="1">
          <a:blip r:embed="rId6">
            <a:alphaModFix/>
          </a:blip>
          <a:srcRect b="2940" l="4180" r="2709" t="0"/>
          <a:stretch/>
        </p:blipFill>
        <p:spPr>
          <a:xfrm>
            <a:off x="7453750" y="1620450"/>
            <a:ext cx="1394045" cy="1893950"/>
          </a:xfrm>
          <a:prstGeom prst="rect">
            <a:avLst/>
          </a:prstGeom>
          <a:noFill/>
          <a:ln>
            <a:noFill/>
          </a:ln>
          <a:effectLst>
            <a:outerShdw blurRad="57150" rotWithShape="0" algn="bl" dir="5400000" dist="19050">
              <a:srgbClr val="000000">
                <a:alpha val="50000"/>
              </a:srgbClr>
            </a:outerShdw>
          </a:effectLst>
        </p:spPr>
      </p:pic>
      <p:sp>
        <p:nvSpPr>
          <p:cNvPr id="438" name="Google Shape;438;p46"/>
          <p:cNvSpPr txBox="1"/>
          <p:nvPr/>
        </p:nvSpPr>
        <p:spPr>
          <a:xfrm>
            <a:off x="6735975" y="1154750"/>
            <a:ext cx="1523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4000">
                <a:solidFill>
                  <a:schemeClr val="dk1"/>
                </a:solidFill>
                <a:latin typeface="Helvetica Neue"/>
                <a:ea typeface="Helvetica Neue"/>
                <a:cs typeface="Helvetica Neue"/>
                <a:sym typeface="Helvetica Neue"/>
              </a:rPr>
              <a:t>€€€</a:t>
            </a:r>
            <a:endParaRPr sz="4000">
              <a:latin typeface="Helvetica Neue"/>
              <a:ea typeface="Helvetica Neue"/>
              <a:cs typeface="Helvetica Neue"/>
              <a:sym typeface="Helvetica Neue"/>
            </a:endParaRPr>
          </a:p>
        </p:txBody>
      </p:sp>
      <p:sp>
        <p:nvSpPr>
          <p:cNvPr id="439" name="Google Shape;439;p46"/>
          <p:cNvSpPr/>
          <p:nvPr/>
        </p:nvSpPr>
        <p:spPr>
          <a:xfrm>
            <a:off x="1908338" y="2495950"/>
            <a:ext cx="1101300" cy="261600"/>
          </a:xfrm>
          <a:prstGeom prst="rightArrow">
            <a:avLst>
              <a:gd fmla="val 50000" name="adj1"/>
              <a:gd fmla="val 50000" name="adj2"/>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6"/>
          <p:cNvSpPr/>
          <p:nvPr/>
        </p:nvSpPr>
        <p:spPr>
          <a:xfrm>
            <a:off x="6252238" y="2495950"/>
            <a:ext cx="1101300" cy="261600"/>
          </a:xfrm>
          <a:prstGeom prst="rightArrow">
            <a:avLst>
              <a:gd fmla="val 50000" name="adj1"/>
              <a:gd fmla="val 50000" name="adj2"/>
            </a:avLst>
          </a:prstGeom>
          <a:solidFill>
            <a:srgbClr val="07376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7"/>
          <p:cNvSpPr txBox="1"/>
          <p:nvPr>
            <p:ph idx="1" type="body"/>
          </p:nvPr>
        </p:nvSpPr>
        <p:spPr>
          <a:xfrm>
            <a:off x="311700" y="44591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600"/>
              <a:t>@johannagunawan @Cristianapt @kamara_irene</a:t>
            </a:r>
            <a:endParaRPr sz="1600"/>
          </a:p>
        </p:txBody>
      </p:sp>
      <p:sp>
        <p:nvSpPr>
          <p:cNvPr id="446" name="Google Shape;446;p47"/>
          <p:cNvSpPr txBox="1"/>
          <p:nvPr>
            <p:ph idx="4294967295" type="ctrTitle"/>
          </p:nvPr>
        </p:nvSpPr>
        <p:spPr>
          <a:xfrm>
            <a:off x="253900" y="3848525"/>
            <a:ext cx="8520600" cy="9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680"/>
              <a:t>Thank you!</a:t>
            </a:r>
            <a:endParaRPr sz="4680"/>
          </a:p>
        </p:txBody>
      </p:sp>
      <p:sp>
        <p:nvSpPr>
          <p:cNvPr id="447" name="Google Shape;447;p47"/>
          <p:cNvSpPr txBox="1"/>
          <p:nvPr/>
        </p:nvSpPr>
        <p:spPr>
          <a:xfrm>
            <a:off x="474400" y="381625"/>
            <a:ext cx="8197500" cy="284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300">
                <a:solidFill>
                  <a:schemeClr val="dk2"/>
                </a:solidFill>
                <a:latin typeface="Helvetica Neue Light"/>
                <a:ea typeface="Helvetica Neue Light"/>
                <a:cs typeface="Helvetica Neue Light"/>
                <a:sym typeface="Helvetica Neue Light"/>
              </a:rPr>
              <a:t>In sum, we:</a:t>
            </a:r>
            <a:endParaRPr sz="2300">
              <a:solidFill>
                <a:schemeClr val="dk2"/>
              </a:solidFill>
              <a:latin typeface="Helvetica Neue Light"/>
              <a:ea typeface="Helvetica Neue Light"/>
              <a:cs typeface="Helvetica Neue Light"/>
              <a:sym typeface="Helvetica Neue Light"/>
            </a:endParaRPr>
          </a:p>
          <a:p>
            <a:pPr indent="-355600" lvl="0" marL="457200" rtl="0" algn="l">
              <a:lnSpc>
                <a:spcPct val="115000"/>
              </a:lnSpc>
              <a:spcBef>
                <a:spcPts val="1200"/>
              </a:spcBef>
              <a:spcAft>
                <a:spcPts val="0"/>
              </a:spcAft>
              <a:buClr>
                <a:schemeClr val="dk2"/>
              </a:buClr>
              <a:buSzPts val="2000"/>
              <a:buFont typeface="Helvetica Neue Light"/>
              <a:buChar char="●"/>
            </a:pPr>
            <a:r>
              <a:rPr lang="en" sz="2000">
                <a:solidFill>
                  <a:schemeClr val="dk2"/>
                </a:solidFill>
                <a:latin typeface="Helvetica Neue Light"/>
                <a:ea typeface="Helvetica Neue Light"/>
                <a:cs typeface="Helvetica Neue Light"/>
                <a:sym typeface="Helvetica Neue Light"/>
              </a:rPr>
              <a:t>analyze harms taxonomies from dark patterns literature + remedy mechanisms in European and national case law</a:t>
            </a:r>
            <a:endParaRPr sz="2000">
              <a:solidFill>
                <a:schemeClr val="dk2"/>
              </a:solidFill>
              <a:latin typeface="Helvetica Neue Light"/>
              <a:ea typeface="Helvetica Neue Light"/>
              <a:cs typeface="Helvetica Neue Light"/>
              <a:sym typeface="Helvetica Neue Light"/>
            </a:endParaRPr>
          </a:p>
          <a:p>
            <a:pPr indent="-355600" lvl="0" marL="457200" rtl="0" algn="l">
              <a:lnSpc>
                <a:spcPct val="115000"/>
              </a:lnSpc>
              <a:spcBef>
                <a:spcPts val="0"/>
              </a:spcBef>
              <a:spcAft>
                <a:spcPts val="0"/>
              </a:spcAft>
              <a:buClr>
                <a:schemeClr val="dk2"/>
              </a:buClr>
              <a:buSzPts val="2000"/>
              <a:buFont typeface="Helvetica Neue Light"/>
              <a:buChar char="●"/>
            </a:pPr>
            <a:r>
              <a:rPr lang="en" sz="2000">
                <a:solidFill>
                  <a:schemeClr val="dk2"/>
                </a:solidFill>
                <a:latin typeface="Helvetica Neue Light"/>
                <a:ea typeface="Helvetica Neue Light"/>
                <a:cs typeface="Helvetica Neue Light"/>
                <a:sym typeface="Helvetica Neue Light"/>
              </a:rPr>
              <a:t>build a case study on consent interactions for non-material damage claims</a:t>
            </a:r>
            <a:endParaRPr sz="2000">
              <a:solidFill>
                <a:schemeClr val="dk2"/>
              </a:solidFill>
              <a:latin typeface="Helvetica Neue Light"/>
              <a:ea typeface="Helvetica Neue Light"/>
              <a:cs typeface="Helvetica Neue Light"/>
              <a:sym typeface="Helvetica Neue Light"/>
            </a:endParaRPr>
          </a:p>
          <a:p>
            <a:pPr indent="-361950" lvl="0" marL="457200" rtl="0" algn="l">
              <a:lnSpc>
                <a:spcPct val="115000"/>
              </a:lnSpc>
              <a:spcBef>
                <a:spcPts val="0"/>
              </a:spcBef>
              <a:spcAft>
                <a:spcPts val="0"/>
              </a:spcAft>
              <a:buClr>
                <a:schemeClr val="dk2"/>
              </a:buClr>
              <a:buSzPts val="2100"/>
              <a:buFont typeface="Helvetica Neue Light"/>
              <a:buChar char="●"/>
            </a:pPr>
            <a:r>
              <a:rPr lang="en" sz="2000">
                <a:solidFill>
                  <a:schemeClr val="dk2"/>
                </a:solidFill>
                <a:latin typeface="Helvetica Neue Light"/>
                <a:ea typeface="Helvetica Neue Light"/>
                <a:cs typeface="Helvetica Neue Light"/>
                <a:sym typeface="Helvetica Neue Light"/>
              </a:rPr>
              <a:t>discuss challenges (and potential opportunities) for dark pattern redress</a:t>
            </a:r>
            <a:endParaRPr sz="2100">
              <a:solidFill>
                <a:schemeClr val="dk2"/>
              </a:solidFill>
              <a:latin typeface="Helvetica Neue Light"/>
              <a:ea typeface="Helvetica Neue Light"/>
              <a:cs typeface="Helvetica Neue Light"/>
              <a:sym typeface="Helvetica Neue Light"/>
            </a:endParaRPr>
          </a:p>
        </p:txBody>
      </p:sp>
      <p:sp>
        <p:nvSpPr>
          <p:cNvPr id="448" name="Google Shape;448;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47"/>
          <p:cNvSpPr txBox="1"/>
          <p:nvPr/>
        </p:nvSpPr>
        <p:spPr>
          <a:xfrm>
            <a:off x="311700" y="4851000"/>
            <a:ext cx="56007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dk1"/>
                </a:solidFill>
                <a:latin typeface="Helvetica Neue Light"/>
                <a:ea typeface="Helvetica Neue Light"/>
                <a:cs typeface="Helvetica Neue Light"/>
                <a:sym typeface="Helvetica Neue Light"/>
              </a:rPr>
              <a:t>This work is supported by ENCRYPT project, RENFORCE, Google ASPIRE, and NSF SaTC Frontiers grants. </a:t>
            </a:r>
            <a:endParaRPr sz="1000">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500275" y="241850"/>
            <a:ext cx="2968475" cy="4278074"/>
          </a:xfrm>
          <a:prstGeom prst="rect">
            <a:avLst/>
          </a:prstGeom>
          <a:noFill/>
          <a:ln>
            <a:noFill/>
          </a:ln>
          <a:effectLst>
            <a:outerShdw blurRad="57150" rotWithShape="0" algn="bl" dir="5400000" dist="19050">
              <a:srgbClr val="000000">
                <a:alpha val="50000"/>
              </a:srgbClr>
            </a:outerShdw>
          </a:effectLst>
        </p:spPr>
      </p:pic>
      <p:pic>
        <p:nvPicPr>
          <p:cNvPr id="80" name="Google Shape;80;p16"/>
          <p:cNvPicPr preferRelativeResize="0"/>
          <p:nvPr/>
        </p:nvPicPr>
        <p:blipFill>
          <a:blip r:embed="rId4">
            <a:alphaModFix/>
          </a:blip>
          <a:stretch>
            <a:fillRect/>
          </a:stretch>
        </p:blipFill>
        <p:spPr>
          <a:xfrm>
            <a:off x="5965050" y="241838"/>
            <a:ext cx="3029676" cy="4403026"/>
          </a:xfrm>
          <a:prstGeom prst="rect">
            <a:avLst/>
          </a:prstGeom>
          <a:noFill/>
          <a:ln>
            <a:noFill/>
          </a:ln>
          <a:effectLst>
            <a:outerShdw blurRad="57150" rotWithShape="0" algn="bl" dir="5400000" dist="19050">
              <a:srgbClr val="000000">
                <a:alpha val="50000"/>
              </a:srgbClr>
            </a:outerShdw>
          </a:effectLst>
        </p:spPr>
      </p:pic>
      <p:sp>
        <p:nvSpPr>
          <p:cNvPr id="81" name="Google Shape;81;p16"/>
          <p:cNvSpPr txBox="1"/>
          <p:nvPr/>
        </p:nvSpPr>
        <p:spPr>
          <a:xfrm>
            <a:off x="-54225" y="4786125"/>
            <a:ext cx="89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1"/>
                </a:solidFill>
                <a:latin typeface="Helvetica Neue Light"/>
                <a:ea typeface="Helvetica Neue Light"/>
                <a:cs typeface="Helvetica Neue Light"/>
                <a:sym typeface="Helvetica Neue Light"/>
              </a:rPr>
              <a:t>Christoph Bösch*, Benjamin Erb, Frank Kargl, Henning Kopp, and Stefan Pfattheicher. Tales from the Dark Side: Privacy Dark Strategies and Privacy Dark Patterns.</a:t>
            </a:r>
            <a:r>
              <a:rPr i="1" lang="en" sz="700">
                <a:solidFill>
                  <a:schemeClr val="dk1"/>
                </a:solidFill>
                <a:latin typeface="Helvetica Neue Light"/>
                <a:ea typeface="Helvetica Neue Light"/>
                <a:cs typeface="Helvetica Neue Light"/>
                <a:sym typeface="Helvetica Neue Light"/>
              </a:rPr>
              <a:t>Proceedings on Privacy Enhancing Technologies ; 2016 (4):237–254. https://doi.org/10.1515/popets-2016-0038</a:t>
            </a:r>
            <a:endParaRPr i="1" sz="700">
              <a:solidFill>
                <a:schemeClr val="dk1"/>
              </a:solidFill>
              <a:latin typeface="Helvetica Neue Light"/>
              <a:ea typeface="Helvetica Neue Light"/>
              <a:cs typeface="Helvetica Neue Light"/>
              <a:sym typeface="Helvetica Neue Light"/>
            </a:endParaRPr>
          </a:p>
        </p:txBody>
      </p:sp>
      <p:sp>
        <p:nvSpPr>
          <p:cNvPr id="82" name="Google Shape;82;p16"/>
          <p:cNvSpPr txBox="1"/>
          <p:nvPr/>
        </p:nvSpPr>
        <p:spPr>
          <a:xfrm>
            <a:off x="3468750" y="3644500"/>
            <a:ext cx="1540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Aesthetic Manipulation &amp; Interface Interference of ‘Skip’ button to opt out of login in the TripAdvisor app</a:t>
            </a:r>
            <a:endParaRPr sz="1000">
              <a:latin typeface="Helvetica Neue Light"/>
              <a:ea typeface="Helvetica Neue Light"/>
              <a:cs typeface="Helvetica Neue Light"/>
              <a:sym typeface="Helvetica Neue Light"/>
            </a:endParaRPr>
          </a:p>
        </p:txBody>
      </p:sp>
      <p:sp>
        <p:nvSpPr>
          <p:cNvPr id="83" name="Google Shape;83;p16"/>
          <p:cNvSpPr txBox="1"/>
          <p:nvPr/>
        </p:nvSpPr>
        <p:spPr>
          <a:xfrm>
            <a:off x="4424550" y="165650"/>
            <a:ext cx="15405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Helvetica Neue Light"/>
                <a:ea typeface="Helvetica Neue Light"/>
                <a:cs typeface="Helvetica Neue Light"/>
                <a:sym typeface="Helvetica Neue Light"/>
              </a:rPr>
              <a:t>Confirmshaming when attempting deactivation, and additional labor for opting out of emails from the Facebook app</a:t>
            </a:r>
            <a:endParaRPr sz="1000">
              <a:latin typeface="Helvetica Neue Light"/>
              <a:ea typeface="Helvetica Neue Light"/>
              <a:cs typeface="Helvetica Neue Light"/>
              <a:sym typeface="Helvetica Neue Light"/>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500275" y="241850"/>
            <a:ext cx="2968475" cy="4278074"/>
          </a:xfrm>
          <a:prstGeom prst="rect">
            <a:avLst/>
          </a:prstGeom>
          <a:noFill/>
          <a:ln>
            <a:noFill/>
          </a:ln>
          <a:effectLst>
            <a:outerShdw blurRad="57150" rotWithShape="0" algn="bl" dir="5400000" dist="19050">
              <a:srgbClr val="000000">
                <a:alpha val="50000"/>
              </a:srgbClr>
            </a:outerShdw>
          </a:effectLst>
        </p:spPr>
      </p:pic>
      <p:pic>
        <p:nvPicPr>
          <p:cNvPr id="90" name="Google Shape;90;p17"/>
          <p:cNvPicPr preferRelativeResize="0"/>
          <p:nvPr/>
        </p:nvPicPr>
        <p:blipFill>
          <a:blip r:embed="rId4">
            <a:alphaModFix/>
          </a:blip>
          <a:stretch>
            <a:fillRect/>
          </a:stretch>
        </p:blipFill>
        <p:spPr>
          <a:xfrm>
            <a:off x="5965050" y="241838"/>
            <a:ext cx="3029676" cy="4403026"/>
          </a:xfrm>
          <a:prstGeom prst="rect">
            <a:avLst/>
          </a:prstGeom>
          <a:noFill/>
          <a:ln>
            <a:noFill/>
          </a:ln>
          <a:effectLst>
            <a:outerShdw blurRad="57150" rotWithShape="0" algn="bl" dir="5400000" dist="19050">
              <a:srgbClr val="000000">
                <a:alpha val="50000"/>
              </a:srgbClr>
            </a:outerShdw>
          </a:effectLst>
        </p:spPr>
      </p:pic>
      <p:sp>
        <p:nvSpPr>
          <p:cNvPr id="91" name="Google Shape;91;p17"/>
          <p:cNvSpPr txBox="1"/>
          <p:nvPr/>
        </p:nvSpPr>
        <p:spPr>
          <a:xfrm>
            <a:off x="-54225" y="4786125"/>
            <a:ext cx="89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1"/>
                </a:solidFill>
                <a:latin typeface="Helvetica Neue Light"/>
                <a:ea typeface="Helvetica Neue Light"/>
                <a:cs typeface="Helvetica Neue Light"/>
                <a:sym typeface="Helvetica Neue Light"/>
              </a:rPr>
              <a:t>Christoph Bösch*, Benjamin Erb, Frank Kargl, Henning Kopp, and Stefan Pfattheicher. Tales from the Dark Side: Privacy Dark Strategies and Privacy Dark Patterns.Proceedings on Privacy Enhancing Technologies ; 2016 (4):237–254. https://doi.org/10.1515/popets-2016-0038</a:t>
            </a:r>
            <a:endParaRPr i="1" sz="700">
              <a:solidFill>
                <a:schemeClr val="dk1"/>
              </a:solidFill>
              <a:latin typeface="Helvetica Neue Light"/>
              <a:ea typeface="Helvetica Neue Light"/>
              <a:cs typeface="Helvetica Neue Light"/>
              <a:sym typeface="Helvetica Neue Light"/>
            </a:endParaRPr>
          </a:p>
        </p:txBody>
      </p:sp>
      <p:sp>
        <p:nvSpPr>
          <p:cNvPr id="92" name="Google Shape;92;p17"/>
          <p:cNvSpPr txBox="1"/>
          <p:nvPr/>
        </p:nvSpPr>
        <p:spPr>
          <a:xfrm>
            <a:off x="3468750" y="3644500"/>
            <a:ext cx="1540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Aesthetic Manipulation &amp; Interface Interference of ‘Skip’ button to opt out of login in the TripAdvisor app</a:t>
            </a:r>
            <a:endParaRPr sz="1000">
              <a:latin typeface="Helvetica Neue Light"/>
              <a:ea typeface="Helvetica Neue Light"/>
              <a:cs typeface="Helvetica Neue Light"/>
              <a:sym typeface="Helvetica Neue Light"/>
            </a:endParaRPr>
          </a:p>
        </p:txBody>
      </p:sp>
      <p:sp>
        <p:nvSpPr>
          <p:cNvPr id="93" name="Google Shape;93;p17"/>
          <p:cNvSpPr txBox="1"/>
          <p:nvPr/>
        </p:nvSpPr>
        <p:spPr>
          <a:xfrm>
            <a:off x="4424550" y="165650"/>
            <a:ext cx="15405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Helvetica Neue Light"/>
                <a:ea typeface="Helvetica Neue Light"/>
                <a:cs typeface="Helvetica Neue Light"/>
                <a:sym typeface="Helvetica Neue Light"/>
              </a:rPr>
              <a:t>Confirmshaming when attempting deactivation, and additional labor for opting out of emails from the Facebook app</a:t>
            </a:r>
            <a:endParaRPr sz="1000">
              <a:latin typeface="Helvetica Neue Light"/>
              <a:ea typeface="Helvetica Neue Light"/>
              <a:cs typeface="Helvetica Neue Light"/>
              <a:sym typeface="Helvetica Neue Light"/>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7"/>
          <p:cNvSpPr/>
          <p:nvPr/>
        </p:nvSpPr>
        <p:spPr>
          <a:xfrm>
            <a:off x="2797425" y="241850"/>
            <a:ext cx="834000" cy="3282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500275" y="241850"/>
            <a:ext cx="2968475" cy="4278074"/>
          </a:xfrm>
          <a:prstGeom prst="rect">
            <a:avLst/>
          </a:prstGeom>
          <a:noFill/>
          <a:ln>
            <a:noFill/>
          </a:ln>
          <a:effectLst>
            <a:outerShdw blurRad="57150" rotWithShape="0" algn="bl" dir="5400000" dist="19050">
              <a:srgbClr val="000000">
                <a:alpha val="50000"/>
              </a:srgbClr>
            </a:outerShdw>
          </a:effectLst>
        </p:spPr>
      </p:pic>
      <p:pic>
        <p:nvPicPr>
          <p:cNvPr id="101" name="Google Shape;101;p18"/>
          <p:cNvPicPr preferRelativeResize="0"/>
          <p:nvPr/>
        </p:nvPicPr>
        <p:blipFill>
          <a:blip r:embed="rId4">
            <a:alphaModFix/>
          </a:blip>
          <a:stretch>
            <a:fillRect/>
          </a:stretch>
        </p:blipFill>
        <p:spPr>
          <a:xfrm>
            <a:off x="5965050" y="241838"/>
            <a:ext cx="3029676" cy="4403026"/>
          </a:xfrm>
          <a:prstGeom prst="rect">
            <a:avLst/>
          </a:prstGeom>
          <a:noFill/>
          <a:ln>
            <a:noFill/>
          </a:ln>
          <a:effectLst>
            <a:outerShdw blurRad="57150" rotWithShape="0" algn="bl" dir="5400000" dist="19050">
              <a:srgbClr val="000000">
                <a:alpha val="50000"/>
              </a:srgbClr>
            </a:outerShdw>
          </a:effectLst>
        </p:spPr>
      </p:pic>
      <p:sp>
        <p:nvSpPr>
          <p:cNvPr id="102" name="Google Shape;102;p18"/>
          <p:cNvSpPr txBox="1"/>
          <p:nvPr/>
        </p:nvSpPr>
        <p:spPr>
          <a:xfrm>
            <a:off x="-54225" y="4786125"/>
            <a:ext cx="89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1"/>
                </a:solidFill>
                <a:latin typeface="Helvetica Neue Light"/>
                <a:ea typeface="Helvetica Neue Light"/>
                <a:cs typeface="Helvetica Neue Light"/>
                <a:sym typeface="Helvetica Neue Light"/>
              </a:rPr>
              <a:t>Christoph Bösch*, Benjamin Erb, Frank Kargl, Henning Kopp, and Stefan Pfattheicher. Tales from the Dark Side: Privacy Dark Strategies and Privacy Dark Patterns.Proceedings on Privacy Enhancing Technologies ; 2016 (4):237–254. https://doi.org/10.1515/popets-2016-0038</a:t>
            </a:r>
            <a:endParaRPr i="1" sz="700">
              <a:solidFill>
                <a:schemeClr val="dk1"/>
              </a:solidFill>
              <a:latin typeface="Helvetica Neue Light"/>
              <a:ea typeface="Helvetica Neue Light"/>
              <a:cs typeface="Helvetica Neue Light"/>
              <a:sym typeface="Helvetica Neue Light"/>
            </a:endParaRPr>
          </a:p>
        </p:txBody>
      </p:sp>
      <p:sp>
        <p:nvSpPr>
          <p:cNvPr id="103" name="Google Shape;103;p18"/>
          <p:cNvSpPr txBox="1"/>
          <p:nvPr/>
        </p:nvSpPr>
        <p:spPr>
          <a:xfrm>
            <a:off x="3468750" y="3644500"/>
            <a:ext cx="1540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Aesthetic Manipulation &amp; Interface Interference of ‘Skip’ button to opt out of login in the TripAdvisor app</a:t>
            </a:r>
            <a:endParaRPr sz="1000">
              <a:latin typeface="Helvetica Neue Light"/>
              <a:ea typeface="Helvetica Neue Light"/>
              <a:cs typeface="Helvetica Neue Light"/>
              <a:sym typeface="Helvetica Neue Light"/>
            </a:endParaRPr>
          </a:p>
        </p:txBody>
      </p:sp>
      <p:sp>
        <p:nvSpPr>
          <p:cNvPr id="104" name="Google Shape;104;p18"/>
          <p:cNvSpPr txBox="1"/>
          <p:nvPr/>
        </p:nvSpPr>
        <p:spPr>
          <a:xfrm>
            <a:off x="4424550" y="165650"/>
            <a:ext cx="15405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Helvetica Neue Light"/>
                <a:ea typeface="Helvetica Neue Light"/>
                <a:cs typeface="Helvetica Neue Light"/>
                <a:sym typeface="Helvetica Neue Light"/>
              </a:rPr>
              <a:t>Confirmshaming when attempting deactivation, and additional labor for opting out of emails from the Facebook app</a:t>
            </a:r>
            <a:endParaRPr sz="1000">
              <a:latin typeface="Helvetica Neue Light"/>
              <a:ea typeface="Helvetica Neue Light"/>
              <a:cs typeface="Helvetica Neue Light"/>
              <a:sym typeface="Helvetica Neue Light"/>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p:cNvSpPr/>
          <p:nvPr/>
        </p:nvSpPr>
        <p:spPr>
          <a:xfrm>
            <a:off x="546500" y="2378875"/>
            <a:ext cx="2844900" cy="20574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500275" y="241850"/>
            <a:ext cx="2968475" cy="4278074"/>
          </a:xfrm>
          <a:prstGeom prst="rect">
            <a:avLst/>
          </a:prstGeom>
          <a:noFill/>
          <a:ln>
            <a:noFill/>
          </a:ln>
          <a:effectLst>
            <a:outerShdw blurRad="57150" rotWithShape="0" algn="bl" dir="5400000" dist="19050">
              <a:srgbClr val="000000">
                <a:alpha val="50000"/>
              </a:srgbClr>
            </a:outerShdw>
          </a:effectLst>
        </p:spPr>
      </p:pic>
      <p:pic>
        <p:nvPicPr>
          <p:cNvPr id="112" name="Google Shape;112;p19"/>
          <p:cNvPicPr preferRelativeResize="0"/>
          <p:nvPr/>
        </p:nvPicPr>
        <p:blipFill>
          <a:blip r:embed="rId4">
            <a:alphaModFix/>
          </a:blip>
          <a:stretch>
            <a:fillRect/>
          </a:stretch>
        </p:blipFill>
        <p:spPr>
          <a:xfrm>
            <a:off x="5965050" y="241838"/>
            <a:ext cx="3029676" cy="4403026"/>
          </a:xfrm>
          <a:prstGeom prst="rect">
            <a:avLst/>
          </a:prstGeom>
          <a:noFill/>
          <a:ln>
            <a:noFill/>
          </a:ln>
          <a:effectLst>
            <a:outerShdw blurRad="57150" rotWithShape="0" algn="bl" dir="5400000" dist="19050">
              <a:srgbClr val="000000">
                <a:alpha val="50000"/>
              </a:srgbClr>
            </a:outerShdw>
          </a:effectLst>
        </p:spPr>
      </p:pic>
      <p:sp>
        <p:nvSpPr>
          <p:cNvPr id="113" name="Google Shape;113;p19"/>
          <p:cNvSpPr txBox="1"/>
          <p:nvPr/>
        </p:nvSpPr>
        <p:spPr>
          <a:xfrm>
            <a:off x="-54225" y="4786125"/>
            <a:ext cx="89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1"/>
                </a:solidFill>
                <a:latin typeface="Helvetica Neue Light"/>
                <a:ea typeface="Helvetica Neue Light"/>
                <a:cs typeface="Helvetica Neue Light"/>
                <a:sym typeface="Helvetica Neue Light"/>
              </a:rPr>
              <a:t>Christoph Bösch*, Benjamin Erb, Frank Kargl, Henning Kopp, and Stefan Pfattheicher. Tales from the Dark Side: Privacy Dark Strategies and Privacy Dark Patterns.Proceedings on Privacy Enhancing Technologies ; 2016 (4):237–254. https://doi.org/10.1515/popets-2016-0038</a:t>
            </a:r>
            <a:endParaRPr i="1" sz="700">
              <a:solidFill>
                <a:schemeClr val="dk1"/>
              </a:solidFill>
              <a:latin typeface="Helvetica Neue Light"/>
              <a:ea typeface="Helvetica Neue Light"/>
              <a:cs typeface="Helvetica Neue Light"/>
              <a:sym typeface="Helvetica Neue Light"/>
            </a:endParaRPr>
          </a:p>
        </p:txBody>
      </p:sp>
      <p:sp>
        <p:nvSpPr>
          <p:cNvPr id="114" name="Google Shape;114;p19"/>
          <p:cNvSpPr txBox="1"/>
          <p:nvPr/>
        </p:nvSpPr>
        <p:spPr>
          <a:xfrm>
            <a:off x="3468750" y="3644500"/>
            <a:ext cx="15405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Helvetica Neue Light"/>
                <a:ea typeface="Helvetica Neue Light"/>
                <a:cs typeface="Helvetica Neue Light"/>
                <a:sym typeface="Helvetica Neue Light"/>
              </a:rPr>
              <a:t>Aesthetic Manipulation &amp; Interface Interference of ‘Skip’ button to opt out of login in the TripAdvisor app</a:t>
            </a:r>
            <a:endParaRPr sz="1000">
              <a:latin typeface="Helvetica Neue Light"/>
              <a:ea typeface="Helvetica Neue Light"/>
              <a:cs typeface="Helvetica Neue Light"/>
              <a:sym typeface="Helvetica Neue Light"/>
            </a:endParaRPr>
          </a:p>
        </p:txBody>
      </p:sp>
      <p:sp>
        <p:nvSpPr>
          <p:cNvPr id="115" name="Google Shape;115;p19"/>
          <p:cNvSpPr txBox="1"/>
          <p:nvPr/>
        </p:nvSpPr>
        <p:spPr>
          <a:xfrm>
            <a:off x="4424550" y="165650"/>
            <a:ext cx="15405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Helvetica Neue Light"/>
                <a:ea typeface="Helvetica Neue Light"/>
                <a:cs typeface="Helvetica Neue Light"/>
                <a:sym typeface="Helvetica Neue Light"/>
              </a:rPr>
              <a:t>Confirmshaming when attempting deactivation, and additional labor for opting out of emails from the Facebook app</a:t>
            </a:r>
            <a:endParaRPr sz="1000">
              <a:latin typeface="Helvetica Neue Light"/>
              <a:ea typeface="Helvetica Neue Light"/>
              <a:cs typeface="Helvetica Neue Light"/>
              <a:sym typeface="Helvetica Neue Light"/>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9"/>
          <p:cNvSpPr/>
          <p:nvPr/>
        </p:nvSpPr>
        <p:spPr>
          <a:xfrm>
            <a:off x="5888850" y="1587100"/>
            <a:ext cx="3105900" cy="12258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207525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720">
                <a:latin typeface="Helvetica Neue Light"/>
                <a:ea typeface="Helvetica Neue Light"/>
                <a:cs typeface="Helvetica Neue Light"/>
                <a:sym typeface="Helvetica Neue Light"/>
              </a:rPr>
              <a:t>Consent as a case study</a:t>
            </a:r>
            <a:endParaRPr sz="3720">
              <a:latin typeface="Helvetica Neue Light"/>
              <a:ea typeface="Helvetica Neue Light"/>
              <a:cs typeface="Helvetica Neue Light"/>
              <a:sym typeface="Helvetica Neue Light"/>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 type="body"/>
          </p:nvPr>
        </p:nvSpPr>
        <p:spPr>
          <a:xfrm>
            <a:off x="311700" y="708550"/>
            <a:ext cx="8520600" cy="4065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Consent is a legal basis for processing personal data (Art.6(1) of GDPR)</a:t>
            </a:r>
            <a:endParaRPr/>
          </a:p>
          <a:p>
            <a:pPr indent="0" lvl="0" marL="457200" rtl="0" algn="l">
              <a:spcBef>
                <a:spcPts val="1200"/>
              </a:spcBef>
              <a:spcAft>
                <a:spcPts val="0"/>
              </a:spcAft>
              <a:buNone/>
            </a:pPr>
            <a:r>
              <a:rPr lang="en"/>
              <a:t>It must be: (Art. 4(11), 7, Recitals 32/42/43 of GDPR, etc.)</a:t>
            </a:r>
            <a:endParaRPr>
              <a:solidFill>
                <a:srgbClr val="FF0000"/>
              </a:solidFill>
            </a:endParaRPr>
          </a:p>
          <a:p>
            <a:pPr indent="-342900" lvl="0" marL="914400" rtl="0" algn="l">
              <a:spcBef>
                <a:spcPts val="1200"/>
              </a:spcBef>
              <a:spcAft>
                <a:spcPts val="0"/>
              </a:spcAft>
              <a:buSzPts val="1800"/>
              <a:buAutoNum type="arabicPeriod"/>
            </a:pPr>
            <a:r>
              <a:rPr lang="en"/>
              <a:t>Freely given</a:t>
            </a:r>
            <a:endParaRPr/>
          </a:p>
          <a:p>
            <a:pPr indent="-342900" lvl="0" marL="914400" rtl="0" algn="l">
              <a:spcBef>
                <a:spcPts val="0"/>
              </a:spcBef>
              <a:spcAft>
                <a:spcPts val="0"/>
              </a:spcAft>
              <a:buSzPts val="1800"/>
              <a:buAutoNum type="arabicPeriod"/>
            </a:pPr>
            <a:r>
              <a:rPr lang="en"/>
              <a:t>Specific</a:t>
            </a:r>
            <a:endParaRPr/>
          </a:p>
          <a:p>
            <a:pPr indent="-342900" lvl="0" marL="914400" rtl="0" algn="l">
              <a:spcBef>
                <a:spcPts val="0"/>
              </a:spcBef>
              <a:spcAft>
                <a:spcPts val="0"/>
              </a:spcAft>
              <a:buSzPts val="1800"/>
              <a:buAutoNum type="arabicPeriod"/>
            </a:pPr>
            <a:r>
              <a:rPr lang="en"/>
              <a:t>Informed</a:t>
            </a:r>
            <a:endParaRPr/>
          </a:p>
          <a:p>
            <a:pPr indent="-342900" lvl="0" marL="914400" rtl="0" algn="l">
              <a:spcBef>
                <a:spcPts val="0"/>
              </a:spcBef>
              <a:spcAft>
                <a:spcPts val="0"/>
              </a:spcAft>
              <a:buSzPts val="1800"/>
              <a:buAutoNum type="arabicPeriod"/>
            </a:pPr>
            <a:r>
              <a:rPr lang="en"/>
              <a:t>Unambiguous</a:t>
            </a:r>
            <a:endParaRPr/>
          </a:p>
          <a:p>
            <a:pPr indent="-342900" lvl="0" marL="914400" rtl="0" algn="l">
              <a:spcBef>
                <a:spcPts val="0"/>
              </a:spcBef>
              <a:spcAft>
                <a:spcPts val="0"/>
              </a:spcAft>
              <a:buSzPts val="1800"/>
              <a:buAutoNum type="arabicPeriod"/>
            </a:pPr>
            <a:r>
              <a:rPr lang="en"/>
              <a:t>Revocable</a:t>
            </a:r>
            <a:endParaRPr/>
          </a:p>
          <a:p>
            <a:pPr indent="0" lvl="0" marL="457200" rtl="0" algn="l">
              <a:spcBef>
                <a:spcPts val="1200"/>
              </a:spcBef>
              <a:spcAft>
                <a:spcPts val="1200"/>
              </a:spcAft>
              <a:buNone/>
            </a:pPr>
            <a:r>
              <a:rPr lang="en"/>
              <a:t>When these requirements are </a:t>
            </a:r>
            <a:r>
              <a:rPr b="1" lang="en">
                <a:latin typeface="Helvetica Neue"/>
                <a:ea typeface="Helvetica Neue"/>
                <a:cs typeface="Helvetica Neue"/>
                <a:sym typeface="Helvetica Neue"/>
              </a:rPr>
              <a:t>not met</a:t>
            </a:r>
            <a:r>
              <a:rPr lang="en"/>
              <a:t>, consent is </a:t>
            </a:r>
            <a:r>
              <a:rPr b="1" lang="en">
                <a:latin typeface="Helvetica Neue"/>
                <a:ea typeface="Helvetica Neue"/>
                <a:cs typeface="Helvetica Neue"/>
                <a:sym typeface="Helvetica Neue"/>
              </a:rPr>
              <a:t>infringed upon</a:t>
            </a:r>
            <a:r>
              <a:rPr lang="en"/>
              <a:t>, and the processing of personal data is unlawful</a:t>
            </a:r>
            <a:endParaRPr i="1"/>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nvSpPr>
        <p:spPr>
          <a:xfrm>
            <a:off x="152400" y="7620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latin typeface="Helvetica Neue Light"/>
                <a:ea typeface="Helvetica Neue Light"/>
                <a:cs typeface="Helvetica Neue Light"/>
                <a:sym typeface="Helvetica Neue Light"/>
              </a:rPr>
              <a:t>Consent under the GDPR</a:t>
            </a:r>
            <a:endParaRPr/>
          </a:p>
        </p:txBody>
      </p:sp>
      <p:pic>
        <p:nvPicPr>
          <p:cNvPr id="131" name="Google Shape;131;p21"/>
          <p:cNvPicPr preferRelativeResize="0"/>
          <p:nvPr/>
        </p:nvPicPr>
        <p:blipFill>
          <a:blip r:embed="rId3">
            <a:alphaModFix/>
          </a:blip>
          <a:stretch>
            <a:fillRect/>
          </a:stretch>
        </p:blipFill>
        <p:spPr>
          <a:xfrm>
            <a:off x="215225" y="3482550"/>
            <a:ext cx="548700" cy="548700"/>
          </a:xfrm>
          <a:prstGeom prst="rect">
            <a:avLst/>
          </a:prstGeom>
          <a:noFill/>
          <a:ln>
            <a:noFill/>
          </a:ln>
        </p:spPr>
      </p:pic>
      <p:pic>
        <p:nvPicPr>
          <p:cNvPr id="132" name="Google Shape;132;p21"/>
          <p:cNvPicPr preferRelativeResize="0"/>
          <p:nvPr/>
        </p:nvPicPr>
        <p:blipFill rotWithShape="1">
          <a:blip r:embed="rId4">
            <a:alphaModFix/>
          </a:blip>
          <a:srcRect b="16782" l="16679" r="14653" t="13898"/>
          <a:stretch/>
        </p:blipFill>
        <p:spPr>
          <a:xfrm>
            <a:off x="215225" y="768012"/>
            <a:ext cx="548700" cy="5539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