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919" r:id="rId2"/>
    <p:sldId id="920" r:id="rId3"/>
    <p:sldId id="922" r:id="rId4"/>
    <p:sldId id="923" r:id="rId5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FFFFFF"/>
    <a:srgbClr val="000000"/>
    <a:srgbClr val="A4D40A"/>
    <a:srgbClr val="97C309"/>
    <a:srgbClr val="99CC00"/>
    <a:srgbClr val="ADEA00"/>
    <a:srgbClr val="A4DE00"/>
    <a:srgbClr val="008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88099" autoAdjust="0"/>
  </p:normalViewPr>
  <p:slideViewPr>
    <p:cSldViewPr snapToGrid="0" showGuides="1">
      <p:cViewPr varScale="1">
        <p:scale>
          <a:sx n="61" d="100"/>
          <a:sy n="61" d="100"/>
        </p:scale>
        <p:origin x="1572" y="66"/>
      </p:cViewPr>
      <p:guideLst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-3744" y="-114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theme" Target="../theme/theme3.xml"/><Relationship Id="rId4" Type="http://schemas.openxmlformats.org/officeDocument/2006/relationships/image" Target="../media/image7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7" y="509372"/>
            <a:ext cx="2759075" cy="303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r>
              <a:rPr lang="de-DE"/>
              <a:t>Prof. Dr. Max Mustermann | Musterfakultät</a:t>
            </a:r>
          </a:p>
        </p:txBody>
      </p:sp>
      <p:pic>
        <p:nvPicPr>
          <p:cNvPr id="9219" name="Picture 6" descr="KITlogo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17415"/>
            <a:ext cx="1081088" cy="70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40" y="9280916"/>
            <a:ext cx="2592387" cy="3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KIT – die Kooperation von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Forschungszentrum Karlsruhe GmbH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de-DE" sz="800"/>
              <a:t>und Universität Karlsruhe (TH)</a:t>
            </a:r>
          </a:p>
        </p:txBody>
      </p:sp>
      <p:pic>
        <p:nvPicPr>
          <p:cNvPr id="9221" name="Picture 9" descr="fzk_s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4902" y="9237749"/>
            <a:ext cx="1152525" cy="31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10" descr="Wortbildmarke_schwarz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13327" y="9237748"/>
            <a:ext cx="1292225" cy="227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3100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4" y="0"/>
            <a:ext cx="2971800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1" y="4724203"/>
            <a:ext cx="5486400" cy="447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6678"/>
            <a:ext cx="2971800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4" y="9446678"/>
            <a:ext cx="2971800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B747A7-19D2-444F-B781-74BB5431B3DE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7347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KIT – University of the State of Baden-Württemberg and</a:t>
            </a:r>
          </a:p>
          <a:p>
            <a:r>
              <a:rPr lang="en-US" sz="800" dirty="0" smtClean="0"/>
              <a:t>National </a:t>
            </a:r>
            <a:r>
              <a:rPr lang="en-US" sz="800" dirty="0"/>
              <a:t>Research Center of the Helmholtz Association</a:t>
            </a:r>
            <a:endParaRPr lang="de-DE" sz="800" dirty="0"/>
          </a:p>
        </p:txBody>
      </p:sp>
      <p:sp>
        <p:nvSpPr>
          <p:cNvPr id="7" name="Text Box 21"/>
          <p:cNvSpPr txBox="1">
            <a:spLocks noChangeArrowheads="1"/>
          </p:cNvSpPr>
          <p:nvPr userDrawn="1"/>
        </p:nvSpPr>
        <p:spPr bwMode="auto">
          <a:xfrm>
            <a:off x="385763" y="3366344"/>
            <a:ext cx="45370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de-DE" sz="1000" dirty="0" smtClean="0">
                <a:solidFill>
                  <a:schemeClr val="bg1"/>
                </a:solidFill>
              </a:rPr>
              <a:t>Institute</a:t>
            </a:r>
            <a:r>
              <a:rPr lang="de-DE" sz="1000" baseline="0" dirty="0" smtClean="0">
                <a:solidFill>
                  <a:schemeClr val="bg1"/>
                </a:solidFill>
              </a:rPr>
              <a:t> </a:t>
            </a:r>
            <a:r>
              <a:rPr lang="de-DE" sz="1000" baseline="0" dirty="0" err="1" smtClean="0">
                <a:solidFill>
                  <a:schemeClr val="bg1"/>
                </a:solidFill>
              </a:rPr>
              <a:t>for</a:t>
            </a:r>
            <a:r>
              <a:rPr lang="de-DE" sz="1000" baseline="0" dirty="0" smtClean="0">
                <a:solidFill>
                  <a:schemeClr val="bg1"/>
                </a:solidFill>
              </a:rPr>
              <a:t> Information Management in Engineering (IMI)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/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629295" y="6410439"/>
            <a:ext cx="4655757" cy="360363"/>
          </a:xfrm>
          <a:prstGeom prst="rect">
            <a:avLst/>
          </a:prstGeom>
          <a:ln/>
        </p:spPr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Prof. </a:t>
            </a:r>
            <a:r>
              <a:rPr lang="en-US" dirty="0" err="1" smtClean="0"/>
              <a:t>Jivka</a:t>
            </a:r>
            <a:r>
              <a:rPr lang="en-US" dirty="0" smtClean="0"/>
              <a:t> </a:t>
            </a:r>
            <a:r>
              <a:rPr lang="en-US" dirty="0" err="1" smtClean="0"/>
              <a:t>Ovtcharova</a:t>
            </a:r>
            <a:r>
              <a:rPr lang="en-US" dirty="0" smtClean="0"/>
              <a:t> – Virtual Engineering: Principles, Methods and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629295" y="6396791"/>
            <a:ext cx="4655757" cy="360363"/>
          </a:xfrm>
          <a:prstGeom prst="rect">
            <a:avLst/>
          </a:prstGeom>
          <a:ln/>
        </p:spPr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Prof. </a:t>
            </a:r>
            <a:r>
              <a:rPr lang="en-US" dirty="0" err="1" smtClean="0"/>
              <a:t>Jivka</a:t>
            </a:r>
            <a:r>
              <a:rPr lang="en-US" dirty="0" smtClean="0"/>
              <a:t> </a:t>
            </a:r>
            <a:r>
              <a:rPr lang="en-US" dirty="0" err="1" smtClean="0"/>
              <a:t>Ovtcharova</a:t>
            </a:r>
            <a:r>
              <a:rPr lang="en-US" dirty="0" smtClean="0"/>
              <a:t> – Virtual Engineering: Principles, Methods and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pic>
        <p:nvPicPr>
          <p:cNvPr id="5" name="Picture 11" descr="KIT-Logo-rgb_d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356598"/>
            <a:ext cx="1083564" cy="500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 baseline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629295" y="6410439"/>
            <a:ext cx="4655757" cy="360363"/>
          </a:xfrm>
          <a:prstGeom prst="rect">
            <a:avLst/>
          </a:prstGeom>
          <a:ln/>
        </p:spPr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Prof. </a:t>
            </a:r>
            <a:r>
              <a:rPr lang="en-US" dirty="0" err="1" smtClean="0"/>
              <a:t>Jivka</a:t>
            </a:r>
            <a:r>
              <a:rPr lang="en-US" dirty="0" smtClean="0"/>
              <a:t> </a:t>
            </a:r>
            <a:r>
              <a:rPr lang="en-US" dirty="0" err="1" smtClean="0"/>
              <a:t>Ovtcharova</a:t>
            </a:r>
            <a:r>
              <a:rPr lang="en-US" dirty="0" smtClean="0"/>
              <a:t> – Virtual Engineering: Principles, Methods and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1629295" y="6410439"/>
            <a:ext cx="4655757" cy="360363"/>
          </a:xfrm>
          <a:prstGeom prst="rect">
            <a:avLst/>
          </a:prstGeom>
          <a:ln/>
        </p:spPr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Prof. </a:t>
            </a:r>
            <a:r>
              <a:rPr lang="en-US" dirty="0" err="1" smtClean="0"/>
              <a:t>Jivka</a:t>
            </a:r>
            <a:r>
              <a:rPr lang="en-US" dirty="0" smtClean="0"/>
              <a:t> </a:t>
            </a:r>
            <a:r>
              <a:rPr lang="en-US" dirty="0" err="1" smtClean="0"/>
              <a:t>Ovtcharova</a:t>
            </a:r>
            <a:r>
              <a:rPr lang="en-US" dirty="0" smtClean="0"/>
              <a:t> – Virtual Engineering: Principles, Methods and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>
          <a:xfrm>
            <a:off x="1629295" y="6410439"/>
            <a:ext cx="4655757" cy="360363"/>
          </a:xfrm>
          <a:prstGeom prst="rect">
            <a:avLst/>
          </a:prstGeom>
          <a:ln/>
        </p:spPr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Prof. </a:t>
            </a:r>
            <a:r>
              <a:rPr lang="en-US" dirty="0" err="1" smtClean="0"/>
              <a:t>Jivka</a:t>
            </a:r>
            <a:r>
              <a:rPr lang="en-US" dirty="0" smtClean="0"/>
              <a:t> </a:t>
            </a:r>
            <a:r>
              <a:rPr lang="en-US" dirty="0" err="1" smtClean="0"/>
              <a:t>Ovtcharova</a:t>
            </a:r>
            <a:r>
              <a:rPr lang="en-US" dirty="0" smtClean="0"/>
              <a:t> – Virtual Engineering: Principles, Methods and 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769" y="0"/>
            <a:ext cx="9144000" cy="6858000"/>
          </a:xfrm>
          <a:prstGeom prst="rect">
            <a:avLst/>
          </a:prstGeom>
          <a:noFill/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Karlsruhe Institute of Technology (KIT).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1374709" y="6453188"/>
            <a:ext cx="7767521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l">
              <a:spcBef>
                <a:spcPct val="50000"/>
              </a:spcBef>
            </a:pPr>
            <a:r>
              <a:rPr lang="de-DE" sz="900" noProof="0" dirty="0" smtClean="0"/>
              <a:t>                                                                                   Prof. </a:t>
            </a:r>
            <a:r>
              <a:rPr lang="de-DE" sz="900" noProof="0" dirty="0" err="1" smtClean="0"/>
              <a:t>Jivka</a:t>
            </a:r>
            <a:r>
              <a:rPr lang="de-DE" sz="900" noProof="0" dirty="0" smtClean="0"/>
              <a:t> </a:t>
            </a:r>
            <a:r>
              <a:rPr lang="de-DE" sz="900" noProof="0" dirty="0" err="1" smtClean="0"/>
              <a:t>Ovtcharova</a:t>
            </a:r>
            <a:r>
              <a:rPr lang="de-DE" sz="900" noProof="0" dirty="0" smtClean="0"/>
              <a:t>                                </a:t>
            </a:r>
            <a:r>
              <a:rPr lang="en-US" sz="900" noProof="0" dirty="0" smtClean="0"/>
              <a:t>Institute</a:t>
            </a:r>
            <a:r>
              <a:rPr lang="en-US" sz="900" baseline="0" noProof="0" dirty="0" smtClean="0"/>
              <a:t> for Information Management in Engineering</a:t>
            </a:r>
            <a:endParaRPr lang="en-US" sz="900" noProof="0" dirty="0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53188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fld id="{73EE86DF-7C16-D244-8E16-29D1EDC2B3F4}" type="slidenum">
              <a:rPr lang="de-DE" sz="900" b="1"/>
              <a:pPr>
                <a:spcBef>
                  <a:spcPct val="50000"/>
                </a:spcBef>
              </a:pPr>
              <a:t>‹#›</a:t>
            </a:fld>
            <a:endParaRPr lang="de-DE" sz="900" b="1"/>
          </a:p>
        </p:txBody>
      </p:sp>
      <p:pic>
        <p:nvPicPr>
          <p:cNvPr id="9" name="Bild 4" descr="KITlogo_4c_frutiger.eps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689581" y="350447"/>
            <a:ext cx="1086603" cy="4968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600"/>
        </a:spcAft>
        <a:buSzPct val="70000"/>
        <a:buBlip>
          <a:blip r:embed="rId16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ts val="600"/>
        </a:spcBef>
        <a:spcAft>
          <a:spcPts val="600"/>
        </a:spcAft>
        <a:buSzPct val="60000"/>
        <a:buBlip>
          <a:blip r:embed="rId16"/>
        </a:buBlip>
        <a:defRPr sz="1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ts val="600"/>
        </a:spcBef>
        <a:spcAft>
          <a:spcPts val="600"/>
        </a:spcAft>
        <a:buSzPct val="60000"/>
        <a:buBlip>
          <a:blip r:embed="rId16"/>
        </a:buBlip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ts val="600"/>
        </a:spcBef>
        <a:spcAft>
          <a:spcPts val="60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ts val="600"/>
        </a:spcBef>
        <a:spcAft>
          <a:spcPts val="600"/>
        </a:spcAft>
        <a:buSzPct val="60000"/>
        <a:buBlip>
          <a:blip r:embed="rId16"/>
        </a:buBlip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Use</a:t>
            </a:r>
            <a:r>
              <a:rPr lang="de-DE" dirty="0" smtClean="0"/>
              <a:t>-Case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decided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use-case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,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corresponds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Cyberglove</a:t>
            </a:r>
            <a:r>
              <a:rPr lang="de-DE" dirty="0"/>
              <a:t>.</a:t>
            </a:r>
            <a:endParaRPr lang="en-US" dirty="0"/>
          </a:p>
          <a:p>
            <a:r>
              <a:rPr lang="de-DE" dirty="0"/>
              <a:t>After </a:t>
            </a:r>
            <a:r>
              <a:rPr lang="de-DE" dirty="0" err="1"/>
              <a:t>reviewing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ideas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r>
              <a:rPr lang="de-DE" dirty="0" smtClean="0"/>
              <a:t> </a:t>
            </a:r>
            <a:r>
              <a:rPr lang="de-DE" dirty="0" err="1" smtClean="0"/>
              <a:t>members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agreed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smtClean="0"/>
              <a:t>a 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:</a:t>
            </a:r>
          </a:p>
          <a:p>
            <a:endParaRPr lang="en-US" dirty="0"/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565" t="17370" r="4502" b="12481"/>
          <a:stretch/>
        </p:blipFill>
        <p:spPr>
          <a:xfrm>
            <a:off x="860239" y="2736851"/>
            <a:ext cx="7480672" cy="327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Use</a:t>
            </a:r>
            <a:r>
              <a:rPr lang="de-DE" dirty="0" smtClean="0"/>
              <a:t>-Case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an </a:t>
            </a:r>
            <a:r>
              <a:rPr lang="de-DE" dirty="0" err="1" smtClean="0"/>
              <a:t>idea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PolyVR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was </a:t>
            </a:r>
            <a:r>
              <a:rPr lang="de-DE" dirty="0" err="1" smtClean="0"/>
              <a:t>achieved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reviewed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computers</a:t>
            </a:r>
            <a:r>
              <a:rPr lang="de-DE" dirty="0" smtClean="0"/>
              <a:t>.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tried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rebuild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learn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integrating</a:t>
            </a:r>
            <a:r>
              <a:rPr lang="de-DE" dirty="0" smtClean="0"/>
              <a:t> </a:t>
            </a:r>
            <a:r>
              <a:rPr lang="de-DE" dirty="0" err="1" smtClean="0"/>
              <a:t>webpages</a:t>
            </a:r>
            <a:r>
              <a:rPr lang="de-DE" dirty="0" smtClean="0"/>
              <a:t>, </a:t>
            </a:r>
            <a:r>
              <a:rPr lang="de-DE" dirty="0" err="1" smtClean="0"/>
              <a:t>designed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HTML,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PolyVR</a:t>
            </a:r>
            <a:r>
              <a:rPr lang="de-DE" dirty="0" smtClean="0"/>
              <a:t>, 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design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use-case</a:t>
            </a:r>
            <a:r>
              <a:rPr lang="de-DE" dirty="0" smtClean="0"/>
              <a:t> </a:t>
            </a:r>
            <a:r>
              <a:rPr lang="de-DE" dirty="0" err="1" smtClean="0"/>
              <a:t>similarly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present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Cave.</a:t>
            </a:r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end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prepared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menu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Blender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smtClean="0"/>
              <a:t>3D </a:t>
            </a:r>
            <a:r>
              <a:rPr lang="de-DE" dirty="0" err="1" smtClean="0"/>
              <a:t>animation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will open in Cave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shown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pictures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86" y="4561364"/>
            <a:ext cx="8230653" cy="142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Use</a:t>
            </a:r>
            <a:r>
              <a:rPr lang="de-DE" dirty="0" smtClean="0"/>
              <a:t>-Case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On </a:t>
            </a:r>
            <a:r>
              <a:rPr lang="en-US" dirty="0"/>
              <a:t>the walls that open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present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a </a:t>
            </a:r>
            <a:r>
              <a:rPr lang="de-DE" dirty="0" err="1" smtClean="0"/>
              <a:t>modest</a:t>
            </a:r>
            <a:r>
              <a:rPr lang="de-DE" dirty="0"/>
              <a:t> </a:t>
            </a:r>
            <a:r>
              <a:rPr lang="de-DE" dirty="0" err="1" smtClean="0"/>
              <a:t>try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build</a:t>
            </a:r>
            <a:r>
              <a:rPr lang="de-DE" dirty="0" smtClean="0"/>
              <a:t> a </a:t>
            </a:r>
            <a:r>
              <a:rPr lang="de-DE" b="1" dirty="0" err="1" smtClean="0"/>
              <a:t>shopping</a:t>
            </a:r>
            <a:r>
              <a:rPr lang="de-DE" b="1" dirty="0" smtClean="0"/>
              <a:t> </a:t>
            </a:r>
            <a:r>
              <a:rPr lang="de-DE" b="1" dirty="0" err="1" smtClean="0"/>
              <a:t>experience</a:t>
            </a:r>
            <a:r>
              <a:rPr lang="de-DE" dirty="0" smtClean="0"/>
              <a:t>.</a:t>
            </a:r>
          </a:p>
          <a:p>
            <a:r>
              <a:rPr lang="de-DE" dirty="0" smtClean="0"/>
              <a:t>A </a:t>
            </a:r>
            <a:r>
              <a:rPr lang="de-DE" dirty="0" err="1" smtClean="0"/>
              <a:t>shopping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r>
              <a:rPr lang="de-DE" dirty="0" smtClean="0"/>
              <a:t> in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reality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thema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companies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trying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present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sell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r>
              <a:rPr lang="de-DE" dirty="0" smtClean="0"/>
              <a:t> online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giving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visitor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ability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try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items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phisically</a:t>
            </a:r>
            <a:r>
              <a:rPr lang="de-DE" dirty="0" smtClean="0"/>
              <a:t> </a:t>
            </a:r>
            <a:r>
              <a:rPr lang="de-DE" dirty="0" err="1" smtClean="0"/>
              <a:t>infront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him</a:t>
            </a:r>
            <a:r>
              <a:rPr lang="de-DE" dirty="0" smtClean="0"/>
              <a:t>. </a:t>
            </a:r>
          </a:p>
          <a:p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pick </a:t>
            </a:r>
            <a:r>
              <a:rPr lang="de-DE" dirty="0" err="1" smtClean="0"/>
              <a:t>up</a:t>
            </a:r>
            <a:r>
              <a:rPr lang="de-DE" dirty="0" smtClean="0"/>
              <a:t> an item                                                 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shelves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check </a:t>
            </a:r>
            <a:r>
              <a:rPr lang="de-DE" dirty="0" err="1" smtClean="0"/>
              <a:t>details</a:t>
            </a:r>
            <a:r>
              <a:rPr lang="de-DE" dirty="0" smtClean="0"/>
              <a:t>.</a:t>
            </a:r>
          </a:p>
          <a:p>
            <a:r>
              <a:rPr lang="de-DE" dirty="0" smtClean="0"/>
              <a:t>He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dirty="0" err="1" smtClean="0"/>
              <a:t>around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item in 3D.</a:t>
            </a:r>
          </a:p>
          <a:p>
            <a:pPr marL="0" indent="0">
              <a:buNone/>
            </a:pPr>
            <a:endParaRPr lang="de-DE" sz="1000" dirty="0" smtClean="0"/>
          </a:p>
          <a:p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/>
              <a:t>browsers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bring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virtual</a:t>
            </a:r>
            <a:r>
              <a:rPr lang="de-DE" dirty="0"/>
              <a:t> </a:t>
            </a:r>
            <a:r>
              <a:rPr lang="de-DE" dirty="0" err="1"/>
              <a:t>reality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web </a:t>
            </a:r>
            <a:r>
              <a:rPr lang="de-DE" dirty="0" err="1"/>
              <a:t>browsers</a:t>
            </a:r>
            <a:r>
              <a:rPr lang="de-DE" dirty="0" smtClean="0"/>
              <a:t>. So </a:t>
            </a:r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design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.</a:t>
            </a: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292" y="2880821"/>
            <a:ext cx="3973584" cy="17769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750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Use</a:t>
            </a:r>
            <a:r>
              <a:rPr lang="de-DE" dirty="0" smtClean="0"/>
              <a:t>-Case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add</a:t>
            </a:r>
            <a:r>
              <a:rPr lang="de-DE" dirty="0"/>
              <a:t> a 3D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turned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freely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Sketchfab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also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HTML </a:t>
            </a:r>
            <a:r>
              <a:rPr lang="de-DE" dirty="0" err="1"/>
              <a:t>code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Finally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integrate</a:t>
            </a:r>
            <a:r>
              <a:rPr lang="de-DE" dirty="0" smtClean="0"/>
              <a:t> all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PolyVR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in </a:t>
            </a:r>
            <a:r>
              <a:rPr lang="de-DE" dirty="0" err="1"/>
              <a:t>the</a:t>
            </a:r>
            <a:r>
              <a:rPr lang="de-DE" dirty="0"/>
              <a:t> Cave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Cyberglove</a:t>
            </a:r>
            <a:r>
              <a:rPr lang="de-DE" dirty="0" smtClean="0"/>
              <a:t>.</a:t>
            </a:r>
            <a:endParaRPr lang="de-DE" dirty="0" smtClean="0"/>
          </a:p>
          <a:p>
            <a:endParaRPr lang="de-D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13" y="3042756"/>
            <a:ext cx="5796800" cy="3036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7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eativity_world_forum-09">
  <a:themeElements>
    <a:clrScheme name="LESC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DC5A21"/>
      </a:accent1>
      <a:accent2>
        <a:srgbClr val="008E6D"/>
      </a:accent2>
      <a:accent3>
        <a:srgbClr val="F5BC1D"/>
      </a:accent3>
      <a:accent4>
        <a:srgbClr val="767878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creativity_world_forum-09</Template>
  <TotalTime>173</TotalTime>
  <Words>325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ＭＳ Ｐゴシック</vt:lpstr>
      <vt:lpstr>Arial</vt:lpstr>
      <vt:lpstr>creativity_world_forum-09</vt:lpstr>
      <vt:lpstr>The Use-Case</vt:lpstr>
      <vt:lpstr>The Use-Case</vt:lpstr>
      <vt:lpstr>The Use-Case</vt:lpstr>
      <vt:lpstr>The Use-Case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Ovtcharova</dc:creator>
  <cp:lastModifiedBy>Shant</cp:lastModifiedBy>
  <cp:revision>1435</cp:revision>
  <cp:lastPrinted>2013-11-12T07:17:59Z</cp:lastPrinted>
  <dcterms:created xsi:type="dcterms:W3CDTF">2009-12-02T13:33:53Z</dcterms:created>
  <dcterms:modified xsi:type="dcterms:W3CDTF">2017-12-13T06:51:28Z</dcterms:modified>
</cp:coreProperties>
</file>