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8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Title 1"/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6" name="Subtitle 2"/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underrubrik i bakgrunden</a:t>
            </a:r>
            <a:endParaRPr lang="en-US"/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>
          <a:xfrm rot="5400013">
            <a:off x="10158993" y="1792224"/>
            <a:ext cx="990596" cy="304796"/>
          </a:xfrm>
        </p:spPr>
        <p:txBody>
          <a:bodyPr anchor="t"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 lvl="0"/>
            <a:fld id="{3B21E1E9-8D53-4791-B264-E3E0CD11232E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>
          <a:xfrm rot="5400013">
            <a:off x="8951980" y="3227837"/>
            <a:ext cx="3859792" cy="304796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Rectangle 10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723550-0C32-43A7-BFF7-DB51C19303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2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10371510">
              <a:off x="263767" y="4438250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0799991">
              <a:off x="459513" y="321137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+- f4 0 f2"/>
                <a:gd name="f92" fmla="+- f3 0 f2"/>
                <a:gd name="f93" fmla="*/ f92 1 7104"/>
                <a:gd name="f94" fmla="*/ f91 1 2856"/>
                <a:gd name="f95" fmla="*/ 0 1 f93"/>
                <a:gd name="f96" fmla="*/ f3 1 f93"/>
                <a:gd name="f97" fmla="*/ 0 1 f94"/>
                <a:gd name="f98" fmla="*/ f4 1 f94"/>
                <a:gd name="f99" fmla="*/ f95 f89 1"/>
                <a:gd name="f100" fmla="*/ f96 f89 1"/>
                <a:gd name="f101" fmla="*/ f98 f90 1"/>
                <a:gd name="f102" fmla="*/ f97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9" t="f102" r="f100" b="f101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1154951" y="4969928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429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536664"/>
            <a:ext cx="8825660" cy="493711"/>
          </a:xfrm>
        </p:spPr>
        <p:txBody>
          <a:bodyPr/>
          <a:lstStyle>
            <a:lvl1pPr marL="0" indent="0">
              <a:buNone/>
              <a:defRPr sz="12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C0F4DA-15DD-4EC7-8586-1255A9AD3C95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A3E869-A93F-4377-A964-9BFD5C7F55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3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5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2714872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5608" y="2801319"/>
              <a:ext cx="11277596" cy="3602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7946"/>
                <a:gd name="f5" fmla="val 7945"/>
                <a:gd name="f6" fmla="val 4"/>
                <a:gd name="f7" fmla="val 9773"/>
                <a:gd name="f8" fmla="val 91"/>
                <a:gd name="f9" fmla="val 9547"/>
                <a:gd name="f10" fmla="val 175"/>
                <a:gd name="f11" fmla="val 9320"/>
                <a:gd name="f12" fmla="val 256"/>
                <a:gd name="f13" fmla="val 9092"/>
                <a:gd name="f14" fmla="val 326"/>
                <a:gd name="f15" fmla="val 8865"/>
                <a:gd name="f16" fmla="val 396"/>
                <a:gd name="f17" fmla="val 8637"/>
                <a:gd name="f18" fmla="val 462"/>
                <a:gd name="f19" fmla="val 8412"/>
                <a:gd name="f20" fmla="val 518"/>
                <a:gd name="f21" fmla="val 8184"/>
                <a:gd name="f22" fmla="val 571"/>
                <a:gd name="f23" fmla="val 7957"/>
                <a:gd name="f24" fmla="val 620"/>
                <a:gd name="f25" fmla="val 7734"/>
                <a:gd name="f26" fmla="val 662"/>
                <a:gd name="f27" fmla="val 7508"/>
                <a:gd name="f28" fmla="val 704"/>
                <a:gd name="f29" fmla="val 7285"/>
                <a:gd name="f30" fmla="val 739"/>
                <a:gd name="f31" fmla="val 7062"/>
                <a:gd name="f32" fmla="val 767"/>
                <a:gd name="f33" fmla="val 6840"/>
                <a:gd name="f34" fmla="val 795"/>
                <a:gd name="f35" fmla="val 6620"/>
                <a:gd name="f36" fmla="val 819"/>
                <a:gd name="f37" fmla="val 6402"/>
                <a:gd name="f38" fmla="val 837"/>
                <a:gd name="f39" fmla="val 6184"/>
                <a:gd name="f40" fmla="val 851"/>
                <a:gd name="f41" fmla="val 5968"/>
                <a:gd name="f42" fmla="val 865"/>
                <a:gd name="f43" fmla="val 5755"/>
                <a:gd name="f44" fmla="val 872"/>
                <a:gd name="f45" fmla="val 5542"/>
                <a:gd name="f46" fmla="val 879"/>
                <a:gd name="f47" fmla="val 5332"/>
                <a:gd name="f48" fmla="val 882"/>
                <a:gd name="f49" fmla="val 5124"/>
                <a:gd name="f50" fmla="val 4918"/>
                <a:gd name="f51" fmla="val 4714"/>
                <a:gd name="f52" fmla="val 4514"/>
                <a:gd name="f53" fmla="val 861"/>
                <a:gd name="f54" fmla="val 4316"/>
                <a:gd name="f55" fmla="val 4122"/>
                <a:gd name="f56" fmla="val 840"/>
                <a:gd name="f57" fmla="val 3929"/>
                <a:gd name="f58" fmla="val 823"/>
                <a:gd name="f59" fmla="val 3739"/>
                <a:gd name="f60" fmla="val 805"/>
                <a:gd name="f61" fmla="val 3553"/>
                <a:gd name="f62" fmla="val 788"/>
                <a:gd name="f63" fmla="val 3190"/>
                <a:gd name="f64" fmla="val 742"/>
                <a:gd name="f65" fmla="val 2842"/>
                <a:gd name="f66" fmla="val 693"/>
                <a:gd name="f67" fmla="val 2508"/>
                <a:gd name="f68" fmla="val 641"/>
                <a:gd name="f69" fmla="val 2192"/>
                <a:gd name="f70" fmla="val 585"/>
                <a:gd name="f71" fmla="val 1890"/>
                <a:gd name="f72" fmla="val 525"/>
                <a:gd name="f73" fmla="val 1610"/>
                <a:gd name="f74" fmla="val 1347"/>
                <a:gd name="f75" fmla="val 399"/>
                <a:gd name="f76" fmla="val 1105"/>
                <a:gd name="f77" fmla="val 336"/>
                <a:gd name="f78" fmla="val 883"/>
                <a:gd name="f79" fmla="val 277"/>
                <a:gd name="f80" fmla="val 686"/>
                <a:gd name="f81" fmla="val 221"/>
                <a:gd name="f82" fmla="val 508"/>
                <a:gd name="f83" fmla="val 168"/>
                <a:gd name="f84" fmla="val 358"/>
                <a:gd name="f85" fmla="val 123"/>
                <a:gd name="f86" fmla="val 232"/>
                <a:gd name="f87" fmla="val 81"/>
                <a:gd name="f88" fmla="val 59"/>
                <a:gd name="f89" fmla="val 21"/>
                <a:gd name="f90" fmla="*/ f0 1 10000"/>
                <a:gd name="f91" fmla="*/ f1 1 7946"/>
                <a:gd name="f92" fmla="+- f4 0 f2"/>
                <a:gd name="f93" fmla="+- f3 0 f2"/>
                <a:gd name="f94" fmla="*/ f93 1 10000"/>
                <a:gd name="f95" fmla="*/ f92 1 7946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7946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1148797" y="1063419"/>
            <a:ext cx="8831814" cy="137298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543299"/>
            <a:ext cx="8825660" cy="2476496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C78812-A1A6-47C2-941C-44C41EE2F25B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Rectangle 12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00D14A-73E4-434C-808A-0FDF62893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6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9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21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22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3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4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4185118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extBox 15"/>
          <p:cNvSpPr txBox="1"/>
          <p:nvPr/>
        </p:nvSpPr>
        <p:spPr>
          <a:xfrm>
            <a:off x="881563" y="607335"/>
            <a:ext cx="801910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84453" y="2613784"/>
            <a:ext cx="652762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/>
                <a:cs typeface="Arial"/>
              </a:rPr>
              <a:t>”</a:t>
            </a:r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1581875" y="982129"/>
            <a:ext cx="8453902" cy="269662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945943" y="3678768"/>
            <a:ext cx="7731215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029200"/>
            <a:ext cx="9244894" cy="997857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3698F8-8287-498E-85FA-64A8D8995043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CD43BC-49FC-4D50-A043-D7ACAA1ED4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4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6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4193585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1154951" y="2370664"/>
            <a:ext cx="8825660" cy="182251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5024966"/>
            <a:ext cx="882566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529805-F27B-4529-ACD5-79A4412DB552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Rectangle 13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550AE6-4D6B-43ED-BF20-BBEBDB571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2603497"/>
            <a:ext cx="314187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179761"/>
            <a:ext cx="314187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2719" y="2603497"/>
            <a:ext cx="314700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12719" y="3179761"/>
            <a:ext cx="314700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88135" y="2603497"/>
            <a:ext cx="314572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88327" y="3179761"/>
            <a:ext cx="3145536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9" name="Straight Connector 16"/>
          <p:cNvCxnSpPr/>
          <p:nvPr/>
        </p:nvCxnSpPr>
        <p:spPr>
          <a:xfrm>
            <a:off x="4403969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cxnSp>
        <p:nvCxnSpPr>
          <p:cNvPr id="10" name="Straight Connector 17"/>
          <p:cNvCxnSpPr/>
          <p:nvPr/>
        </p:nvCxnSpPr>
        <p:spPr>
          <a:xfrm>
            <a:off x="7772400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sp>
        <p:nvSpPr>
          <p:cNvPr id="11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1E931E-2A89-43CD-BC9A-2411745C3F21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2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3580BC-900D-40E8-BAB1-B0972B36E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334548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68863" y="4532845"/>
            <a:ext cx="3050438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748460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7017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982776" y="4532845"/>
            <a:ext cx="3051096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8163031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982776" y="5109100"/>
            <a:ext cx="3051096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2" name="Straight Connector 42"/>
          <p:cNvCxnSpPr/>
          <p:nvPr/>
        </p:nvCxnSpPr>
        <p:spPr>
          <a:xfrm>
            <a:off x="4405835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cxnSp>
        <p:nvCxnSpPr>
          <p:cNvPr id="13" name="Straight Connector 43"/>
          <p:cNvCxnSpPr/>
          <p:nvPr/>
        </p:nvCxnSpPr>
        <p:spPr>
          <a:xfrm>
            <a:off x="7797802" y="2569628"/>
            <a:ext cx="0" cy="3492505"/>
          </a:xfrm>
          <a:prstGeom prst="straightConnector1">
            <a:avLst/>
          </a:prstGeom>
          <a:noFill/>
          <a:ln w="12701" cap="rnd">
            <a:solidFill>
              <a:srgbClr val="B31166">
                <a:alpha val="40000"/>
              </a:srgbClr>
            </a:solidFill>
            <a:prstDash val="solid"/>
            <a:miter/>
          </a:ln>
        </p:spPr>
      </p:cxnSp>
      <p:sp>
        <p:nvSpPr>
          <p:cNvPr id="1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7B25E6-EF92-4551-914F-2936DD0D853C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5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561112" y="6391838"/>
            <a:ext cx="3644286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AF0E90-78E8-458D-82F2-0DB6D91F80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54951" y="2603497"/>
            <a:ext cx="8825660" cy="34162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10695435" y="6391838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C9895405-F95C-4C74-8E02-D4598DC3C369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53ED3-7E43-48A2-A26B-21C1D3FBA4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1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4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8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9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6"/>
            <p:cNvSpPr/>
            <p:nvPr/>
          </p:nvSpPr>
          <p:spPr>
            <a:xfrm>
              <a:off x="414863" y="402162"/>
              <a:ext cx="6510866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5101754">
              <a:off x="6294738" y="4577734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5400013">
              <a:off x="4449237" y="2801727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585237" y="1278468"/>
            <a:ext cx="1409968" cy="4748588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54951" y="1278468"/>
            <a:ext cx="6256023" cy="47485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10653107" y="6391838"/>
            <a:ext cx="992133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91B4083C-BC63-4DC4-BC2F-CF7539D03EF2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3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5682A2-A496-44DA-B0C1-B7024CC557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88256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FB2F8-4E5C-4823-8331-999AEE6FCE94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B861FB-3A77-45DD-93B9-75F29FC659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7289797" y="402162"/>
              <a:ext cx="4478868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6200004">
              <a:off x="3787248" y="2801717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15922474">
              <a:off x="4698351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2677646"/>
            <a:ext cx="4351026" cy="2283823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1"/>
          </p:nvPr>
        </p:nvSpPr>
        <p:spPr>
          <a:xfrm>
            <a:off x="6895563" y="2677646"/>
            <a:ext cx="3757543" cy="2283823"/>
          </a:xfrm>
        </p:spPr>
        <p:txBody>
          <a:bodyPr anchor="ctr"/>
          <a:lstStyle>
            <a:lvl1pPr marL="0" indent="0">
              <a:buNone/>
              <a:defRPr sz="2000"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A83811-E714-468F-9447-E878096624C0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1A8829-D096-410F-8AC0-A42BC55C00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0871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9E9CA7-CDE2-4255-AAC2-63087A9F5713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8BAA09-965A-47D6-B96A-3D19F5E853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5495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08711" y="2603497"/>
            <a:ext cx="482516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0871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02DA49-9563-45B8-8960-BF5113C6FF8F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E61DE9-BDC8-443E-873E-8F9F07D1B8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9824F5-0314-416A-8999-C1CB082C5FFA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49FD3C-D7B4-45A0-9C43-AE22A3C647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A720B1-07F9-454C-98C1-514C97021B83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Rectangle 6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71FADA-7176-47A3-9017-FA522AE385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8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9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0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1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5713408" y="402162"/>
              <a:ext cx="6055257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5922474">
              <a:off x="3140478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16200004">
              <a:off x="2229375" y="2801717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1295403"/>
            <a:ext cx="2793153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Content Placeholder 2"/>
          <p:cNvSpPr txBox="1">
            <a:spLocks noGrp="1"/>
          </p:cNvSpPr>
          <p:nvPr>
            <p:ph idx="1"/>
          </p:nvPr>
        </p:nvSpPr>
        <p:spPr>
          <a:xfrm>
            <a:off x="5781147" y="1447796"/>
            <a:ext cx="5190070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5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2793153" cy="2895603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2CE1DB-3C1F-4741-BDF3-AAFE96C0AD28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86F1F3-A2F0-4AF3-96CB-B69DF0FDDD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4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6172200" y="402162"/>
              <a:ext cx="5596466" cy="6053666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5922474">
              <a:off x="4203587" y="1826073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16200004">
              <a:off x="3295438" y="2801717"/>
              <a:ext cx="6053666" cy="1254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000"/>
                <a:gd name="f5" fmla="val 7970"/>
                <a:gd name="f6" fmla="val 7"/>
                <a:gd name="f7" fmla="val 9773"/>
                <a:gd name="f8" fmla="val 156"/>
                <a:gd name="f9" fmla="val 9547"/>
                <a:gd name="f10" fmla="val 298"/>
                <a:gd name="f11" fmla="val 9320"/>
                <a:gd name="f12" fmla="val 437"/>
                <a:gd name="f13" fmla="val 9092"/>
                <a:gd name="f14" fmla="val 556"/>
                <a:gd name="f15" fmla="val 8865"/>
                <a:gd name="f16" fmla="val 676"/>
                <a:gd name="f17" fmla="val 8637"/>
                <a:gd name="f18" fmla="val 788"/>
                <a:gd name="f19" fmla="val 8412"/>
                <a:gd name="f20" fmla="val 884"/>
                <a:gd name="f21" fmla="val 8184"/>
                <a:gd name="f22" fmla="val 975"/>
                <a:gd name="f23" fmla="val 7957"/>
                <a:gd name="f24" fmla="val 1058"/>
                <a:gd name="f25" fmla="val 7734"/>
                <a:gd name="f26" fmla="val 1130"/>
                <a:gd name="f27" fmla="val 7508"/>
                <a:gd name="f28" fmla="val 1202"/>
                <a:gd name="f29" fmla="val 7285"/>
                <a:gd name="f30" fmla="val 1262"/>
                <a:gd name="f31" fmla="val 7062"/>
                <a:gd name="f32" fmla="val 1309"/>
                <a:gd name="f33" fmla="val 6840"/>
                <a:gd name="f34" fmla="val 1358"/>
                <a:gd name="f35" fmla="val 6620"/>
                <a:gd name="f36" fmla="val 1399"/>
                <a:gd name="f37" fmla="val 6402"/>
                <a:gd name="f38" fmla="val 1428"/>
                <a:gd name="f39" fmla="val 6184"/>
                <a:gd name="f40" fmla="val 1453"/>
                <a:gd name="f41" fmla="val 5968"/>
                <a:gd name="f42" fmla="val 1477"/>
                <a:gd name="f43" fmla="val 5755"/>
                <a:gd name="f44" fmla="val 1488"/>
                <a:gd name="f45" fmla="val 5542"/>
                <a:gd name="f46" fmla="val 1500"/>
                <a:gd name="f47" fmla="val 5332"/>
                <a:gd name="f48" fmla="val 1506"/>
                <a:gd name="f49" fmla="val 5124"/>
                <a:gd name="f50" fmla="val 4918"/>
                <a:gd name="f51" fmla="val 4714"/>
                <a:gd name="f52" fmla="val 4514"/>
                <a:gd name="f53" fmla="val 1470"/>
                <a:gd name="f54" fmla="val 4316"/>
                <a:gd name="f55" fmla="val 4122"/>
                <a:gd name="f56" fmla="val 1434"/>
                <a:gd name="f57" fmla="val 3929"/>
                <a:gd name="f58" fmla="val 1405"/>
                <a:gd name="f59" fmla="val 3739"/>
                <a:gd name="f60" fmla="val 1374"/>
                <a:gd name="f61" fmla="val 3553"/>
                <a:gd name="f62" fmla="val 1346"/>
                <a:gd name="f63" fmla="val 3190"/>
                <a:gd name="f64" fmla="val 1267"/>
                <a:gd name="f65" fmla="val 2842"/>
                <a:gd name="f66" fmla="val 1183"/>
                <a:gd name="f67" fmla="val 2508"/>
                <a:gd name="f68" fmla="val 1095"/>
                <a:gd name="f69" fmla="val 2192"/>
                <a:gd name="f70" fmla="val 998"/>
                <a:gd name="f71" fmla="val 1890"/>
                <a:gd name="f72" fmla="val 897"/>
                <a:gd name="f73" fmla="val 1610"/>
                <a:gd name="f74" fmla="val 1347"/>
                <a:gd name="f75" fmla="val 681"/>
                <a:gd name="f76" fmla="val 1105"/>
                <a:gd name="f77" fmla="val 574"/>
                <a:gd name="f78" fmla="val 883"/>
                <a:gd name="f79" fmla="val 473"/>
                <a:gd name="f80" fmla="val 686"/>
                <a:gd name="f81" fmla="val 377"/>
                <a:gd name="f82" fmla="val 508"/>
                <a:gd name="f83" fmla="val 286"/>
                <a:gd name="f84" fmla="val 358"/>
                <a:gd name="f85" fmla="val 210"/>
                <a:gd name="f86" fmla="val 232"/>
                <a:gd name="f87" fmla="val 138"/>
                <a:gd name="f88" fmla="val 59"/>
                <a:gd name="f89" fmla="val 35"/>
                <a:gd name="f90" fmla="*/ f0 1 10000"/>
                <a:gd name="f91" fmla="*/ f1 1 8000"/>
                <a:gd name="f92" fmla="+- f4 0 f2"/>
                <a:gd name="f93" fmla="+- f3 0 f2"/>
                <a:gd name="f94" fmla="*/ f93 1 10000"/>
                <a:gd name="f95" fmla="*/ f92 1 8000"/>
                <a:gd name="f96" fmla="*/ f2 1 f94"/>
                <a:gd name="f97" fmla="*/ f3 1 f94"/>
                <a:gd name="f98" fmla="*/ f2 1 f95"/>
                <a:gd name="f99" fmla="*/ f4 1 f95"/>
                <a:gd name="f100" fmla="*/ f96 f90 1"/>
                <a:gd name="f101" fmla="*/ f97 f90 1"/>
                <a:gd name="f102" fmla="*/ f99 f91 1"/>
                <a:gd name="f103" fmla="*/ f98 f9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00" t="f103" r="f101" b="f102"/>
              <a:pathLst>
                <a:path w="10000" h="8000">
                  <a:moveTo>
                    <a:pt x="f2" y="f2"/>
                  </a:moveTo>
                  <a:lnTo>
                    <a:pt x="f2" y="f5"/>
                  </a:lnTo>
                  <a:lnTo>
                    <a:pt x="f3" y="f4"/>
                  </a:lnTo>
                  <a:lnTo>
                    <a:pt x="f3" y="f6"/>
                  </a:lnTo>
                  <a:lnTo>
                    <a:pt x="f3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46"/>
                  </a:lnTo>
                  <a:lnTo>
                    <a:pt x="f50" y="f46"/>
                  </a:lnTo>
                  <a:lnTo>
                    <a:pt x="f51" y="f44"/>
                  </a:lnTo>
                  <a:lnTo>
                    <a:pt x="f52" y="f53"/>
                  </a:lnTo>
                  <a:lnTo>
                    <a:pt x="f54" y="f40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18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1693331"/>
            <a:ext cx="3865132" cy="1735668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547872" y="1143000"/>
            <a:ext cx="3227191" cy="4572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5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F89D46-D224-4998-9F71-0E5AE6E4CC82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7002E4-630A-4227-80B8-3AA46BCC14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6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19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val 12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5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6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5291"/>
                <a:gd name="f5" fmla="val 85"/>
                <a:gd name="f6" fmla="val 2532"/>
                <a:gd name="f7" fmla="val 1736"/>
                <a:gd name="f8" fmla="val 3911"/>
                <a:gd name="f9" fmla="val 7524"/>
                <a:gd name="f10" fmla="val 5298"/>
                <a:gd name="f11" fmla="val 9958"/>
                <a:gd name="f12" fmla="val 9989"/>
                <a:gd name="f13" fmla="val 1958"/>
                <a:gd name="f14" fmla="val 9969"/>
                <a:gd name="f15" fmla="val 3333"/>
                <a:gd name="f16" fmla="val 9667"/>
                <a:gd name="f17" fmla="val 204"/>
                <a:gd name="f18" fmla="val 9334"/>
                <a:gd name="f19" fmla="val 400"/>
                <a:gd name="f20" fmla="val 9001"/>
                <a:gd name="f21" fmla="val 590"/>
                <a:gd name="f22" fmla="val 8667"/>
                <a:gd name="f23" fmla="val 753"/>
                <a:gd name="f24" fmla="val 8333"/>
                <a:gd name="f25" fmla="val 917"/>
                <a:gd name="f26" fmla="val 7999"/>
                <a:gd name="f27" fmla="val 1071"/>
                <a:gd name="f28" fmla="val 7669"/>
                <a:gd name="f29" fmla="val 1202"/>
                <a:gd name="f30" fmla="val 7333"/>
                <a:gd name="f31" fmla="val 1325"/>
                <a:gd name="f32" fmla="val 7000"/>
                <a:gd name="f33" fmla="val 1440"/>
                <a:gd name="f34" fmla="val 6673"/>
                <a:gd name="f35" fmla="val 1538"/>
                <a:gd name="f36" fmla="val 6340"/>
                <a:gd name="f37" fmla="val 1636"/>
                <a:gd name="f38" fmla="val 6013"/>
                <a:gd name="f39" fmla="val 1719"/>
                <a:gd name="f40" fmla="val 5686"/>
                <a:gd name="f41" fmla="val 1784"/>
                <a:gd name="f42" fmla="val 5359"/>
                <a:gd name="f43" fmla="val 1850"/>
                <a:gd name="f44" fmla="val 5036"/>
                <a:gd name="f45" fmla="val 1906"/>
                <a:gd name="f46" fmla="val 4717"/>
                <a:gd name="f47" fmla="val 1948"/>
                <a:gd name="f48" fmla="val 4396"/>
                <a:gd name="f49" fmla="val 1980"/>
                <a:gd name="f50" fmla="val 4079"/>
                <a:gd name="f51" fmla="val 2013"/>
                <a:gd name="f52" fmla="val 3766"/>
                <a:gd name="f53" fmla="val 2029"/>
                <a:gd name="f54" fmla="val 3454"/>
                <a:gd name="f55" fmla="val 2046"/>
                <a:gd name="f56" fmla="val 3145"/>
                <a:gd name="f57" fmla="val 2053"/>
                <a:gd name="f58" fmla="val 2839"/>
                <a:gd name="f59" fmla="val 2537"/>
                <a:gd name="f60" fmla="val 2238"/>
                <a:gd name="f61" fmla="val 1943"/>
                <a:gd name="f62" fmla="val 2004"/>
                <a:gd name="f63" fmla="val 1653"/>
                <a:gd name="f64" fmla="val 1368"/>
                <a:gd name="f65" fmla="val 1955"/>
                <a:gd name="f66" fmla="val 1085"/>
                <a:gd name="f67" fmla="val 1915"/>
                <a:gd name="f68" fmla="val 806"/>
                <a:gd name="f69" fmla="val 1873"/>
                <a:gd name="f70" fmla="val 533"/>
                <a:gd name="f71" fmla="val 1833"/>
                <a:gd name="f72" fmla="val 1726"/>
                <a:gd name="f73" fmla="val 28"/>
                <a:gd name="f74" fmla="val 1995"/>
                <a:gd name="f75" fmla="val 57"/>
                <a:gd name="f76" fmla="val 2263"/>
                <a:gd name="f77" fmla="*/ f0 1 10000"/>
                <a:gd name="f78" fmla="*/ f1 1 5291"/>
                <a:gd name="f79" fmla="+- f4 0 f2"/>
                <a:gd name="f80" fmla="+- f3 0 f2"/>
                <a:gd name="f81" fmla="*/ f80 1 10000"/>
                <a:gd name="f82" fmla="*/ f79 1 5291"/>
                <a:gd name="f83" fmla="*/ f2 1 f81"/>
                <a:gd name="f84" fmla="*/ f3 1 f81"/>
                <a:gd name="f85" fmla="*/ f2 1 f82"/>
                <a:gd name="f86" fmla="*/ f4 1 f82"/>
                <a:gd name="f87" fmla="*/ f83 f77 1"/>
                <a:gd name="f88" fmla="*/ f84 f77 1"/>
                <a:gd name="f89" fmla="*/ f86 f78 1"/>
                <a:gd name="f90" fmla="*/ f85 f7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87" t="f90" r="f88" b="f89"/>
              <a:pathLst>
                <a:path w="10000" h="5291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2" y="f13"/>
                    <a:pt x="f14" y="f15"/>
                    <a:pt x="f3" y="f2"/>
                  </a:cubicBezTo>
                  <a:lnTo>
                    <a:pt x="f3" y="f2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5"/>
                  </a:lnTo>
                  <a:lnTo>
                    <a:pt x="f59" y="f55"/>
                  </a:lnTo>
                  <a:lnTo>
                    <a:pt x="f60" y="f53"/>
                  </a:lnTo>
                  <a:lnTo>
                    <a:pt x="f61" y="f62"/>
                  </a:lnTo>
                  <a:lnTo>
                    <a:pt x="f63" y="f49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2" y="f72"/>
                  </a:lnTo>
                  <a:cubicBezTo>
                    <a:pt x="f73" y="f74"/>
                    <a:pt x="f75" y="f76"/>
                    <a:pt x="f5" y="f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04"/>
                <a:gd name="f4" fmla="val 2856"/>
                <a:gd name="f5" fmla="val 1"/>
                <a:gd name="f6" fmla="val 6943"/>
                <a:gd name="f7" fmla="val 26"/>
                <a:gd name="f8" fmla="val 6782"/>
                <a:gd name="f9" fmla="val 50"/>
                <a:gd name="f10" fmla="val 6621"/>
                <a:gd name="f11" fmla="val 73"/>
                <a:gd name="f12" fmla="val 6459"/>
                <a:gd name="f13" fmla="val 93"/>
                <a:gd name="f14" fmla="val 6298"/>
                <a:gd name="f15" fmla="val 113"/>
                <a:gd name="f16" fmla="val 6136"/>
                <a:gd name="f17" fmla="val 132"/>
                <a:gd name="f18" fmla="val 5976"/>
                <a:gd name="f19" fmla="val 148"/>
                <a:gd name="f20" fmla="val 5814"/>
                <a:gd name="f21" fmla="val 163"/>
                <a:gd name="f22" fmla="val 5653"/>
                <a:gd name="f23" fmla="val 177"/>
                <a:gd name="f24" fmla="val 5494"/>
                <a:gd name="f25" fmla="val 189"/>
                <a:gd name="f26" fmla="val 5334"/>
                <a:gd name="f27" fmla="val 201"/>
                <a:gd name="f28" fmla="val 5175"/>
                <a:gd name="f29" fmla="val 211"/>
                <a:gd name="f30" fmla="val 5017"/>
                <a:gd name="f31" fmla="val 219"/>
                <a:gd name="f32" fmla="val 4859"/>
                <a:gd name="f33" fmla="val 227"/>
                <a:gd name="f34" fmla="val 4703"/>
                <a:gd name="f35" fmla="val 234"/>
                <a:gd name="f36" fmla="val 4548"/>
                <a:gd name="f37" fmla="val 239"/>
                <a:gd name="f38" fmla="val 4393"/>
                <a:gd name="f39" fmla="val 243"/>
                <a:gd name="f40" fmla="val 4240"/>
                <a:gd name="f41" fmla="val 247"/>
                <a:gd name="f42" fmla="val 4088"/>
                <a:gd name="f43" fmla="val 249"/>
                <a:gd name="f44" fmla="val 3937"/>
                <a:gd name="f45" fmla="val 251"/>
                <a:gd name="f46" fmla="val 3788"/>
                <a:gd name="f47" fmla="val 252"/>
                <a:gd name="f48" fmla="val 3640"/>
                <a:gd name="f49" fmla="val 3494"/>
                <a:gd name="f50" fmla="val 3349"/>
                <a:gd name="f51" fmla="val 3207"/>
                <a:gd name="f52" fmla="val 246"/>
                <a:gd name="f53" fmla="val 3066"/>
                <a:gd name="f54" fmla="val 2928"/>
                <a:gd name="f55" fmla="val 240"/>
                <a:gd name="f56" fmla="val 2791"/>
                <a:gd name="f57" fmla="val 235"/>
                <a:gd name="f58" fmla="val 2656"/>
                <a:gd name="f59" fmla="val 230"/>
                <a:gd name="f60" fmla="val 2524"/>
                <a:gd name="f61" fmla="val 225"/>
                <a:gd name="f62" fmla="val 2266"/>
                <a:gd name="f63" fmla="val 212"/>
                <a:gd name="f64" fmla="val 2019"/>
                <a:gd name="f65" fmla="val 198"/>
                <a:gd name="f66" fmla="val 1782"/>
                <a:gd name="f67" fmla="val 183"/>
                <a:gd name="f68" fmla="val 1557"/>
                <a:gd name="f69" fmla="val 167"/>
                <a:gd name="f70" fmla="val 1343"/>
                <a:gd name="f71" fmla="val 150"/>
                <a:gd name="f72" fmla="val 1144"/>
                <a:gd name="f73" fmla="val 957"/>
                <a:gd name="f74" fmla="val 114"/>
                <a:gd name="f75" fmla="val 785"/>
                <a:gd name="f76" fmla="val 96"/>
                <a:gd name="f77" fmla="val 627"/>
                <a:gd name="f78" fmla="val 79"/>
                <a:gd name="f79" fmla="val 487"/>
                <a:gd name="f80" fmla="val 63"/>
                <a:gd name="f81" fmla="val 361"/>
                <a:gd name="f82" fmla="val 48"/>
                <a:gd name="f83" fmla="val 254"/>
                <a:gd name="f84" fmla="val 35"/>
                <a:gd name="f85" fmla="val 165"/>
                <a:gd name="f86" fmla="val 23"/>
                <a:gd name="f87" fmla="val 42"/>
                <a:gd name="f88" fmla="val 6"/>
                <a:gd name="f89" fmla="*/ f0 1 7104"/>
                <a:gd name="f90" fmla="*/ f1 1 2856"/>
                <a:gd name="f91" fmla="+- f4 0 f2"/>
                <a:gd name="f92" fmla="+- f3 0 f2"/>
                <a:gd name="f93" fmla="*/ f92 1 7104"/>
                <a:gd name="f94" fmla="*/ f91 1 2856"/>
                <a:gd name="f95" fmla="*/ 0 1 f93"/>
                <a:gd name="f96" fmla="*/ f3 1 f93"/>
                <a:gd name="f97" fmla="*/ 0 1 f94"/>
                <a:gd name="f98" fmla="*/ f4 1 f94"/>
                <a:gd name="f99" fmla="*/ f95 f89 1"/>
                <a:gd name="f100" fmla="*/ f96 f89 1"/>
                <a:gd name="f101" fmla="*/ f98 f90 1"/>
                <a:gd name="f102" fmla="*/ f97 f9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9" t="f102" r="f100" b="f101"/>
              <a:pathLst>
                <a:path w="7104" h="2856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5"/>
                  </a:lnTo>
                  <a:lnTo>
                    <a:pt x="f3" y="f5"/>
                  </a:lnTo>
                  <a:lnTo>
                    <a:pt x="f6" y="f7"/>
                  </a:ln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3"/>
                  </a:lnTo>
                  <a:lnTo>
                    <a:pt x="f51" y="f52"/>
                  </a:lnTo>
                  <a:lnTo>
                    <a:pt x="f53" y="f39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17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2" y="f2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5356"/>
                <a:gd name="f4" fmla="val 8638"/>
                <a:gd name="f5" fmla="val 14748"/>
                <a:gd name="f6" fmla="val 8038"/>
                <a:gd name="f7" fmla="val 600"/>
                <a:gd name="f8" fmla="val 592"/>
                <a:gd name="f9" fmla="*/ f0 1 15356"/>
                <a:gd name="f10" fmla="*/ f1 1 8638"/>
                <a:gd name="f11" fmla="+- f4 0 f2"/>
                <a:gd name="f12" fmla="+- f3 0 f2"/>
                <a:gd name="f13" fmla="*/ f12 1 15356"/>
                <a:gd name="f14" fmla="*/ f11 1 863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5356" h="8638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lnTo>
                    <a:pt x="f2" y="f2"/>
                  </a:lnTo>
                  <a:close/>
                  <a:moveTo>
                    <a:pt x="f5" y="f6"/>
                  </a:moveTo>
                  <a:lnTo>
                    <a:pt x="f7" y="f6"/>
                  </a:lnTo>
                  <a:lnTo>
                    <a:pt x="f7" y="f8"/>
                  </a:lnTo>
                  <a:lnTo>
                    <a:pt x="f5" y="f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Title Placeholder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761415" cy="706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8761415" cy="3416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653107" y="6391838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fld id="{77CB7827-015B-408D-AD34-3B1685A6E18B}" type="datetime1">
              <a:rPr lang="en-US"/>
              <a:pPr lvl="0"/>
              <a:t>2/27/2015</a:t>
            </a:fld>
            <a:endParaRPr lang="en-US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561112" y="6391838"/>
            <a:ext cx="3859792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Rectangle 20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1EB8B98A-97A1-4C3E-8312-D5802227F9A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sv-SE" sz="3600" b="0" i="0" u="none" strike="noStrike" kern="1200" cap="none" spc="0" baseline="0">
          <a:solidFill>
            <a:srgbClr val="EBEBEB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sv-SE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sv-SE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sv-SE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sv-SE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/>
        <a:buChar char=""/>
        <a:tabLst/>
        <a:defRPr lang="sv-SE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sv-SE"/>
              <a:t>En Flexibel Schack AI-agent Baserad på </a:t>
            </a:r>
            <a:r>
              <a:rPr lang="en-US"/>
              <a:t>Case-Based Reasoning</a:t>
            </a:r>
            <a:endParaRPr lang="sv-SE"/>
          </a:p>
        </p:txBody>
      </p:sp>
      <p:sp>
        <p:nvSpPr>
          <p:cNvPr id="3" name="Underrubrik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Introduktion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Vem är jag?</a:t>
            </a:r>
          </a:p>
          <a:p>
            <a:pPr lvl="0"/>
            <a:r>
              <a:rPr lang="en-US" dirty="0" err="1" smtClean="0"/>
              <a:t>Delar</a:t>
            </a:r>
            <a:endParaRPr lang="sv-SE" dirty="0" smtClean="0"/>
          </a:p>
          <a:p>
            <a:pPr lvl="1"/>
            <a:r>
              <a:rPr lang="sv-SE" dirty="0" smtClean="0"/>
              <a:t>Case-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/>
              <a:t>reasoning</a:t>
            </a:r>
          </a:p>
          <a:p>
            <a:pPr lvl="1"/>
            <a:r>
              <a:rPr lang="sv-SE" dirty="0"/>
              <a:t>Varierbar skicklighetsnivå</a:t>
            </a:r>
          </a:p>
          <a:p>
            <a:pPr lvl="1"/>
            <a:r>
              <a:rPr lang="sv-SE" dirty="0"/>
              <a:t>Schack</a:t>
            </a:r>
          </a:p>
          <a:p>
            <a:pPr lvl="0"/>
            <a:r>
              <a:rPr lang="en-US" dirty="0" err="1"/>
              <a:t>Metod</a:t>
            </a:r>
            <a:endParaRPr lang="en-US" dirty="0"/>
          </a:p>
          <a:p>
            <a:pPr lvl="0"/>
            <a:r>
              <a:rPr lang="en-US" dirty="0" err="1"/>
              <a:t>Frågor</a:t>
            </a:r>
            <a:endParaRPr lang="sv-SE" dirty="0"/>
          </a:p>
          <a:p>
            <a:pPr lvl="0"/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Case-based reasoning</a:t>
            </a:r>
            <a:endParaRPr lang="sv-SE"/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Problemlösning</a:t>
            </a:r>
          </a:p>
          <a:p>
            <a:pPr lvl="0"/>
            <a:r>
              <a:rPr lang="sv-SE" dirty="0" smtClean="0"/>
              <a:t>Lärdom </a:t>
            </a:r>
            <a:r>
              <a:rPr lang="sv-SE" dirty="0"/>
              <a:t>från tidigare </a:t>
            </a:r>
            <a:r>
              <a:rPr lang="sv-SE" dirty="0" smtClean="0"/>
              <a:t>problem</a:t>
            </a:r>
          </a:p>
          <a:p>
            <a:pPr lvl="0"/>
            <a:r>
              <a:rPr lang="en-US" dirty="0" err="1" smtClean="0"/>
              <a:t>Exempel</a:t>
            </a:r>
            <a:r>
              <a:rPr lang="en-US" dirty="0" smtClean="0"/>
              <a:t>: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soldat</a:t>
            </a:r>
            <a:endParaRPr lang="sv-SE" dirty="0"/>
          </a:p>
          <a:p>
            <a:pPr lvl="0"/>
            <a:r>
              <a:rPr lang="en-US" dirty="0" smtClean="0"/>
              <a:t>Fallbas</a:t>
            </a:r>
            <a:endParaRPr lang="sv-SE" dirty="0"/>
          </a:p>
          <a:p>
            <a:pPr lvl="0"/>
            <a:r>
              <a:rPr lang="sv-SE" dirty="0" smtClean="0"/>
              <a:t>Expertdata</a:t>
            </a:r>
          </a:p>
          <a:p>
            <a:r>
              <a:rPr lang="en-US" dirty="0" err="1" smtClean="0"/>
              <a:t>Tidigare</a:t>
            </a:r>
            <a:r>
              <a:rPr lang="en-US" dirty="0" smtClean="0"/>
              <a:t> </a:t>
            </a:r>
            <a:r>
              <a:rPr lang="en-US" dirty="0" err="1" smtClean="0"/>
              <a:t>forskning</a:t>
            </a:r>
            <a:endParaRPr lang="en-US" dirty="0" smtClean="0"/>
          </a:p>
          <a:p>
            <a:pPr lvl="1"/>
            <a:r>
              <a:rPr lang="en-US" dirty="0" smtClean="0"/>
              <a:t>(Aha, </a:t>
            </a:r>
            <a:r>
              <a:rPr lang="en-US" dirty="0" err="1" smtClean="0"/>
              <a:t>Molineaux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Ponson</a:t>
            </a:r>
            <a:r>
              <a:rPr lang="en-US" dirty="0" smtClean="0"/>
              <a:t> 2005)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Rekaber</a:t>
            </a:r>
            <a:r>
              <a:rPr lang="en-US" dirty="0" smtClean="0"/>
              <a:t>, </a:t>
            </a:r>
            <a:r>
              <a:rPr lang="en-US" dirty="0" err="1" smtClean="0"/>
              <a:t>Shadfer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Osareh</a:t>
            </a:r>
            <a:r>
              <a:rPr lang="en-US" dirty="0" smtClean="0"/>
              <a:t> 2012)</a:t>
            </a:r>
            <a:endParaRPr lang="sv-SE" dirty="0"/>
          </a:p>
        </p:txBody>
      </p:sp>
      <p:sp>
        <p:nvSpPr>
          <p:cNvPr id="4" name="Rektangel 3"/>
          <p:cNvSpPr/>
          <p:nvPr/>
        </p:nvSpPr>
        <p:spPr>
          <a:xfrm>
            <a:off x="9644185" y="2667003"/>
            <a:ext cx="1961561" cy="102149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9670026" y="2723631"/>
            <a:ext cx="1961561" cy="102149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9728255" y="2791599"/>
            <a:ext cx="1961561" cy="102149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9786484" y="2859557"/>
            <a:ext cx="1961561" cy="102149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9844713" y="2922367"/>
            <a:ext cx="1961561" cy="102149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9" name="Ellips 8"/>
          <p:cNvSpPr/>
          <p:nvPr/>
        </p:nvSpPr>
        <p:spPr>
          <a:xfrm>
            <a:off x="10010211" y="3594789"/>
            <a:ext cx="222418" cy="21830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0" name="Likbent triangel 11"/>
          <p:cNvSpPr/>
          <p:nvPr/>
        </p:nvSpPr>
        <p:spPr>
          <a:xfrm>
            <a:off x="10218410" y="3181353"/>
            <a:ext cx="222418" cy="199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1" name="Likbent triangel 12"/>
          <p:cNvSpPr/>
          <p:nvPr/>
        </p:nvSpPr>
        <p:spPr>
          <a:xfrm>
            <a:off x="10081351" y="3058814"/>
            <a:ext cx="222418" cy="199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2" name="Likbent triangel 13"/>
          <p:cNvSpPr/>
          <p:nvPr/>
        </p:nvSpPr>
        <p:spPr>
          <a:xfrm>
            <a:off x="9899001" y="3170535"/>
            <a:ext cx="222418" cy="199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3" name="Höger 14"/>
          <p:cNvSpPr/>
          <p:nvPr/>
        </p:nvSpPr>
        <p:spPr>
          <a:xfrm>
            <a:off x="10606326" y="3381122"/>
            <a:ext cx="269318" cy="213667"/>
          </a:xfrm>
          <a:custGeom>
            <a:avLst>
              <a:gd name="f0" fmla="val 1303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4" name="Rektangel 16"/>
          <p:cNvSpPr/>
          <p:nvPr/>
        </p:nvSpPr>
        <p:spPr>
          <a:xfrm>
            <a:off x="6963220" y="4680036"/>
            <a:ext cx="1941883" cy="102149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5" name="Ellips 17"/>
          <p:cNvSpPr/>
          <p:nvPr/>
        </p:nvSpPr>
        <p:spPr>
          <a:xfrm>
            <a:off x="7109249" y="5351416"/>
            <a:ext cx="214179" cy="21417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6" name="Rektangel 18"/>
          <p:cNvSpPr/>
          <p:nvPr/>
        </p:nvSpPr>
        <p:spPr>
          <a:xfrm>
            <a:off x="7084542" y="4903479"/>
            <a:ext cx="214179" cy="222418"/>
          </a:xfrm>
          <a:prstGeom prst="rect">
            <a:avLst/>
          </a:pr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7" name="Rektangel 19"/>
          <p:cNvSpPr/>
          <p:nvPr/>
        </p:nvSpPr>
        <p:spPr>
          <a:xfrm>
            <a:off x="7420035" y="4915841"/>
            <a:ext cx="214179" cy="222418"/>
          </a:xfrm>
          <a:prstGeom prst="rect">
            <a:avLst/>
          </a:pr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8" name="Rektangel 21"/>
          <p:cNvSpPr/>
          <p:nvPr/>
        </p:nvSpPr>
        <p:spPr>
          <a:xfrm>
            <a:off x="7312950" y="4818952"/>
            <a:ext cx="214179" cy="222418"/>
          </a:xfrm>
          <a:prstGeom prst="rect">
            <a:avLst/>
          </a:pr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9" name="textruta 24"/>
          <p:cNvSpPr txBox="1"/>
          <p:nvPr/>
        </p:nvSpPr>
        <p:spPr>
          <a:xfrm>
            <a:off x="10922237" y="3303289"/>
            <a:ext cx="1132630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 smtClean="0">
                <a:solidFill>
                  <a:srgbClr val="000000"/>
                </a:solidFill>
                <a:latin typeface="Century Gothic"/>
              </a:rPr>
              <a:t>SKJUT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20" name="Höger 26"/>
          <p:cNvSpPr/>
          <p:nvPr/>
        </p:nvSpPr>
        <p:spPr>
          <a:xfrm>
            <a:off x="7889379" y="5144697"/>
            <a:ext cx="269318" cy="213667"/>
          </a:xfrm>
          <a:custGeom>
            <a:avLst>
              <a:gd name="f0" fmla="val 1303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21" name="textruta 27"/>
          <p:cNvSpPr txBox="1"/>
          <p:nvPr/>
        </p:nvSpPr>
        <p:spPr>
          <a:xfrm>
            <a:off x="8287262" y="4936342"/>
            <a:ext cx="61784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/>
              </a:rPr>
              <a:t>?</a:t>
            </a:r>
            <a:endParaRPr lang="sv-SE" sz="3600" b="0" i="0" u="none" strike="noStrike" kern="1200" cap="none" spc="0" baseline="0" dirty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22" name="Svängd 30"/>
          <p:cNvSpPr/>
          <p:nvPr/>
        </p:nvSpPr>
        <p:spPr>
          <a:xfrm>
            <a:off x="8354324" y="3037188"/>
            <a:ext cx="1048761" cy="15173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Varierbar skicklighetsnivå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Forskning: </a:t>
            </a:r>
            <a:r>
              <a:rPr lang="sv-SE" dirty="0"/>
              <a:t>en expert per beteende</a:t>
            </a:r>
          </a:p>
          <a:p>
            <a:pPr lvl="0"/>
            <a:r>
              <a:rPr lang="sv-SE" dirty="0"/>
              <a:t>Fler skicklighetsnivåer än experter</a:t>
            </a:r>
          </a:p>
          <a:p>
            <a:pPr lvl="0"/>
            <a:r>
              <a:rPr lang="sv-SE" dirty="0" smtClean="0"/>
              <a:t>Undersöka om minskade resurskrav</a:t>
            </a:r>
            <a:endParaRPr lang="sv-SE" dirty="0"/>
          </a:p>
        </p:txBody>
      </p:sp>
      <p:sp>
        <p:nvSpPr>
          <p:cNvPr id="4" name="Rektangel 13"/>
          <p:cNvSpPr/>
          <p:nvPr/>
        </p:nvSpPr>
        <p:spPr>
          <a:xfrm>
            <a:off x="7677668" y="3369280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5" name="Rektangel 14"/>
          <p:cNvSpPr/>
          <p:nvPr/>
        </p:nvSpPr>
        <p:spPr>
          <a:xfrm>
            <a:off x="7739445" y="3410465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6" name="Rektangel 15"/>
          <p:cNvSpPr/>
          <p:nvPr/>
        </p:nvSpPr>
        <p:spPr>
          <a:xfrm>
            <a:off x="7801231" y="3451649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7" name="Rektangel 16"/>
          <p:cNvSpPr/>
          <p:nvPr/>
        </p:nvSpPr>
        <p:spPr>
          <a:xfrm>
            <a:off x="7863017" y="3492843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8" name="Rektangel 17"/>
          <p:cNvSpPr/>
          <p:nvPr/>
        </p:nvSpPr>
        <p:spPr>
          <a:xfrm>
            <a:off x="9190250" y="3369280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9" name="Rektangel 18"/>
          <p:cNvSpPr/>
          <p:nvPr/>
        </p:nvSpPr>
        <p:spPr>
          <a:xfrm>
            <a:off x="9252036" y="3410465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0" name="Rektangel 19"/>
          <p:cNvSpPr/>
          <p:nvPr/>
        </p:nvSpPr>
        <p:spPr>
          <a:xfrm>
            <a:off x="9313813" y="3451649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1" name="Rektangel 20"/>
          <p:cNvSpPr/>
          <p:nvPr/>
        </p:nvSpPr>
        <p:spPr>
          <a:xfrm>
            <a:off x="9375599" y="3492843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2" name="Rektangel 25"/>
          <p:cNvSpPr/>
          <p:nvPr/>
        </p:nvSpPr>
        <p:spPr>
          <a:xfrm>
            <a:off x="10654524" y="3369280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3" name="Rektangel 26"/>
          <p:cNvSpPr/>
          <p:nvPr/>
        </p:nvSpPr>
        <p:spPr>
          <a:xfrm>
            <a:off x="10716310" y="3410465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4" name="Rektangel 27"/>
          <p:cNvSpPr/>
          <p:nvPr/>
        </p:nvSpPr>
        <p:spPr>
          <a:xfrm>
            <a:off x="10778096" y="3451649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5" name="Rektangel 28"/>
          <p:cNvSpPr/>
          <p:nvPr/>
        </p:nvSpPr>
        <p:spPr>
          <a:xfrm>
            <a:off x="10839873" y="3492843"/>
            <a:ext cx="601364" cy="40365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6" name="textruta 30"/>
          <p:cNvSpPr txBox="1"/>
          <p:nvPr/>
        </p:nvSpPr>
        <p:spPr>
          <a:xfrm>
            <a:off x="8101913" y="5217987"/>
            <a:ext cx="28885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1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7" name="textruta 31"/>
          <p:cNvSpPr txBox="1"/>
          <p:nvPr/>
        </p:nvSpPr>
        <p:spPr>
          <a:xfrm>
            <a:off x="10383615" y="5217987"/>
            <a:ext cx="332695" cy="3789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4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8" name="textruta 32"/>
          <p:cNvSpPr txBox="1"/>
          <p:nvPr/>
        </p:nvSpPr>
        <p:spPr>
          <a:xfrm>
            <a:off x="9625267" y="5208376"/>
            <a:ext cx="332695" cy="3789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3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19" name="textruta 33"/>
          <p:cNvSpPr txBox="1"/>
          <p:nvPr/>
        </p:nvSpPr>
        <p:spPr>
          <a:xfrm>
            <a:off x="8819644" y="5217987"/>
            <a:ext cx="332695" cy="3789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2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20" name="textruta 34"/>
          <p:cNvSpPr txBox="1"/>
          <p:nvPr/>
        </p:nvSpPr>
        <p:spPr>
          <a:xfrm>
            <a:off x="11046765" y="5217987"/>
            <a:ext cx="332695" cy="3789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5</a:t>
            </a: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cxnSp>
        <p:nvCxnSpPr>
          <p:cNvPr id="21" name="Rak pil 36"/>
          <p:cNvCxnSpPr>
            <a:stCxn id="7" idx="2"/>
            <a:endCxn id="16" idx="0"/>
          </p:cNvCxnSpPr>
          <p:nvPr/>
        </p:nvCxnSpPr>
        <p:spPr>
          <a:xfrm>
            <a:off x="8163699" y="3896495"/>
            <a:ext cx="82643" cy="1321492"/>
          </a:xfrm>
          <a:prstGeom prst="straightConnector1">
            <a:avLst/>
          </a:prstGeom>
          <a:noFill/>
          <a:ln w="9528" cap="rnd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Rak pil 37"/>
          <p:cNvCxnSpPr>
            <a:stCxn id="7" idx="2"/>
            <a:endCxn id="19" idx="0"/>
          </p:cNvCxnSpPr>
          <p:nvPr/>
        </p:nvCxnSpPr>
        <p:spPr>
          <a:xfrm>
            <a:off x="8163699" y="3896495"/>
            <a:ext cx="822293" cy="1321492"/>
          </a:xfrm>
          <a:prstGeom prst="straightConnector1">
            <a:avLst/>
          </a:prstGeom>
          <a:noFill/>
          <a:ln w="9528" cap="rnd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Rak pil 41"/>
          <p:cNvCxnSpPr>
            <a:stCxn id="11" idx="2"/>
            <a:endCxn id="19" idx="0"/>
          </p:cNvCxnSpPr>
          <p:nvPr/>
        </p:nvCxnSpPr>
        <p:spPr>
          <a:xfrm flipH="1">
            <a:off x="8985992" y="3896495"/>
            <a:ext cx="690289" cy="1321492"/>
          </a:xfrm>
          <a:prstGeom prst="straightConnector1">
            <a:avLst/>
          </a:prstGeom>
          <a:noFill/>
          <a:ln w="9528" cap="rnd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4" name="Rak pil 42"/>
          <p:cNvCxnSpPr>
            <a:stCxn id="11" idx="2"/>
            <a:endCxn id="18" idx="0"/>
          </p:cNvCxnSpPr>
          <p:nvPr/>
        </p:nvCxnSpPr>
        <p:spPr>
          <a:xfrm>
            <a:off x="9676281" y="3896495"/>
            <a:ext cx="115334" cy="1311881"/>
          </a:xfrm>
          <a:prstGeom prst="straightConnector1">
            <a:avLst/>
          </a:prstGeom>
          <a:noFill/>
          <a:ln w="9528" cap="rnd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5" name="Rak pil 50"/>
          <p:cNvCxnSpPr>
            <a:stCxn id="11" idx="2"/>
            <a:endCxn id="17" idx="0"/>
          </p:cNvCxnSpPr>
          <p:nvPr/>
        </p:nvCxnSpPr>
        <p:spPr>
          <a:xfrm>
            <a:off x="9676281" y="3896495"/>
            <a:ext cx="873682" cy="1321492"/>
          </a:xfrm>
          <a:prstGeom prst="straightConnector1">
            <a:avLst/>
          </a:prstGeom>
          <a:noFill/>
          <a:ln w="9528" cap="rnd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6" name="Rak pil 53"/>
          <p:cNvCxnSpPr>
            <a:stCxn id="15" idx="2"/>
            <a:endCxn id="17" idx="0"/>
          </p:cNvCxnSpPr>
          <p:nvPr/>
        </p:nvCxnSpPr>
        <p:spPr>
          <a:xfrm flipH="1">
            <a:off x="10549963" y="3896495"/>
            <a:ext cx="590592" cy="1321492"/>
          </a:xfrm>
          <a:prstGeom prst="straightConnector1">
            <a:avLst/>
          </a:prstGeom>
          <a:noFill/>
          <a:ln w="9528" cap="rnd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Rak pil 56"/>
          <p:cNvCxnSpPr>
            <a:stCxn id="15" idx="2"/>
            <a:endCxn id="20" idx="0"/>
          </p:cNvCxnSpPr>
          <p:nvPr/>
        </p:nvCxnSpPr>
        <p:spPr>
          <a:xfrm>
            <a:off x="11140555" y="3896495"/>
            <a:ext cx="72558" cy="1321492"/>
          </a:xfrm>
          <a:prstGeom prst="straightConnector1">
            <a:avLst/>
          </a:prstGeom>
          <a:noFill/>
          <a:ln w="9528" cap="rnd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8" name="textruta 67"/>
          <p:cNvSpPr txBox="1"/>
          <p:nvPr/>
        </p:nvSpPr>
        <p:spPr>
          <a:xfrm>
            <a:off x="7817141" y="5791196"/>
            <a:ext cx="394892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/>
              </a:rPr>
              <a:t>Skicklighetsnivå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Varför schack?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Exempel</a:t>
            </a:r>
          </a:p>
          <a:p>
            <a:pPr lvl="0"/>
            <a:r>
              <a:rPr lang="sv-SE" dirty="0"/>
              <a:t>Relativt </a:t>
            </a:r>
            <a:r>
              <a:rPr lang="sv-SE" dirty="0" smtClean="0"/>
              <a:t>få och små lägen</a:t>
            </a:r>
          </a:p>
          <a:p>
            <a:pPr lvl="1"/>
            <a:r>
              <a:rPr lang="en-US" dirty="0" smtClean="0"/>
              <a:t>Shack: </a:t>
            </a:r>
            <a:r>
              <a:rPr lang="en-US" dirty="0" err="1" smtClean="0"/>
              <a:t>djup</a:t>
            </a:r>
            <a:r>
              <a:rPr lang="en-US" dirty="0" smtClean="0"/>
              <a:t> max ~100 drag</a:t>
            </a:r>
          </a:p>
          <a:p>
            <a:pPr lvl="1"/>
            <a:r>
              <a:rPr lang="en-US" dirty="0" smtClean="0"/>
              <a:t>RTS: </a:t>
            </a:r>
            <a:r>
              <a:rPr lang="en-US" dirty="0" err="1" smtClean="0"/>
              <a:t>djup</a:t>
            </a:r>
            <a:r>
              <a:rPr lang="en-US" dirty="0" smtClean="0"/>
              <a:t> 30-60 per </a:t>
            </a:r>
            <a:r>
              <a:rPr lang="en-US" dirty="0" err="1" smtClean="0"/>
              <a:t>sekund</a:t>
            </a:r>
            <a:endParaRPr lang="sv-SE" dirty="0"/>
          </a:p>
          <a:p>
            <a:pPr lvl="0"/>
            <a:r>
              <a:rPr lang="sv-SE" dirty="0"/>
              <a:t>Stort </a:t>
            </a:r>
            <a:r>
              <a:rPr lang="sv-SE" dirty="0" smtClean="0"/>
              <a:t>ekosystem</a:t>
            </a:r>
          </a:p>
          <a:p>
            <a:pPr lvl="0"/>
            <a:r>
              <a:rPr lang="en-US" dirty="0" err="1" smtClean="0"/>
              <a:t>Dokumenterade</a:t>
            </a:r>
            <a:r>
              <a:rPr lang="en-US" dirty="0" smtClean="0"/>
              <a:t> matcher</a:t>
            </a:r>
            <a:endParaRPr lang="sv-SE" dirty="0"/>
          </a:p>
        </p:txBody>
      </p:sp>
      <p:sp>
        <p:nvSpPr>
          <p:cNvPr id="4" name="Rektangel 10"/>
          <p:cNvSpPr/>
          <p:nvPr/>
        </p:nvSpPr>
        <p:spPr>
          <a:xfrm>
            <a:off x="7700080" y="3280720"/>
            <a:ext cx="3566982" cy="173818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5" name="Rektangel 11"/>
          <p:cNvSpPr/>
          <p:nvPr/>
        </p:nvSpPr>
        <p:spPr>
          <a:xfrm>
            <a:off x="7761271" y="3346621"/>
            <a:ext cx="3566982" cy="173818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6" name="Rektangel 12"/>
          <p:cNvSpPr/>
          <p:nvPr/>
        </p:nvSpPr>
        <p:spPr>
          <a:xfrm>
            <a:off x="7822472" y="3412522"/>
            <a:ext cx="3566982" cy="173818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7" name="Rektangel 13"/>
          <p:cNvSpPr/>
          <p:nvPr/>
        </p:nvSpPr>
        <p:spPr>
          <a:xfrm>
            <a:off x="7883673" y="3472827"/>
            <a:ext cx="3566982" cy="173818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8" name="Rektangel 4"/>
          <p:cNvSpPr/>
          <p:nvPr/>
        </p:nvSpPr>
        <p:spPr>
          <a:xfrm>
            <a:off x="7936041" y="3533141"/>
            <a:ext cx="3566982" cy="1738182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9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241" y="3605214"/>
            <a:ext cx="1578126" cy="157812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91" y="3605214"/>
            <a:ext cx="1578126" cy="15781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Höger 6"/>
          <p:cNvSpPr/>
          <p:nvPr/>
        </p:nvSpPr>
        <p:spPr>
          <a:xfrm>
            <a:off x="9575368" y="4307491"/>
            <a:ext cx="254523" cy="296558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val f7"/>
              <a:gd name="f15" fmla="val f8"/>
              <a:gd name="f16" fmla="pin 0 f0 21600"/>
              <a:gd name="f17" fmla="pin 0 f1 108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2"/>
              <a:gd name="f29" fmla="+- 21600 0 f21"/>
              <a:gd name="f30" fmla="*/ f22 f13 1"/>
              <a:gd name="f31" fmla="*/ f21 f12 1"/>
              <a:gd name="f32" fmla="+- f25 0 f3"/>
              <a:gd name="f33" fmla="+- f26 0 f3"/>
              <a:gd name="f34" fmla="*/ 0 f27 1"/>
              <a:gd name="f35" fmla="*/ 21600 f27 1"/>
              <a:gd name="f36" fmla="*/ f29 f22 1"/>
              <a:gd name="f37" fmla="*/ f28 f13 1"/>
              <a:gd name="f38" fmla="*/ f36 1 10800"/>
              <a:gd name="f39" fmla="*/ f34 1 f27"/>
              <a:gd name="f40" fmla="*/ f35 1 f27"/>
              <a:gd name="f41" fmla="+- f21 f38 0"/>
              <a:gd name="f42" fmla="*/ f39 f12 1"/>
              <a:gd name="f43" fmla="*/ f39 f13 1"/>
              <a:gd name="f44" fmla="*/ f40 f13 1"/>
              <a:gd name="f45" fmla="*/ f41 f12 1"/>
            </a:gdLst>
            <a:ahLst>
              <a:ahXY gdRefX="f0" minX="f7" maxX="f8" gdRefY="f1" minY="f7" maxY="f9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3"/>
              </a:cxn>
              <a:cxn ang="f33">
                <a:pos x="f31" y="f44"/>
              </a:cxn>
            </a:cxnLst>
            <a:rect l="f42" t="f30" r="f45" b="f37"/>
            <a:pathLst>
              <a:path w="21600" h="21600">
                <a:moveTo>
                  <a:pt x="f7" y="f22"/>
                </a:moveTo>
                <a:lnTo>
                  <a:pt x="f21" y="f22"/>
                </a:lnTo>
                <a:lnTo>
                  <a:pt x="f21" y="f7"/>
                </a:lnTo>
                <a:lnTo>
                  <a:pt x="f8" y="f9"/>
                </a:lnTo>
                <a:lnTo>
                  <a:pt x="f21" y="f8"/>
                </a:lnTo>
                <a:lnTo>
                  <a:pt x="f21" y="f28"/>
                </a:lnTo>
                <a:lnTo>
                  <a:pt x="f7" y="f28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2" name="Upp 9"/>
          <p:cNvSpPr/>
          <p:nvPr/>
        </p:nvSpPr>
        <p:spPr>
          <a:xfrm>
            <a:off x="10860475" y="4241590"/>
            <a:ext cx="90617" cy="271851"/>
          </a:xfrm>
          <a:custGeom>
            <a:avLst>
              <a:gd name="f0" fmla="val 36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val f7"/>
              <a:gd name="f15" fmla="val f8"/>
              <a:gd name="f16" fmla="pin 0 f1 10800"/>
              <a:gd name="f17" fmla="pin 0 f0 21600"/>
              <a:gd name="f18" fmla="*/ f10 f2 1"/>
              <a:gd name="f19" fmla="*/ f11 f2 1"/>
              <a:gd name="f20" fmla="+- f15 0 f14"/>
              <a:gd name="f21" fmla="val f16"/>
              <a:gd name="f22" fmla="val f17"/>
              <a:gd name="f23" fmla="*/ f16 f12 1"/>
              <a:gd name="f24" fmla="*/ f17 f13 1"/>
              <a:gd name="f25" fmla="*/ f18 1 f4"/>
              <a:gd name="f26" fmla="*/ f19 1 f4"/>
              <a:gd name="f27" fmla="*/ f20 1 21600"/>
              <a:gd name="f28" fmla="+- 21600 0 f21"/>
              <a:gd name="f29" fmla="*/ f22 f21 1"/>
              <a:gd name="f30" fmla="*/ f21 f12 1"/>
              <a:gd name="f31" fmla="*/ f22 f13 1"/>
              <a:gd name="f32" fmla="+- f25 0 f3"/>
              <a:gd name="f33" fmla="+- f26 0 f3"/>
              <a:gd name="f34" fmla="*/ 21600 f27 1"/>
              <a:gd name="f35" fmla="*/ 0 f27 1"/>
              <a:gd name="f36" fmla="*/ f29 1 10800"/>
              <a:gd name="f37" fmla="*/ f28 f12 1"/>
              <a:gd name="f38" fmla="+- f22 0 f36"/>
              <a:gd name="f39" fmla="*/ f35 1 f27"/>
              <a:gd name="f40" fmla="*/ f34 1 f27"/>
              <a:gd name="f41" fmla="*/ f40 f13 1"/>
              <a:gd name="f42" fmla="*/ f38 f13 1"/>
              <a:gd name="f43" fmla="*/ f39 f12 1"/>
              <a:gd name="f44" fmla="*/ f40 f12 1"/>
            </a:gdLst>
            <a:ahLst>
              <a:ahXY gdRefX="f1" minX="f7" maxX="f9" gdRefY="f0" minY="f7" maxY="f8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3" y="f31"/>
              </a:cxn>
              <a:cxn ang="f33">
                <a:pos x="f44" y="f31"/>
              </a:cxn>
            </a:cxnLst>
            <a:rect l="f30" t="f42" r="f37" b="f41"/>
            <a:pathLst>
              <a:path w="21600" h="21600">
                <a:moveTo>
                  <a:pt x="f21" y="f8"/>
                </a:moveTo>
                <a:lnTo>
                  <a:pt x="f21" y="f22"/>
                </a:lnTo>
                <a:lnTo>
                  <a:pt x="f7" y="f22"/>
                </a:lnTo>
                <a:lnTo>
                  <a:pt x="f9" y="f7"/>
                </a:lnTo>
                <a:lnTo>
                  <a:pt x="f8" y="f22"/>
                </a:lnTo>
                <a:lnTo>
                  <a:pt x="f28" y="f22"/>
                </a:lnTo>
                <a:lnTo>
                  <a:pt x="f28" y="f8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Metod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Schackmotor</a:t>
            </a:r>
          </a:p>
          <a:p>
            <a:pPr lvl="0"/>
            <a:r>
              <a:rPr lang="sv-SE"/>
              <a:t>Spelade matcher</a:t>
            </a:r>
          </a:p>
          <a:p>
            <a:pPr lvl="0"/>
            <a:r>
              <a:rPr lang="sv-SE"/>
              <a:t>Rankning</a:t>
            </a:r>
          </a:p>
          <a:p>
            <a:pPr lvl="0"/>
            <a:r>
              <a:rPr lang="sv-SE"/>
              <a:t>Spela mot sig själv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Frågor?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Ion styrelse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113</Words>
  <Application>Microsoft Office PowerPoint</Application>
  <PresentationFormat>Bredbild</PresentationFormat>
  <Paragraphs>43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styrelserum</vt:lpstr>
      <vt:lpstr>En Flexibel Schack AI-agent Baserad på Case-Based Reasoning</vt:lpstr>
      <vt:lpstr>Introduktion</vt:lpstr>
      <vt:lpstr>Case-based reasoning</vt:lpstr>
      <vt:lpstr>Varierbar skicklighetsnivå</vt:lpstr>
      <vt:lpstr>Varför schack?</vt:lpstr>
      <vt:lpstr>Metod</vt:lpstr>
      <vt:lpstr>Frågor?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Flexibel Schack AI-agent Baserad på Case-Based Reasoning</dc:title>
  <dc:creator>Johannes Qvarford</dc:creator>
  <cp:lastModifiedBy>Johannes Qvarford</cp:lastModifiedBy>
  <cp:revision>17</cp:revision>
  <dcterms:created xsi:type="dcterms:W3CDTF">2015-02-21T12:58:53Z</dcterms:created>
  <dcterms:modified xsi:type="dcterms:W3CDTF">2015-02-27T10:54:51Z</dcterms:modified>
</cp:coreProperties>
</file>