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7" r:id="rId6"/>
    <p:sldId id="264" r:id="rId7"/>
    <p:sldId id="260" r:id="rId8"/>
    <p:sldId id="265" r:id="rId9"/>
    <p:sldId id="261" r:id="rId10"/>
    <p:sldId id="269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51011-099C-43C2-85DA-8793B447CB57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54BFC-8A29-4C1E-890B-A07852E3B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86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6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7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5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03B9B2-6A96-4789-AFA9-B91D13DDAC79}" type="datetimeFigureOut">
              <a:rPr lang="de-DE" smtClean="0"/>
              <a:t>08.03.2020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511FD1-31C0-457E-903C-8F5FB6A03EC2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2">
            <a:extLst>
              <a:ext uri="{FF2B5EF4-FFF2-40B4-BE49-F238E27FC236}">
                <a16:creationId xmlns:a16="http://schemas.microsoft.com/office/drawing/2014/main" id="{8BDB0A54-0CFE-4F49-97CC-774849D94C46}"/>
              </a:ext>
            </a:extLst>
          </p:cNvPr>
          <p:cNvSpPr txBox="1">
            <a:spLocks/>
          </p:cNvSpPr>
          <p:nvPr/>
        </p:nvSpPr>
        <p:spPr>
          <a:xfrm>
            <a:off x="8610600" y="4960137"/>
            <a:ext cx="3200400" cy="1463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TFE18-2</a:t>
            </a:r>
          </a:p>
          <a:p>
            <a:r>
              <a:rPr lang="de-DE" dirty="0"/>
              <a:t>Alexander Herrmann</a:t>
            </a:r>
          </a:p>
          <a:p>
            <a:r>
              <a:rPr lang="de-DE" dirty="0"/>
              <a:t>Johannes </a:t>
            </a:r>
            <a:r>
              <a:rPr lang="de-DE" dirty="0" err="1"/>
              <a:t>Ruffer</a:t>
            </a:r>
            <a:endParaRPr lang="de-DE" dirty="0"/>
          </a:p>
          <a:p>
            <a:r>
              <a:rPr lang="de-DE" dirty="0" err="1"/>
              <a:t>Serkant</a:t>
            </a:r>
            <a:r>
              <a:rPr lang="de-DE" dirty="0"/>
              <a:t> </a:t>
            </a:r>
            <a:r>
              <a:rPr lang="de-DE" dirty="0" err="1"/>
              <a:t>Soylu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89" y="308343"/>
            <a:ext cx="10193221" cy="2668767"/>
          </a:xfrm>
        </p:spPr>
        <p:txBody>
          <a:bodyPr>
            <a:normAutofit/>
          </a:bodyPr>
          <a:lstStyle/>
          <a:p>
            <a:r>
              <a:rPr lang="de-DE" sz="6600" dirty="0"/>
              <a:t>CO2 Messgerät</a:t>
            </a:r>
            <a:br>
              <a:rPr lang="de-DE" sz="6600" dirty="0"/>
            </a:br>
            <a:r>
              <a:rPr lang="de-DE" sz="4800" dirty="0"/>
              <a:t>    -	für automatisierte Fensteransteuerung </a:t>
            </a:r>
            <a:endParaRPr lang="de-DE" sz="6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2FD5877-1F97-4326-A42A-BC867D57C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2534"/>
          <a:stretch/>
        </p:blipFill>
        <p:spPr>
          <a:xfrm>
            <a:off x="8327620" y="4949504"/>
            <a:ext cx="3148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8BAFECA-D45C-46AE-AC5C-C1EC0CCA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1976" b="3541"/>
          <a:stretch/>
        </p:blipFill>
        <p:spPr>
          <a:xfrm>
            <a:off x="2505740" y="282796"/>
            <a:ext cx="7180520" cy="62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E2527-6DDC-4292-9A75-4BE9FF4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93A67-2229-4680-B881-6041A835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C</a:t>
            </a:r>
          </a:p>
          <a:p>
            <a:r>
              <a:rPr lang="de-DE" dirty="0"/>
              <a:t>Lines </a:t>
            </a:r>
            <a:r>
              <a:rPr lang="de-DE" dirty="0" err="1"/>
              <a:t>of</a:t>
            </a:r>
            <a:r>
              <a:rPr lang="de-DE" dirty="0"/>
              <a:t> Code: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87A34E34-22B4-4E32-9375-CC4DF49C7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60891"/>
              </p:ext>
            </p:extLst>
          </p:nvPr>
        </p:nvGraphicFramePr>
        <p:xfrm>
          <a:off x="3010192" y="2899968"/>
          <a:ext cx="48807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7">
                  <a:extLst>
                    <a:ext uri="{9D8B030D-6E8A-4147-A177-3AD203B41FA5}">
                      <a16:colId xmlns:a16="http://schemas.microsoft.com/office/drawing/2014/main" val="3094241284"/>
                    </a:ext>
                  </a:extLst>
                </a:gridCol>
                <a:gridCol w="2440377">
                  <a:extLst>
                    <a:ext uri="{9D8B030D-6E8A-4147-A177-3AD203B41FA5}">
                      <a16:colId xmlns:a16="http://schemas.microsoft.com/office/drawing/2014/main" val="278597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Schätzung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3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F2011-6C88-4C88-9FCE-EC00841E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49453-DC31-4A37-9EC8-49A7297A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/>
              <a:t>Hardware fertig verbauen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Motor anstatt LED</a:t>
            </a:r>
          </a:p>
        </p:txBody>
      </p:sp>
    </p:spTree>
    <p:extLst>
      <p:ext uri="{BB962C8B-B14F-4D97-AF65-F5344CB8AC3E}">
        <p14:creationId xmlns:p14="http://schemas.microsoft.com/office/powerpoint/2010/main" val="5486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3327-4F33-4BB0-862B-52079E6A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BAA17-E23F-4F32-9840-D9C9500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Einleitung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Anforderungen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Projektplan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Ablauf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Kostenübersicht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Aufgabenverteilung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Komplexitätsschätzung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Architektur &amp; Verhalten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Implementierung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Aussicht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41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9FFF-42B3-4BD4-A893-36137115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E74A5-B26E-4022-8D42-5E512656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Fallbeispiel: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e-DE" dirty="0"/>
              <a:t> Vorlesungsraum N119 um 11:57 Uhr</a:t>
            </a:r>
          </a:p>
        </p:txBody>
      </p:sp>
    </p:spTree>
    <p:extLst>
      <p:ext uri="{BB962C8B-B14F-4D97-AF65-F5344CB8AC3E}">
        <p14:creationId xmlns:p14="http://schemas.microsoft.com/office/powerpoint/2010/main" val="388622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2646-A625-4741-A916-68D2DB3C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A758639-D1BD-48A7-9625-55359078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240949"/>
              </p:ext>
            </p:extLst>
          </p:nvPr>
        </p:nvGraphicFramePr>
        <p:xfrm>
          <a:off x="655490" y="1979432"/>
          <a:ext cx="5408612" cy="4380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495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1511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513100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Anforderungen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Echtzeitmessung der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Measurement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41562410"/>
                  </a:ext>
                </a:extLst>
              </a:tr>
              <a:tr h="51310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2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Mindestmessbereich von 300 ppm bis 3000 ppm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Review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123673343"/>
                  </a:ext>
                </a:extLst>
              </a:tr>
              <a:tr h="8134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3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Visualisierung der Luftgüte 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mithilfe von LEDs (gut, mittel, schlecht)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1948299221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4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Ausgabe der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 mithilfe von LCD-Display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2294328436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5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Ansteuern eines Fenster-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scheibenmotors mithilfe einer LED simulieren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93674587"/>
                  </a:ext>
                </a:extLst>
              </a:tr>
              <a:tr h="750879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6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schlechter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öffnet sich (LED an)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0835356"/>
                  </a:ext>
                </a:extLst>
              </a:tr>
            </a:tbl>
          </a:graphicData>
        </a:graphic>
      </p:graphicFrame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B47EE9E8-0DD6-429D-B794-849A03BF0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459580"/>
              </p:ext>
            </p:extLst>
          </p:nvPr>
        </p:nvGraphicFramePr>
        <p:xfrm>
          <a:off x="6159798" y="1979432"/>
          <a:ext cx="5419058" cy="4380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222">
                  <a:extLst>
                    <a:ext uri="{9D8B030D-6E8A-4147-A177-3AD203B41FA5}">
                      <a16:colId xmlns:a16="http://schemas.microsoft.com/office/drawing/2014/main" val="2370049707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4106262427"/>
                    </a:ext>
                  </a:extLst>
                </a:gridCol>
                <a:gridCol w="2232837">
                  <a:extLst>
                    <a:ext uri="{9D8B030D-6E8A-4147-A177-3AD203B41FA5}">
                      <a16:colId xmlns:a16="http://schemas.microsoft.com/office/drawing/2014/main" val="913257831"/>
                    </a:ext>
                  </a:extLst>
                </a:gridCol>
              </a:tblGrid>
              <a:tr h="732602"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Nummer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Anforderungen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Verifikationsmethode (VM)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638467954"/>
                  </a:ext>
                </a:extLst>
              </a:tr>
              <a:tr h="880753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7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Bei guter </a:t>
                      </a:r>
                      <a:r>
                        <a:rPr lang="de-DE" sz="1600" u="none" strike="noStrike" dirty="0" err="1">
                          <a:effectLst/>
                        </a:rPr>
                        <a:t>Luftgüte</a:t>
                      </a:r>
                      <a:r>
                        <a:rPr lang="de-DE" sz="1600" u="none" strike="noStrike" dirty="0">
                          <a:effectLst/>
                        </a:rPr>
                        <a:t>: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Fenster schließt sich (LED aus)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4063334588"/>
                  </a:ext>
                </a:extLst>
              </a:tr>
              <a:tr h="590225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 dirty="0">
                          <a:effectLst/>
                        </a:rPr>
                        <a:t>8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Speichern im CSV-Format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Test, Analysis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207088512"/>
                  </a:ext>
                </a:extLst>
              </a:tr>
              <a:tr h="714734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9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Externe Abfrage über USB-Schnittstelle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Test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681964603"/>
                  </a:ext>
                </a:extLst>
              </a:tr>
              <a:tr h="1461810"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u="none" strike="noStrike">
                          <a:effectLst/>
                        </a:rPr>
                        <a:t>10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>
                          <a:effectLst/>
                        </a:rPr>
                        <a:t>Benutzer kann zwischen drei Messprofilen auswählen (Messprofil: Abtastrate)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600" u="none" strike="noStrike" dirty="0">
                          <a:effectLst/>
                        </a:rPr>
                        <a:t>Test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5" marR="7695" marT="7695" marB="0"/>
                </a:tc>
                <a:extLst>
                  <a:ext uri="{0D108BD9-81ED-4DB2-BD59-A6C34878D82A}">
                    <a16:rowId xmlns:a16="http://schemas.microsoft.com/office/drawing/2014/main" val="334575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Ablauf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7584461-F05E-4919-B4B0-45A8699908EC}"/>
              </a:ext>
            </a:extLst>
          </p:cNvPr>
          <p:cNvGrpSpPr/>
          <p:nvPr/>
        </p:nvGrpSpPr>
        <p:grpSpPr>
          <a:xfrm>
            <a:off x="228152" y="1905000"/>
            <a:ext cx="11735696" cy="3521498"/>
            <a:chOff x="120735" y="1133980"/>
            <a:chExt cx="11735696" cy="3521498"/>
          </a:xfrm>
        </p:grpSpPr>
        <p:sp>
          <p:nvSpPr>
            <p:cNvPr id="4" name="OTLSHAPE_TB_00000000000000000000000000000000_LeftEndCaps">
              <a:extLst>
                <a:ext uri="{FF2B5EF4-FFF2-40B4-BE49-F238E27FC236}">
                  <a16:creationId xmlns:a16="http://schemas.microsoft.com/office/drawing/2014/main" id="{D81290E8-4CD6-4826-8B22-BB0E96EDBCA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1235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sp>
          <p:nvSpPr>
            <p:cNvPr id="6" name="OTLSHAPE_TB_00000000000000000000000000000000_RightEndCaps">
              <a:extLst>
                <a:ext uri="{FF2B5EF4-FFF2-40B4-BE49-F238E27FC236}">
                  <a16:creationId xmlns:a16="http://schemas.microsoft.com/office/drawing/2014/main" id="{0C7547D7-FD31-4711-8C0C-7F3007A56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1404769" y="1739092"/>
              <a:ext cx="451662" cy="27906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b="1" spc="-38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2020</a:t>
              </a:r>
            </a:p>
          </p:txBody>
        </p:sp>
        <p:cxnSp>
          <p:nvCxnSpPr>
            <p:cNvPr id="7" name="OTLSHAPE_T_27e983e739bd4538b4402909ad6c9729_HorizontalConnector1">
              <a:extLst>
                <a:ext uri="{FF2B5EF4-FFF2-40B4-BE49-F238E27FC236}">
                  <a16:creationId xmlns:a16="http://schemas.microsoft.com/office/drawing/2014/main" id="{5A5C13C2-93E6-44DF-846D-D95205848A0F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44669" y="2686978"/>
              <a:ext cx="49442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OTLSHAPE_T_e1c009e5e662470494b06846654c890f_HorizontalConnector1">
              <a:extLst>
                <a:ext uri="{FF2B5EF4-FFF2-40B4-BE49-F238E27FC236}">
                  <a16:creationId xmlns:a16="http://schemas.microsoft.com/office/drawing/2014/main" id="{DA04B007-26B0-4C26-9DF2-C4FDF4A9988E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1107694" y="2953678"/>
              <a:ext cx="1440730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OTLSHAPE_T_930f85c0f9ee4a9aae752cdc5691c2a2_HorizontalConnector1">
              <a:extLst>
                <a:ext uri="{FF2B5EF4-FFF2-40B4-BE49-F238E27FC236}">
                  <a16:creationId xmlns:a16="http://schemas.microsoft.com/office/drawing/2014/main" id="{2D4EA908-4868-4639-8109-11A70BB39D2D}"/>
                </a:ext>
              </a:extLst>
            </p:cNvPr>
            <p:cNvCxnSpPr/>
            <p:nvPr>
              <p:custDataLst>
                <p:tags r:id="rId5"/>
              </p:custDataLst>
            </p:nvPr>
          </p:nvCxnSpPr>
          <p:spPr>
            <a:xfrm>
              <a:off x="640631" y="3220378"/>
              <a:ext cx="1907793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OTLSHAPE_T_fc3a03bffbf74e21b5cc5acedaab34f4_HorizontalConnector1">
              <a:extLst>
                <a:ext uri="{FF2B5EF4-FFF2-40B4-BE49-F238E27FC236}">
                  <a16:creationId xmlns:a16="http://schemas.microsoft.com/office/drawing/2014/main" id="{2CDFECDB-3CDD-4470-AC94-987D79E07CAA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870416" y="3487078"/>
              <a:ext cx="4408658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OTLSHAPE_T_05fc5a23e6854703843ab4d508cf51c6_HorizontalConnector1">
              <a:extLst>
                <a:ext uri="{FF2B5EF4-FFF2-40B4-BE49-F238E27FC236}">
                  <a16:creationId xmlns:a16="http://schemas.microsoft.com/office/drawing/2014/main" id="{EBBA19BB-F6CA-4D1E-A6F7-CDB4C54956FA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00414" y="3753778"/>
              <a:ext cx="544665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OTLSHAPE_T_57580d2724a74672b63029512af95d04_HorizontalConnector1">
              <a:extLst>
                <a:ext uri="{FF2B5EF4-FFF2-40B4-BE49-F238E27FC236}">
                  <a16:creationId xmlns:a16="http://schemas.microsoft.com/office/drawing/2014/main" id="{3AB2F42E-E589-41FF-B729-3239FC33842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139275" y="4020478"/>
              <a:ext cx="4907794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_bcc16db58b8b4eb29d2773fa0eb9ef16_HorizontalConnector1">
              <a:extLst>
                <a:ext uri="{FF2B5EF4-FFF2-40B4-BE49-F238E27FC236}">
                  <a16:creationId xmlns:a16="http://schemas.microsoft.com/office/drawing/2014/main" id="{ECCCB112-89D4-4BFF-9B33-15453466B70F}"/>
                </a:ext>
              </a:extLst>
            </p:cNvPr>
            <p:cNvCxnSpPr/>
            <p:nvPr>
              <p:custDataLst>
                <p:tags r:id="rId9"/>
              </p:custDataLst>
            </p:nvPr>
          </p:nvCxnSpPr>
          <p:spPr>
            <a:xfrm>
              <a:off x="525315" y="4287178"/>
              <a:ext cx="5009757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OTLSHAPE_T_d56876cdfa064625b7847210d6486e17_HorizontalConnector1">
              <a:extLst>
                <a:ext uri="{FF2B5EF4-FFF2-40B4-BE49-F238E27FC236}">
                  <a16:creationId xmlns:a16="http://schemas.microsoft.com/office/drawing/2014/main" id="{75F20518-58C7-4C29-881C-1CD386A84EE0}"/>
                </a:ext>
              </a:extLst>
            </p:cNvPr>
            <p:cNvCxnSpPr/>
            <p:nvPr>
              <p:custDataLst>
                <p:tags r:id="rId10"/>
              </p:custDataLst>
            </p:nvPr>
          </p:nvCxnSpPr>
          <p:spPr>
            <a:xfrm>
              <a:off x="1028404" y="4553878"/>
              <a:ext cx="2885345" cy="0"/>
            </a:xfrm>
            <a:prstGeom prst="line">
              <a:avLst/>
            </a:prstGeom>
            <a:ln w="9525" cap="flat" cmpd="sng" algn="ctr">
              <a:solidFill>
                <a:srgbClr val="CCCCCC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TLSHAPE_TB_00000000000000000000000000000000_ScaleContainer">
              <a:extLst>
                <a:ext uri="{FF2B5EF4-FFF2-40B4-BE49-F238E27FC236}">
                  <a16:creationId xmlns:a16="http://schemas.microsoft.com/office/drawing/2014/main" id="{526648BA-4E02-440E-BEB7-617A8FB0849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27100" y="1688123"/>
              <a:ext cx="10337800" cy="381000"/>
            </a:xfrm>
            <a:prstGeom prst="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44546A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OTLSHAPE_TB_00000000000000000000000000000000_ElapsedTime">
              <a:extLst>
                <a:ext uri="{FF2B5EF4-FFF2-40B4-BE49-F238E27FC236}">
                  <a16:creationId xmlns:a16="http://schemas.microsoft.com/office/drawing/2014/main" id="{E5D87EEF-7FBA-4C48-A200-108BD93FB4E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927099" y="2004819"/>
              <a:ext cx="5883273" cy="64304"/>
            </a:xfrm>
            <a:prstGeom prst="rect">
              <a:avLst/>
            </a:prstGeom>
            <a:solidFill>
              <a:srgbClr val="FF0000">
                <a:alpha val="74902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OTLSHAPE_TB_00000000000000000000000000000000_TodayMarkerShape">
              <a:extLst>
                <a:ext uri="{FF2B5EF4-FFF2-40B4-BE49-F238E27FC236}">
                  <a16:creationId xmlns:a16="http://schemas.microsoft.com/office/drawing/2014/main" id="{F5976006-2124-4BE9-B5F0-943080FACDB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744415" y="2084448"/>
              <a:ext cx="114300" cy="127000"/>
            </a:xfrm>
            <a:prstGeom prst="triangl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OTLSHAPE_TB_00000000000000000000000000000000_TodayMarkerText">
              <a:extLst>
                <a:ext uri="{FF2B5EF4-FFF2-40B4-BE49-F238E27FC236}">
                  <a16:creationId xmlns:a16="http://schemas.microsoft.com/office/drawing/2014/main" id="{3906FC61-57A1-41FA-ACE5-087AD1C9818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6617415" y="2196123"/>
              <a:ext cx="3683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de-DE" sz="1200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Today</a:t>
              </a:r>
            </a:p>
          </p:txBody>
        </p:sp>
        <p:sp>
          <p:nvSpPr>
            <p:cNvPr id="19" name="OTLSHAPE_TB_00000000000000000000000000000000_TimescaleInterval1">
              <a:extLst>
                <a:ext uri="{FF2B5EF4-FFF2-40B4-BE49-F238E27FC236}">
                  <a16:creationId xmlns:a16="http://schemas.microsoft.com/office/drawing/2014/main" id="{117D07FD-3DEF-473E-8ECA-CC3BF69939E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990600" y="1785596"/>
              <a:ext cx="2032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20" dirty="0">
                  <a:solidFill>
                    <a:schemeClr val="lt1"/>
                  </a:solidFill>
                  <a:latin typeface="Calibri" panose="020F0502020204030204" pitchFamily="34" charset="0"/>
                </a:rPr>
                <a:t>Jan</a:t>
              </a:r>
            </a:p>
          </p:txBody>
        </p:sp>
        <p:sp>
          <p:nvSpPr>
            <p:cNvPr id="20" name="OTLSHAPE_TB_00000000000000000000000000000000_TimescaleInterval2">
              <a:extLst>
                <a:ext uri="{FF2B5EF4-FFF2-40B4-BE49-F238E27FC236}">
                  <a16:creationId xmlns:a16="http://schemas.microsoft.com/office/drawing/2014/main" id="{AE84B6DF-5F37-430F-B5B4-B693A7D78EF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3635917" y="1785596"/>
              <a:ext cx="219227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Feb</a:t>
              </a:r>
            </a:p>
          </p:txBody>
        </p:sp>
        <p:sp>
          <p:nvSpPr>
            <p:cNvPr id="21" name="OTLSHAPE_TB_00000000000000000000000000000000_TimescaleInterval3">
              <a:extLst>
                <a:ext uri="{FF2B5EF4-FFF2-40B4-BE49-F238E27FC236}">
                  <a16:creationId xmlns:a16="http://schemas.microsoft.com/office/drawing/2014/main" id="{54EB3068-39E0-40C0-AE34-CF182FA22F2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6110569" y="1785596"/>
              <a:ext cx="25577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Mar</a:t>
              </a:r>
            </a:p>
          </p:txBody>
        </p:sp>
        <p:sp>
          <p:nvSpPr>
            <p:cNvPr id="22" name="OTLSHAPE_TB_00000000000000000000000000000000_TimescaleInterval4">
              <a:extLst>
                <a:ext uri="{FF2B5EF4-FFF2-40B4-BE49-F238E27FC236}">
                  <a16:creationId xmlns:a16="http://schemas.microsoft.com/office/drawing/2014/main" id="{32A4958F-5F75-4358-B40E-441362373D9B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8755886" y="1785596"/>
              <a:ext cx="21974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de-DE" sz="1200" spc="-18" dirty="0">
                  <a:solidFill>
                    <a:schemeClr val="lt1"/>
                  </a:solidFill>
                  <a:latin typeface="Calibri" panose="020F0502020204030204" pitchFamily="34" charset="0"/>
                </a:rPr>
                <a:t>Apr</a:t>
              </a:r>
            </a:p>
          </p:txBody>
        </p:sp>
        <p:cxnSp>
          <p:nvCxnSpPr>
            <p:cNvPr id="23" name="OTLSHAPE_TB_00000000000000000000000000000000_Separator1">
              <a:extLst>
                <a:ext uri="{FF2B5EF4-FFF2-40B4-BE49-F238E27FC236}">
                  <a16:creationId xmlns:a16="http://schemas.microsoft.com/office/drawing/2014/main" id="{607ADC20-AD1C-4EE9-A79B-61B259240852}"/>
                </a:ext>
              </a:extLst>
            </p:cNvPr>
            <p:cNvCxnSpPr/>
            <p:nvPr>
              <p:custDataLst>
                <p:tags r:id="rId19"/>
              </p:custDataLst>
            </p:nvPr>
          </p:nvCxnSpPr>
          <p:spPr>
            <a:xfrm>
              <a:off x="3572417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B_00000000000000000000000000000000_Separator2">
              <a:extLst>
                <a:ext uri="{FF2B5EF4-FFF2-40B4-BE49-F238E27FC236}">
                  <a16:creationId xmlns:a16="http://schemas.microsoft.com/office/drawing/2014/main" id="{CDB0C042-AE17-47C4-9289-C8C60EB63F57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6047068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OTLSHAPE_TB_00000000000000000000000000000000_Separator3">
              <a:extLst>
                <a:ext uri="{FF2B5EF4-FFF2-40B4-BE49-F238E27FC236}">
                  <a16:creationId xmlns:a16="http://schemas.microsoft.com/office/drawing/2014/main" id="{F16CF9A8-A4B7-440C-A5A2-C7B89063F2E0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8692385" y="1777023"/>
              <a:ext cx="0" cy="20320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T_27e983e739bd4538b4402909ad6c9729_Shape">
              <a:extLst>
                <a:ext uri="{FF2B5EF4-FFF2-40B4-BE49-F238E27FC236}">
                  <a16:creationId xmlns:a16="http://schemas.microsoft.com/office/drawing/2014/main" id="{AD8EAD73-9E73-42E8-B94D-95BF734581B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439097" y="25853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OTLSHAPE_T_e1c009e5e662470494b06846654c890f_Shape">
              <a:extLst>
                <a:ext uri="{FF2B5EF4-FFF2-40B4-BE49-F238E27FC236}">
                  <a16:creationId xmlns:a16="http://schemas.microsoft.com/office/drawing/2014/main" id="{588D3E58-0197-4DA7-A6AB-D69E7B00EB9D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2548424" y="28520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OTLSHAPE_T_930f85c0f9ee4a9aae752cdc5691c2a2_Shape">
              <a:extLst>
                <a:ext uri="{FF2B5EF4-FFF2-40B4-BE49-F238E27FC236}">
                  <a16:creationId xmlns:a16="http://schemas.microsoft.com/office/drawing/2014/main" id="{7BB7356B-CA4F-4CA1-AC86-529531CEC7D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2548424" y="3118778"/>
              <a:ext cx="35052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TLSHAPE_T_fc3a03bffbf74e21b5cc5acedaab34f4_Shape">
              <a:extLst>
                <a:ext uri="{FF2B5EF4-FFF2-40B4-BE49-F238E27FC236}">
                  <a16:creationId xmlns:a16="http://schemas.microsoft.com/office/drawing/2014/main" id="{480BFC15-D369-41D3-879D-A39934020B2B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279074" y="3385478"/>
              <a:ext cx="7747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OTLSHAPE_T_05fc5a23e6854703843ab4d508cf51c6_Shape">
              <a:extLst>
                <a:ext uri="{FF2B5EF4-FFF2-40B4-BE49-F238E27FC236}">
                  <a16:creationId xmlns:a16="http://schemas.microsoft.com/office/drawing/2014/main" id="{DA61FD79-4350-4F21-9798-C78EA0F586C1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6047069" y="36521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OTLSHAPE_T_57580d2724a74672b63029512af95d04_Shape">
              <a:extLst>
                <a:ext uri="{FF2B5EF4-FFF2-40B4-BE49-F238E27FC236}">
                  <a16:creationId xmlns:a16="http://schemas.microsoft.com/office/drawing/2014/main" id="{BDA55027-6C15-4ECA-946D-7E3F5FA859E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6047069" y="3918878"/>
              <a:ext cx="609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OTLSHAPE_T_bcc16db58b8b4eb29d2773fa0eb9ef16_Shape">
              <a:extLst>
                <a:ext uri="{FF2B5EF4-FFF2-40B4-BE49-F238E27FC236}">
                  <a16:creationId xmlns:a16="http://schemas.microsoft.com/office/drawing/2014/main" id="{3670FB7B-CC29-483D-AA9E-5FCF8F78C3D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35072" y="4185578"/>
              <a:ext cx="11176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OTLSHAPE_T_d56876cdfa064625b7847210d6486e17_Shape">
              <a:extLst>
                <a:ext uri="{FF2B5EF4-FFF2-40B4-BE49-F238E27FC236}">
                  <a16:creationId xmlns:a16="http://schemas.microsoft.com/office/drawing/2014/main" id="{AE82C104-7953-4A04-A93A-ACA344A2D2E1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3913749" y="4452278"/>
              <a:ext cx="5803900" cy="2032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OTLSHAPE_T_27e983e739bd4538b4402909ad6c9729_JoinedDate">
              <a:extLst>
                <a:ext uri="{FF2B5EF4-FFF2-40B4-BE49-F238E27FC236}">
                  <a16:creationId xmlns:a16="http://schemas.microsoft.com/office/drawing/2014/main" id="{5D44267D-A4A8-4787-8F46-8B05B446B026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2599165" y="2609466"/>
              <a:ext cx="6858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7 - Jan 19</a:t>
              </a:r>
            </a:p>
          </p:txBody>
        </p:sp>
        <p:sp>
          <p:nvSpPr>
            <p:cNvPr id="35" name="OTLSHAPE_T_27e983e739bd4538b4402909ad6c9729_Title">
              <a:extLst>
                <a:ext uri="{FF2B5EF4-FFF2-40B4-BE49-F238E27FC236}">
                  <a16:creationId xmlns:a16="http://schemas.microsoft.com/office/drawing/2014/main" id="{982D88FD-6F88-4974-A6AC-A578F0CBAAE4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20735" y="2601719"/>
              <a:ext cx="8255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Komponenten</a:t>
              </a:r>
            </a:p>
          </p:txBody>
        </p:sp>
        <p:sp>
          <p:nvSpPr>
            <p:cNvPr id="36" name="OTLSHAPE_T_e1c009e5e662470494b06846654c890f_JoinedDate">
              <a:extLst>
                <a:ext uri="{FF2B5EF4-FFF2-40B4-BE49-F238E27FC236}">
                  <a16:creationId xmlns:a16="http://schemas.microsoft.com/office/drawing/2014/main" id="{692C6FD3-8467-4BC8-AC91-F761BF00F0DB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6097810" y="28761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7" name="OTLSHAPE_T_e1c009e5e662470494b06846654c890f_Title">
              <a:extLst>
                <a:ext uri="{FF2B5EF4-FFF2-40B4-BE49-F238E27FC236}">
                  <a16:creationId xmlns:a16="http://schemas.microsoft.com/office/drawing/2014/main" id="{D1C374F9-23C4-4A6A-88BE-BB146209B02D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20735" y="2868419"/>
              <a:ext cx="990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Schaltungslayout</a:t>
              </a:r>
            </a:p>
          </p:txBody>
        </p:sp>
        <p:sp>
          <p:nvSpPr>
            <p:cNvPr id="38" name="OTLSHAPE_T_930f85c0f9ee4a9aae752cdc5691c2a2_JoinedDate">
              <a:extLst>
                <a:ext uri="{FF2B5EF4-FFF2-40B4-BE49-F238E27FC236}">
                  <a16:creationId xmlns:a16="http://schemas.microsoft.com/office/drawing/2014/main" id="{EFEC5B8D-8D13-4C58-BD56-CEB93F2D9549}"/>
                </a:ext>
              </a:extLst>
            </p:cNvPr>
            <p:cNvSpPr txBox="1"/>
            <p:nvPr>
              <p:custDataLst>
                <p:tags r:id="rId34"/>
              </p:custDataLst>
            </p:nvPr>
          </p:nvSpPr>
          <p:spPr>
            <a:xfrm>
              <a:off x="6097810" y="3142866"/>
              <a:ext cx="7747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Jan 20 - Feb 29</a:t>
              </a:r>
            </a:p>
          </p:txBody>
        </p:sp>
        <p:sp>
          <p:nvSpPr>
            <p:cNvPr id="39" name="OTLSHAPE_T_930f85c0f9ee4a9aae752cdc5691c2a2_Title">
              <a:extLst>
                <a:ext uri="{FF2B5EF4-FFF2-40B4-BE49-F238E27FC236}">
                  <a16:creationId xmlns:a16="http://schemas.microsoft.com/office/drawing/2014/main" id="{590889B2-5BDF-4E2E-85E9-7ECFFB3AA428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120735" y="3135119"/>
              <a:ext cx="520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12" dirty="0">
                  <a:solidFill>
                    <a:schemeClr val="dk1"/>
                  </a:solidFill>
                  <a:latin typeface="Calibri" panose="020F0502020204030204" pitchFamily="34" charset="0"/>
                </a:rPr>
                <a:t>Software</a:t>
              </a:r>
            </a:p>
          </p:txBody>
        </p:sp>
        <p:sp>
          <p:nvSpPr>
            <p:cNvPr id="40" name="OTLSHAPE_T_fc3a03bffbf74e21b5cc5acedaab34f4_JoinedDate">
              <a:extLst>
                <a:ext uri="{FF2B5EF4-FFF2-40B4-BE49-F238E27FC236}">
                  <a16:creationId xmlns:a16="http://schemas.microsoft.com/office/drawing/2014/main" id="{1E28CD46-E6D0-44F7-A4F6-101819AE4981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6097810" y="3409566"/>
              <a:ext cx="7874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6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21 - Feb 29</a:t>
              </a:r>
            </a:p>
          </p:txBody>
        </p:sp>
        <p:sp>
          <p:nvSpPr>
            <p:cNvPr id="41" name="OTLSHAPE_T_fc3a03bffbf74e21b5cc5acedaab34f4_Title">
              <a:extLst>
                <a:ext uri="{FF2B5EF4-FFF2-40B4-BE49-F238E27FC236}">
                  <a16:creationId xmlns:a16="http://schemas.microsoft.com/office/drawing/2014/main" id="{5CBEC1B6-CCEA-48F5-B5ED-320BFA3B4CA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120735" y="3401819"/>
              <a:ext cx="7620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Konstruktion</a:t>
              </a:r>
            </a:p>
          </p:txBody>
        </p:sp>
        <p:sp>
          <p:nvSpPr>
            <p:cNvPr id="42" name="OTLSHAPE_T_05fc5a23e6854703843ab4d508cf51c6_JoinedDate">
              <a:extLst>
                <a:ext uri="{FF2B5EF4-FFF2-40B4-BE49-F238E27FC236}">
                  <a16:creationId xmlns:a16="http://schemas.microsoft.com/office/drawing/2014/main" id="{D716B8C4-83A3-423A-B4F6-4370CC3F2646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695139" y="36762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3" name="OTLSHAPE_T_05fc5a23e6854703843ab4d508cf51c6_Title">
              <a:extLst>
                <a:ext uri="{FF2B5EF4-FFF2-40B4-BE49-F238E27FC236}">
                  <a16:creationId xmlns:a16="http://schemas.microsoft.com/office/drawing/2014/main" id="{0A937F34-CA06-4664-A427-A8FE58B819DB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120735" y="3668519"/>
              <a:ext cx="482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 dirty="0">
                  <a:solidFill>
                    <a:schemeClr val="dk1"/>
                  </a:solidFill>
                  <a:latin typeface="Calibri" panose="020F0502020204030204" pitchFamily="34" charset="0"/>
                </a:rPr>
                <a:t>Drucken</a:t>
              </a:r>
            </a:p>
          </p:txBody>
        </p:sp>
        <p:sp>
          <p:nvSpPr>
            <p:cNvPr id="44" name="OTLSHAPE_T_57580d2724a74672b63029512af95d04_JoinedDate">
              <a:extLst>
                <a:ext uri="{FF2B5EF4-FFF2-40B4-BE49-F238E27FC236}">
                  <a16:creationId xmlns:a16="http://schemas.microsoft.com/office/drawing/2014/main" id="{83551795-F6B6-4DA5-B398-E0DE94C2EC81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6695139" y="3942966"/>
              <a:ext cx="7112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2" dirty="0">
                  <a:solidFill>
                    <a:schemeClr val="dk2"/>
                  </a:solidFill>
                  <a:latin typeface="Calibri" panose="020F0502020204030204" pitchFamily="34" charset="0"/>
                </a:rPr>
                <a:t>Mar 1 - Mar 7</a:t>
              </a:r>
            </a:p>
          </p:txBody>
        </p:sp>
        <p:sp>
          <p:nvSpPr>
            <p:cNvPr id="45" name="OTLSHAPE_T_57580d2724a74672b63029512af95d04_Title">
              <a:extLst>
                <a:ext uri="{FF2B5EF4-FFF2-40B4-BE49-F238E27FC236}">
                  <a16:creationId xmlns:a16="http://schemas.microsoft.com/office/drawing/2014/main" id="{AFE0EDEA-4CC6-4CC1-8F1B-EB19B635FFA2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120735" y="3935219"/>
              <a:ext cx="10287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6" dirty="0">
                  <a:solidFill>
                    <a:schemeClr val="dk1"/>
                  </a:solidFill>
                  <a:latin typeface="Calibri" panose="020F0502020204030204" pitchFamily="34" charset="0"/>
                </a:rPr>
                <a:t>Löten + Verbauen</a:t>
              </a:r>
            </a:p>
          </p:txBody>
        </p:sp>
        <p:sp>
          <p:nvSpPr>
            <p:cNvPr id="46" name="OTLSHAPE_T_bcc16db58b8b4eb29d2773fa0eb9ef16_JoinedDate">
              <a:extLst>
                <a:ext uri="{FF2B5EF4-FFF2-40B4-BE49-F238E27FC236}">
                  <a16:creationId xmlns:a16="http://schemas.microsoft.com/office/drawing/2014/main" id="{6189A67B-33B1-4166-9F73-672083763B52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6695139" y="4209666"/>
              <a:ext cx="7493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 dirty="0">
                  <a:solidFill>
                    <a:schemeClr val="dk2"/>
                  </a:solidFill>
                  <a:latin typeface="Calibri" panose="020F0502020204030204" pitchFamily="34" charset="0"/>
                </a:rPr>
                <a:t>Feb 24 - Mar 7</a:t>
              </a:r>
            </a:p>
          </p:txBody>
        </p:sp>
        <p:sp>
          <p:nvSpPr>
            <p:cNvPr id="47" name="OTLSHAPE_T_bcc16db58b8b4eb29d2773fa0eb9ef16_Title">
              <a:extLst>
                <a:ext uri="{FF2B5EF4-FFF2-40B4-BE49-F238E27FC236}">
                  <a16:creationId xmlns:a16="http://schemas.microsoft.com/office/drawing/2014/main" id="{8FF2A974-ADDF-4538-81FE-FB5ACCDE2C08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120735" y="4201919"/>
              <a:ext cx="406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24" dirty="0" err="1">
                  <a:solidFill>
                    <a:schemeClr val="dk1"/>
                  </a:solidFill>
                  <a:latin typeface="Calibri" panose="020F0502020204030204" pitchFamily="34" charset="0"/>
                </a:rPr>
                <a:t>Testing</a:t>
              </a:r>
              <a:endParaRPr lang="de-DE" sz="1100" b="1" spc="-24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8" name="OTLSHAPE_T_d56876cdfa064625b7847210d6486e17_JoinedDate">
              <a:extLst>
                <a:ext uri="{FF2B5EF4-FFF2-40B4-BE49-F238E27FC236}">
                  <a16:creationId xmlns:a16="http://schemas.microsoft.com/office/drawing/2014/main" id="{8FEF3836-9BFC-4085-9119-78F8E953FB6B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9767121" y="4476366"/>
              <a:ext cx="723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Feb 5 - Apr 12</a:t>
              </a:r>
            </a:p>
          </p:txBody>
        </p:sp>
        <p:sp>
          <p:nvSpPr>
            <p:cNvPr id="49" name="OTLSHAPE_T_d56876cdfa064625b7847210d6486e17_Title">
              <a:extLst>
                <a:ext uri="{FF2B5EF4-FFF2-40B4-BE49-F238E27FC236}">
                  <a16:creationId xmlns:a16="http://schemas.microsoft.com/office/drawing/2014/main" id="{0EDD5793-E974-4124-957C-1A248F519EF0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120735" y="4468619"/>
              <a:ext cx="9144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Dokumentation</a:t>
              </a:r>
            </a:p>
          </p:txBody>
        </p:sp>
        <p:sp>
          <p:nvSpPr>
            <p:cNvPr id="50" name="OTLSHAPE_M_32a67d7530184f46be151febd4049e9a_Shape">
              <a:extLst>
                <a:ext uri="{FF2B5EF4-FFF2-40B4-BE49-F238E27FC236}">
                  <a16:creationId xmlns:a16="http://schemas.microsoft.com/office/drawing/2014/main" id="{82617A1B-4E6F-477F-AB99-32DDAD7B51E7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6700705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TLSHAPE_M_d4203a65bffc46009150beec4aedb44f_Shape">
              <a:extLst>
                <a:ext uri="{FF2B5EF4-FFF2-40B4-BE49-F238E27FC236}">
                  <a16:creationId xmlns:a16="http://schemas.microsoft.com/office/drawing/2014/main" id="{74BD9314-FEF0-414A-A355-0D8FF6553EF9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9602021" y="1497623"/>
              <a:ext cx="228600" cy="254000"/>
            </a:xfrm>
            <a:prstGeom prst="diamond">
              <a:avLst/>
            </a:prstGeom>
            <a:solidFill>
              <a:srgbClr val="EA161E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TLSHAPE_M_32a67d7530184f46be151febd4049e9a_Title">
              <a:extLst>
                <a:ext uri="{FF2B5EF4-FFF2-40B4-BE49-F238E27FC236}">
                  <a16:creationId xmlns:a16="http://schemas.microsoft.com/office/drawing/2014/main" id="{96690B89-C915-495A-A13F-FF69DBA32004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6440567" y="1133980"/>
              <a:ext cx="7366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8">
                  <a:solidFill>
                    <a:schemeClr val="dk1"/>
                  </a:solidFill>
                  <a:latin typeface="Calibri" panose="020F0502020204030204" pitchFamily="34" charset="0"/>
                </a:rPr>
                <a:t>Präsentation</a:t>
              </a:r>
            </a:p>
          </p:txBody>
        </p:sp>
        <p:sp>
          <p:nvSpPr>
            <p:cNvPr id="53" name="OTLSHAPE_M_32a67d7530184f46be151febd4049e9a_Date">
              <a:extLst>
                <a:ext uri="{FF2B5EF4-FFF2-40B4-BE49-F238E27FC236}">
                  <a16:creationId xmlns:a16="http://schemas.microsoft.com/office/drawing/2014/main" id="{5BB802C2-B359-48E8-BD5E-C2E20ECFAA27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6655260" y="1317198"/>
              <a:ext cx="3175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4">
                  <a:solidFill>
                    <a:schemeClr val="dk2"/>
                  </a:solidFill>
                  <a:latin typeface="Calibri" panose="020F0502020204030204" pitchFamily="34" charset="0"/>
                </a:rPr>
                <a:t>Mar 9</a:t>
              </a:r>
            </a:p>
          </p:txBody>
        </p:sp>
        <p:sp>
          <p:nvSpPr>
            <p:cNvPr id="54" name="OTLSHAPE_M_d4203a65bffc46009150beec4aedb44f_Title">
              <a:extLst>
                <a:ext uri="{FF2B5EF4-FFF2-40B4-BE49-F238E27FC236}">
                  <a16:creationId xmlns:a16="http://schemas.microsoft.com/office/drawing/2014/main" id="{662CEC4D-C0C1-4B12-BE24-9A6B63EADDEF}"/>
                </a:ext>
              </a:extLst>
            </p:cNvPr>
            <p:cNvSpPr txBox="1"/>
            <p:nvPr>
              <p:custDataLst>
                <p:tags r:id="rId50"/>
              </p:custDataLst>
            </p:nvPr>
          </p:nvSpPr>
          <p:spPr>
            <a:xfrm>
              <a:off x="9021482" y="1133980"/>
              <a:ext cx="13843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100" b="1" spc="-6">
                  <a:solidFill>
                    <a:schemeClr val="dk1"/>
                  </a:solidFill>
                  <a:latin typeface="Calibri" panose="020F0502020204030204" pitchFamily="34" charset="0"/>
                </a:rPr>
                <a:t>Abgabe Dokumentation</a:t>
              </a:r>
            </a:p>
          </p:txBody>
        </p:sp>
        <p:sp>
          <p:nvSpPr>
            <p:cNvPr id="55" name="OTLSHAPE_M_d4203a65bffc46009150beec4aedb44f_Date">
              <a:extLst>
                <a:ext uri="{FF2B5EF4-FFF2-40B4-BE49-F238E27FC236}">
                  <a16:creationId xmlns:a16="http://schemas.microsoft.com/office/drawing/2014/main" id="{1D488C25-659C-47AF-9E68-82127A96E0E3}"/>
                </a:ext>
              </a:extLst>
            </p:cNvPr>
            <p:cNvSpPr txBox="1"/>
            <p:nvPr>
              <p:custDataLst>
                <p:tags r:id="rId51"/>
              </p:custDataLst>
            </p:nvPr>
          </p:nvSpPr>
          <p:spPr>
            <a:xfrm>
              <a:off x="9538986" y="1317198"/>
              <a:ext cx="342900" cy="15502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1000" spc="-6">
                  <a:solidFill>
                    <a:schemeClr val="dk2"/>
                  </a:solidFill>
                  <a:latin typeface="Calibri" panose="020F0502020204030204" pitchFamily="34" charset="0"/>
                </a:rPr>
                <a:t>Apr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4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Kostenübersicht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9D8380E-0F75-4AAC-839C-8D075FE3E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19123"/>
              </p:ext>
            </p:extLst>
          </p:nvPr>
        </p:nvGraphicFramePr>
        <p:xfrm>
          <a:off x="2744178" y="2501900"/>
          <a:ext cx="67036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3771017744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2337872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Einkauf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9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Arduinoset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27,95€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CO2 Sensor (CCS811)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8,50€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8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MicroSD</a:t>
                      </a:r>
                      <a:r>
                        <a:rPr lang="de-DE" dirty="0"/>
                        <a:t>-Modul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3,50€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LED-Fassung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Mechanische Bauteile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0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Sonstiges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4,56€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3047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8098666-D378-4387-B2BA-BF2210D2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70655"/>
              </p:ext>
            </p:extLst>
          </p:nvPr>
        </p:nvGraphicFramePr>
        <p:xfrm>
          <a:off x="2744178" y="5097780"/>
          <a:ext cx="670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1822">
                  <a:extLst>
                    <a:ext uri="{9D8B030D-6E8A-4147-A177-3AD203B41FA5}">
                      <a16:colId xmlns:a16="http://schemas.microsoft.com/office/drawing/2014/main" val="1024232631"/>
                    </a:ext>
                  </a:extLst>
                </a:gridCol>
                <a:gridCol w="3351822">
                  <a:extLst>
                    <a:ext uri="{9D8B030D-6E8A-4147-A177-3AD203B41FA5}">
                      <a16:colId xmlns:a16="http://schemas.microsoft.com/office/drawing/2014/main" val="10388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Aufgabenverteilung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8EB007D-E724-4F9C-806B-6A4246DBA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222840"/>
              </p:ext>
            </p:extLst>
          </p:nvPr>
        </p:nvGraphicFramePr>
        <p:xfrm>
          <a:off x="1936920" y="2501900"/>
          <a:ext cx="78944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496">
                  <a:extLst>
                    <a:ext uri="{9D8B030D-6E8A-4147-A177-3AD203B41FA5}">
                      <a16:colId xmlns:a16="http://schemas.microsoft.com/office/drawing/2014/main" val="1970280750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1543126146"/>
                    </a:ext>
                  </a:extLst>
                </a:gridCol>
                <a:gridCol w="2631496">
                  <a:extLst>
                    <a:ext uri="{9D8B030D-6E8A-4147-A177-3AD203B41FA5}">
                      <a16:colId xmlns:a16="http://schemas.microsoft.com/office/drawing/2014/main" val="848270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Alexander Herrmann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Johannes </a:t>
                      </a:r>
                      <a:r>
                        <a:rPr lang="de-DE" dirty="0" err="1"/>
                        <a:t>Ruffer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Serkant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Soylu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9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Zeichnung Gehäuse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Schaltungslayout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Löten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0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E9949-537F-42A4-B391-A8157BD7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 - Komplexitätsschätzung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3503B0-1503-4FFD-AC97-CC6DEDA51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69" y="2084832"/>
            <a:ext cx="7786790" cy="3432544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D106362-B0FF-4BDB-9688-884B107C7CE6}"/>
              </a:ext>
            </a:extLst>
          </p:cNvPr>
          <p:cNvSpPr/>
          <p:nvPr/>
        </p:nvSpPr>
        <p:spPr>
          <a:xfrm>
            <a:off x="7666072" y="3124533"/>
            <a:ext cx="765544" cy="2938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1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017A3-FFB4-4520-843F-EDD371D1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&amp; Verhalten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BFE119-F8BA-4118-92D3-F60A79E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6" y="1509101"/>
            <a:ext cx="7874607" cy="538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5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314</Words>
  <Application>Microsoft Office PowerPoint</Application>
  <PresentationFormat>Breitbild</PresentationFormat>
  <Paragraphs>130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CO2 Messgerät     - für automatisierte Fensteransteuerung </vt:lpstr>
      <vt:lpstr>Agenda </vt:lpstr>
      <vt:lpstr>Einleitung</vt:lpstr>
      <vt:lpstr>Anforderungen </vt:lpstr>
      <vt:lpstr>Projektplan - Ablauf</vt:lpstr>
      <vt:lpstr>Projektplan - Kostenübersicht</vt:lpstr>
      <vt:lpstr>Projektplan - Aufgabenverteilung</vt:lpstr>
      <vt:lpstr>Projektplan - Komplexitätsschätzung</vt:lpstr>
      <vt:lpstr>Architektur &amp; Verhalten</vt:lpstr>
      <vt:lpstr>PowerPoint-Präsentation</vt:lpstr>
      <vt:lpstr>Implementierung </vt:lpstr>
      <vt:lpstr>Aussicht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Microcomputertechnik CO2 Messgerät</dc:title>
  <dc:creator>serkant soylu</dc:creator>
  <cp:lastModifiedBy>Alexander Herrmann</cp:lastModifiedBy>
  <cp:revision>59</cp:revision>
  <dcterms:created xsi:type="dcterms:W3CDTF">2020-03-02T15:47:06Z</dcterms:created>
  <dcterms:modified xsi:type="dcterms:W3CDTF">2020-03-08T22:11:37Z</dcterms:modified>
</cp:coreProperties>
</file>