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</p:sldMasterIdLst>
  <p:notesMasterIdLst>
    <p:notesMasterId r:id="rId14"/>
  </p:notesMasterIdLst>
  <p:sldIdLst>
    <p:sldId id="263" r:id="rId2"/>
    <p:sldId id="261" r:id="rId3"/>
    <p:sldId id="258" r:id="rId4"/>
    <p:sldId id="270" r:id="rId5"/>
    <p:sldId id="264" r:id="rId6"/>
    <p:sldId id="265" r:id="rId7"/>
    <p:sldId id="266" r:id="rId8"/>
    <p:sldId id="267" r:id="rId9"/>
    <p:sldId id="268" r:id="rId10"/>
    <p:sldId id="271" r:id="rId11"/>
    <p:sldId id="262" r:id="rId12"/>
    <p:sldId id="269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7144" autoAdjust="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0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DE7ED-6A9D-4644-A245-3F17484BDA1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FB2E4-3E21-4496-AE93-A0071773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81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B2E4-3E21-4496-AE93-A00717732C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B2E4-3E21-4496-AE93-A00717732C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9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B2E4-3E21-4496-AE93-A00717732C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5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B2E4-3E21-4496-AE93-A00717732C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4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B2E4-3E21-4496-AE93-A00717732C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0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B2E4-3E21-4496-AE93-A00717732C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9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B2E4-3E21-4496-AE93-A00717732C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56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B2E4-3E21-4496-AE93-A00717732C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08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B2E4-3E21-4496-AE93-A00717732C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178-6684-437C-90C6-209AB9D1D47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1FFD-BB3D-42DF-8CB9-AF0CCCF6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178-6684-437C-90C6-209AB9D1D47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1FFD-BB3D-42DF-8CB9-AF0CCCF6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178-6684-437C-90C6-209AB9D1D47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1FFD-BB3D-42DF-8CB9-AF0CCCF6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0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178-6684-437C-90C6-209AB9D1D47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1FFD-BB3D-42DF-8CB9-AF0CCCF6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178-6684-437C-90C6-209AB9D1D47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1FFD-BB3D-42DF-8CB9-AF0CCCF6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7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178-6684-437C-90C6-209AB9D1D47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1FFD-BB3D-42DF-8CB9-AF0CCCF6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2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178-6684-437C-90C6-209AB9D1D47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1FFD-BB3D-42DF-8CB9-AF0CCCF6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5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178-6684-437C-90C6-209AB9D1D47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1FFD-BB3D-42DF-8CB9-AF0CCCF6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8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178-6684-437C-90C6-209AB9D1D47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1FFD-BB3D-42DF-8CB9-AF0CCCF6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178-6684-437C-90C6-209AB9D1D47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1FFD-BB3D-42DF-8CB9-AF0CCCF6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7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178-6684-437C-90C6-209AB9D1D47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1FFD-BB3D-42DF-8CB9-AF0CCCF6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1178-6684-437C-90C6-209AB9D1D47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21FFD-BB3D-42DF-8CB9-AF0CCCF6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annes@inexchange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johannesg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1.doc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oodenoughsoftware.net/" TargetMode="External"/><Relationship Id="rId2" Type="http://schemas.openxmlformats.org/officeDocument/2006/relationships/hyperlink" Target="http://www.udidahan.com/?blog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articular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kka.io/" TargetMode="External"/><Relationship Id="rId4" Type="http://schemas.openxmlformats.org/officeDocument/2006/relationships/hyperlink" Target="http://masstransit-project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/>
            </a:r>
            <a:br>
              <a:rPr lang="sv-SE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Johannes Gustafsson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err="1" smtClean="0"/>
              <a:t>InExchange</a:t>
            </a:r>
            <a:r>
              <a:rPr lang="sv-SE" dirty="0" smtClean="0"/>
              <a:t> </a:t>
            </a:r>
            <a:r>
              <a:rPr lang="sv-SE" dirty="0" err="1" smtClean="0"/>
              <a:t>Factorum</a:t>
            </a:r>
            <a:r>
              <a:rPr lang="sv-SE" dirty="0" smtClean="0"/>
              <a:t> AB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>
                <a:hlinkClick r:id="rId3"/>
              </a:rPr>
              <a:t>johannes@inexchange.se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>
                <a:hlinkClick r:id="rId4"/>
              </a:rPr>
              <a:t>https://twitter.com/johannesgu</a:t>
            </a:r>
            <a:endParaRPr lang="sv-SE" dirty="0" smtClean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4007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682471"/>
              </p:ext>
            </p:extLst>
          </p:nvPr>
        </p:nvGraphicFramePr>
        <p:xfrm>
          <a:off x="1370013" y="1828800"/>
          <a:ext cx="9378950" cy="431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Document" r:id="rId4" imgW="5971272" imgH="2747575" progId="Word.Document.8">
                  <p:embed/>
                </p:oleObj>
              </mc:Choice>
              <mc:Fallback>
                <p:oleObj name="Document" r:id="rId4" imgW="5971272" imgH="274757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0013" y="1828800"/>
                        <a:ext cx="9378950" cy="431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7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3324020" y="1469748"/>
            <a:ext cx="8114748" cy="45265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Backend</a:t>
            </a:r>
          </a:p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838200" y="1469748"/>
            <a:ext cx="2181438" cy="44397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Frontend</a:t>
            </a: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24911" y="2156634"/>
            <a:ext cx="1308193" cy="6340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Confirm</a:t>
            </a:r>
            <a:r>
              <a:rPr lang="sv-SE" sz="1400" dirty="0" smtClean="0"/>
              <a:t> order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1219903" y="3042813"/>
            <a:ext cx="1308193" cy="6340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Set </a:t>
            </a:r>
            <a:r>
              <a:rPr lang="sv-SE" sz="1400" dirty="0" err="1" smtClean="0"/>
              <a:t>delivery</a:t>
            </a:r>
            <a:r>
              <a:rPr lang="sv-SE" sz="1400" dirty="0" smtClean="0"/>
              <a:t> </a:t>
            </a:r>
            <a:r>
              <a:rPr lang="sv-SE" sz="1400" dirty="0" err="1" smtClean="0"/>
              <a:t>address</a:t>
            </a:r>
            <a:endParaRPr lang="sv-SE" sz="14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219903" y="4809525"/>
            <a:ext cx="1308193" cy="634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Set </a:t>
            </a:r>
            <a:r>
              <a:rPr lang="sv-SE" sz="1400" dirty="0" err="1" smtClean="0"/>
              <a:t>billing</a:t>
            </a:r>
            <a:r>
              <a:rPr lang="sv-SE" sz="1400" dirty="0" smtClean="0"/>
              <a:t> </a:t>
            </a:r>
            <a:r>
              <a:rPr lang="sv-SE" sz="1400" dirty="0" err="1" smtClean="0"/>
              <a:t>address</a:t>
            </a:r>
            <a:endParaRPr lang="sv-SE" sz="14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219903" y="3923346"/>
            <a:ext cx="1308193" cy="6340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Verify</a:t>
            </a:r>
            <a:r>
              <a:rPr lang="sv-SE" sz="1400" dirty="0" smtClean="0"/>
              <a:t> </a:t>
            </a:r>
            <a:r>
              <a:rPr lang="sv-SE" sz="1400" dirty="0" err="1" smtClean="0"/>
              <a:t>items</a:t>
            </a:r>
            <a:r>
              <a:rPr lang="sv-SE" sz="1400" dirty="0" smtClean="0"/>
              <a:t> </a:t>
            </a:r>
            <a:r>
              <a:rPr lang="sv-SE" sz="1400" dirty="0" err="1" smtClean="0"/>
              <a:t>are</a:t>
            </a:r>
            <a:r>
              <a:rPr lang="sv-SE" sz="1400" dirty="0" smtClean="0"/>
              <a:t> in stock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713239" y="2334616"/>
            <a:ext cx="1308193" cy="6340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Pick </a:t>
            </a:r>
            <a:r>
              <a:rPr lang="sv-SE" sz="1200" dirty="0" err="1" smtClean="0"/>
              <a:t>items</a:t>
            </a:r>
            <a:r>
              <a:rPr lang="sv-SE" sz="1200" dirty="0" smtClean="0"/>
              <a:t> from </a:t>
            </a:r>
            <a:r>
              <a:rPr lang="sv-SE" sz="1200" dirty="0" err="1" smtClean="0"/>
              <a:t>inventory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699294" y="3432997"/>
            <a:ext cx="1308193" cy="6340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Ship it!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8713238" y="4665050"/>
            <a:ext cx="1308193" cy="634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Send</a:t>
            </a:r>
            <a:r>
              <a:rPr lang="sv-SE" sz="1400" dirty="0" smtClean="0"/>
              <a:t> </a:t>
            </a:r>
            <a:r>
              <a:rPr lang="sv-SE" sz="1400" dirty="0" err="1" smtClean="0"/>
              <a:t>invoice</a:t>
            </a:r>
            <a:endParaRPr lang="en-US" sz="1400" dirty="0"/>
          </a:p>
        </p:txBody>
      </p:sp>
      <p:cxnSp>
        <p:nvCxnSpPr>
          <p:cNvPr id="15" name="Elbow Connector 14"/>
          <p:cNvCxnSpPr>
            <a:stCxn id="8" idx="3"/>
            <a:endCxn id="71" idx="1"/>
          </p:cNvCxnSpPr>
          <p:nvPr/>
        </p:nvCxnSpPr>
        <p:spPr>
          <a:xfrm flipV="1">
            <a:off x="2528096" y="5126561"/>
            <a:ext cx="132510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68" idx="1"/>
          </p:cNvCxnSpPr>
          <p:nvPr/>
        </p:nvCxnSpPr>
        <p:spPr>
          <a:xfrm flipV="1">
            <a:off x="2528096" y="4236574"/>
            <a:ext cx="1325109" cy="3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2"/>
            <a:endCxn id="12" idx="0"/>
          </p:cNvCxnSpPr>
          <p:nvPr/>
        </p:nvCxnSpPr>
        <p:spPr>
          <a:xfrm rot="5400000">
            <a:off x="9128210" y="3193871"/>
            <a:ext cx="464308" cy="13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2"/>
            <a:endCxn id="13" idx="0"/>
          </p:cNvCxnSpPr>
          <p:nvPr/>
        </p:nvCxnSpPr>
        <p:spPr>
          <a:xfrm rot="16200000" flipH="1">
            <a:off x="9061373" y="4359088"/>
            <a:ext cx="597980" cy="13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710945" y="6229918"/>
            <a:ext cx="1348240" cy="30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Billing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361202" y="6226581"/>
            <a:ext cx="1348240" cy="3003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Inventory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6033154" y="6226581"/>
            <a:ext cx="1348240" cy="3003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Shipping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705106" y="6226581"/>
            <a:ext cx="1348240" cy="300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Ordering</a:t>
            </a:r>
            <a:endParaRPr lang="en-US" dirty="0"/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>
          <a:xfrm>
            <a:off x="838200" y="330195"/>
            <a:ext cx="10515600" cy="1325563"/>
          </a:xfrm>
        </p:spPr>
        <p:txBody>
          <a:bodyPr/>
          <a:lstStyle/>
          <a:p>
            <a:r>
              <a:rPr lang="sv-SE" dirty="0" smtClean="0"/>
              <a:t>Workflow</a:t>
            </a:r>
            <a:endParaRPr lang="en-US" dirty="0"/>
          </a:p>
        </p:txBody>
      </p:sp>
      <p:cxnSp>
        <p:nvCxnSpPr>
          <p:cNvPr id="32" name="Elbow Connector 31"/>
          <p:cNvCxnSpPr>
            <a:stCxn id="7" idx="3"/>
            <a:endCxn id="64" idx="1"/>
          </p:cNvCxnSpPr>
          <p:nvPr/>
        </p:nvCxnSpPr>
        <p:spPr>
          <a:xfrm flipV="1">
            <a:off x="2528096" y="3354509"/>
            <a:ext cx="1325109" cy="5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3"/>
            <a:endCxn id="62" idx="1"/>
          </p:cNvCxnSpPr>
          <p:nvPr/>
        </p:nvCxnSpPr>
        <p:spPr>
          <a:xfrm flipV="1">
            <a:off x="2533104" y="2472444"/>
            <a:ext cx="1320101" cy="1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853205" y="2155407"/>
            <a:ext cx="1308193" cy="6340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Order </a:t>
            </a:r>
            <a:r>
              <a:rPr lang="sv-SE" sz="1400" dirty="0" err="1" smtClean="0"/>
              <a:t>confirmed</a:t>
            </a:r>
            <a:endParaRPr lang="en-US" sz="1400" dirty="0"/>
          </a:p>
        </p:txBody>
      </p:sp>
      <p:sp>
        <p:nvSpPr>
          <p:cNvPr id="64" name="Rounded Rectangle 63"/>
          <p:cNvSpPr/>
          <p:nvPr/>
        </p:nvSpPr>
        <p:spPr>
          <a:xfrm>
            <a:off x="3853205" y="3037472"/>
            <a:ext cx="1308193" cy="6340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Recipient has valid </a:t>
            </a:r>
            <a:r>
              <a:rPr lang="sv-SE" sz="1400" dirty="0" err="1" smtClean="0"/>
              <a:t>address</a:t>
            </a:r>
            <a:endParaRPr lang="sv-SE" sz="1400" dirty="0" smtClean="0"/>
          </a:p>
        </p:txBody>
      </p:sp>
      <p:sp>
        <p:nvSpPr>
          <p:cNvPr id="68" name="Rounded Rectangle 67"/>
          <p:cNvSpPr/>
          <p:nvPr/>
        </p:nvSpPr>
        <p:spPr>
          <a:xfrm>
            <a:off x="3853205" y="3919537"/>
            <a:ext cx="1308193" cy="6340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All </a:t>
            </a:r>
            <a:r>
              <a:rPr lang="sv-SE" sz="1400" dirty="0" err="1" smtClean="0"/>
              <a:t>items</a:t>
            </a:r>
            <a:r>
              <a:rPr lang="sv-SE" sz="1400" dirty="0" smtClean="0"/>
              <a:t> </a:t>
            </a:r>
            <a:r>
              <a:rPr lang="sv-SE" sz="1400" dirty="0" err="1" smtClean="0"/>
              <a:t>are</a:t>
            </a:r>
            <a:r>
              <a:rPr lang="sv-SE" sz="1400" dirty="0" smtClean="0"/>
              <a:t> in stock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853205" y="4809524"/>
            <a:ext cx="1308193" cy="634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Customer</a:t>
            </a:r>
            <a:r>
              <a:rPr lang="sv-SE" sz="1400" dirty="0" smtClean="0"/>
              <a:t> is valid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621102" y="3407265"/>
            <a:ext cx="1084004" cy="8724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saga</a:t>
            </a:r>
            <a:endParaRPr lang="en-US" dirty="0"/>
          </a:p>
        </p:txBody>
      </p:sp>
      <p:cxnSp>
        <p:nvCxnSpPr>
          <p:cNvPr id="83" name="Elbow Connector 82"/>
          <p:cNvCxnSpPr>
            <a:stCxn id="62" idx="3"/>
            <a:endCxn id="81" idx="1"/>
          </p:cNvCxnSpPr>
          <p:nvPr/>
        </p:nvCxnSpPr>
        <p:spPr>
          <a:xfrm>
            <a:off x="5161398" y="2472444"/>
            <a:ext cx="1459704" cy="1371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4" idx="3"/>
            <a:endCxn id="81" idx="1"/>
          </p:cNvCxnSpPr>
          <p:nvPr/>
        </p:nvCxnSpPr>
        <p:spPr>
          <a:xfrm>
            <a:off x="5161398" y="3354509"/>
            <a:ext cx="1459704" cy="4889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8" idx="3"/>
            <a:endCxn id="81" idx="1"/>
          </p:cNvCxnSpPr>
          <p:nvPr/>
        </p:nvCxnSpPr>
        <p:spPr>
          <a:xfrm flipV="1">
            <a:off x="5161398" y="3843485"/>
            <a:ext cx="1459704" cy="393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1" idx="3"/>
            <a:endCxn id="81" idx="1"/>
          </p:cNvCxnSpPr>
          <p:nvPr/>
        </p:nvCxnSpPr>
        <p:spPr>
          <a:xfrm flipV="1">
            <a:off x="5161398" y="3843485"/>
            <a:ext cx="1459704" cy="12830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1" idx="3"/>
            <a:endCxn id="11" idx="1"/>
          </p:cNvCxnSpPr>
          <p:nvPr/>
        </p:nvCxnSpPr>
        <p:spPr>
          <a:xfrm flipV="1">
            <a:off x="7705106" y="2651653"/>
            <a:ext cx="1008133" cy="11918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Udi </a:t>
            </a:r>
            <a:r>
              <a:rPr lang="en-US" dirty="0" err="1" smtClean="0"/>
              <a:t>Dahan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http://www.udidahan.com/?</a:t>
            </a:r>
            <a:r>
              <a:rPr lang="en-US" dirty="0" smtClean="0">
                <a:hlinkClick r:id="rId2"/>
              </a:rPr>
              <a:t>blog=true</a:t>
            </a:r>
            <a:endParaRPr lang="en-US" dirty="0" smtClean="0"/>
          </a:p>
          <a:p>
            <a:r>
              <a:rPr lang="en-US" dirty="0" smtClean="0"/>
              <a:t>Greg Young</a:t>
            </a:r>
          </a:p>
          <a:p>
            <a:pPr lvl="1"/>
            <a:r>
              <a:rPr lang="en-US" dirty="0">
                <a:hlinkClick r:id="rId3"/>
              </a:rPr>
              <a:t>http://goodenoughsoftware.net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000" dirty="0" smtClean="0"/>
              <a:t>Och vad är det för fel på detta?</a:t>
            </a:r>
          </a:p>
          <a:p>
            <a:pPr marL="0" indent="0">
              <a:buNone/>
            </a:pPr>
            <a:endParaRPr lang="sv-SE" sz="2000" dirty="0"/>
          </a:p>
          <a:p>
            <a:pPr marL="0" indent="0">
              <a:buNone/>
            </a:pPr>
            <a:endParaRPr lang="sv-SE" sz="2000" dirty="0" smtClean="0"/>
          </a:p>
          <a:p>
            <a:pPr marL="0" indent="0">
              <a:buNone/>
            </a:pPr>
            <a:endParaRPr lang="sv-SE" sz="2000" dirty="0"/>
          </a:p>
          <a:p>
            <a:pPr marL="0" indent="0">
              <a:buNone/>
            </a:pPr>
            <a:endParaRPr lang="sv-SE" sz="2000" dirty="0" smtClean="0"/>
          </a:p>
          <a:p>
            <a:pPr marL="0" indent="0">
              <a:buNone/>
            </a:pPr>
            <a:endParaRPr lang="sv-SE" sz="2000" dirty="0"/>
          </a:p>
          <a:p>
            <a:pPr marL="0" indent="0">
              <a:buNone/>
            </a:pPr>
            <a:r>
              <a:rPr lang="sv-SE" sz="2000" dirty="0"/>
              <a:t>En databas:</a:t>
            </a:r>
          </a:p>
          <a:p>
            <a:r>
              <a:rPr lang="sv-SE" sz="2000" dirty="0" err="1"/>
              <a:t>Single</a:t>
            </a:r>
            <a:r>
              <a:rPr lang="sv-SE" sz="2000" dirty="0"/>
              <a:t> </a:t>
            </a:r>
            <a:r>
              <a:rPr lang="sv-SE" sz="2000" dirty="0" err="1"/>
              <a:t>point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failure</a:t>
            </a:r>
            <a:endParaRPr lang="sv-SE" sz="2000" dirty="0"/>
          </a:p>
          <a:p>
            <a:r>
              <a:rPr lang="en-US" sz="2000" dirty="0" err="1" smtClean="0"/>
              <a:t>Ej</a:t>
            </a:r>
            <a:r>
              <a:rPr lang="en-US" sz="2000" dirty="0" smtClean="0"/>
              <a:t> </a:t>
            </a:r>
            <a:r>
              <a:rPr lang="en-US" sz="2000" dirty="0" err="1" smtClean="0"/>
              <a:t>skalbar</a:t>
            </a:r>
            <a:endParaRPr lang="en-US" sz="2000" dirty="0" smtClean="0"/>
          </a:p>
          <a:p>
            <a:r>
              <a:rPr lang="en-US" sz="2000" dirty="0" err="1" smtClean="0"/>
              <a:t>Går</a:t>
            </a:r>
            <a:r>
              <a:rPr lang="en-US" sz="2000" dirty="0" smtClean="0"/>
              <a:t> bra </a:t>
            </a:r>
            <a:r>
              <a:rPr lang="en-US" sz="2000" dirty="0" err="1" smtClean="0"/>
              <a:t>så</a:t>
            </a:r>
            <a:r>
              <a:rPr lang="en-US" sz="2000" dirty="0" smtClean="0"/>
              <a:t> </a:t>
            </a:r>
            <a:r>
              <a:rPr lang="en-US" sz="2000" dirty="0" err="1" smtClean="0"/>
              <a:t>länge</a:t>
            </a:r>
            <a:r>
              <a:rPr lang="en-US" sz="2000" dirty="0" smtClean="0"/>
              <a:t> </a:t>
            </a:r>
            <a:r>
              <a:rPr lang="en-US" sz="2000" dirty="0" err="1" smtClean="0"/>
              <a:t>domänen</a:t>
            </a:r>
            <a:r>
              <a:rPr lang="en-US" sz="2000" dirty="0" smtClean="0"/>
              <a:t> </a:t>
            </a:r>
            <a:r>
              <a:rPr lang="en-US" sz="2000" dirty="0" err="1" smtClean="0"/>
              <a:t>är</a:t>
            </a:r>
            <a:r>
              <a:rPr lang="en-US" sz="2000" dirty="0" smtClean="0"/>
              <a:t> </a:t>
            </a:r>
            <a:r>
              <a:rPr lang="en-US" sz="2000" dirty="0" err="1" smtClean="0"/>
              <a:t>liten</a:t>
            </a:r>
            <a:endParaRPr lang="en-US" sz="2000" dirty="0" smtClean="0"/>
          </a:p>
        </p:txBody>
      </p:sp>
      <p:sp>
        <p:nvSpPr>
          <p:cNvPr id="5" name="Can 4"/>
          <p:cNvSpPr/>
          <p:nvPr/>
        </p:nvSpPr>
        <p:spPr>
          <a:xfrm>
            <a:off x="5141175" y="4240819"/>
            <a:ext cx="1421658" cy="13749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The </a:t>
            </a:r>
            <a:r>
              <a:rPr lang="sv-SE" dirty="0" err="1" smtClean="0"/>
              <a:t>database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Det vanliga sättet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053" y="4459824"/>
            <a:ext cx="1628566" cy="14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04052" y="4461255"/>
            <a:ext cx="202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Order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4"/>
          </p:cNvCxnSpPr>
          <p:nvPr/>
        </p:nvCxnSpPr>
        <p:spPr>
          <a:xfrm>
            <a:off x="6562833" y="4928288"/>
            <a:ext cx="1041219" cy="954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</p:cNvCxnSpPr>
          <p:nvPr/>
        </p:nvCxnSpPr>
        <p:spPr>
          <a:xfrm flipV="1">
            <a:off x="6562833" y="4459824"/>
            <a:ext cx="1041219" cy="468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04052" y="4928287"/>
            <a:ext cx="1775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chemeClr val="bg1"/>
                </a:solidFill>
              </a:rPr>
              <a:t>Billing </a:t>
            </a:r>
            <a:r>
              <a:rPr lang="sv-SE" sz="1400" dirty="0" err="1" smtClean="0">
                <a:solidFill>
                  <a:schemeClr val="bg1"/>
                </a:solidFill>
              </a:rPr>
              <a:t>address</a:t>
            </a:r>
            <a:endParaRPr lang="sv-SE" sz="1400" dirty="0" smtClean="0">
              <a:solidFill>
                <a:schemeClr val="bg1"/>
              </a:solidFill>
            </a:endParaRPr>
          </a:p>
          <a:p>
            <a:r>
              <a:rPr lang="sv-SE" sz="1400" dirty="0" err="1" smtClean="0">
                <a:solidFill>
                  <a:schemeClr val="bg1"/>
                </a:solidFill>
              </a:rPr>
              <a:t>Delivery</a:t>
            </a:r>
            <a:r>
              <a:rPr lang="sv-SE" sz="1400" dirty="0" smtClean="0">
                <a:solidFill>
                  <a:schemeClr val="bg1"/>
                </a:solidFill>
              </a:rPr>
              <a:t> </a:t>
            </a:r>
            <a:r>
              <a:rPr lang="sv-SE" sz="1400" dirty="0" err="1" smtClean="0">
                <a:solidFill>
                  <a:schemeClr val="bg1"/>
                </a:solidFill>
              </a:rPr>
              <a:t>address</a:t>
            </a:r>
            <a:endParaRPr lang="sv-SE" sz="1400" dirty="0" smtClean="0">
              <a:solidFill>
                <a:schemeClr val="bg1"/>
              </a:solidFill>
            </a:endParaRPr>
          </a:p>
          <a:p>
            <a:r>
              <a:rPr lang="sv-SE" sz="1400" dirty="0" err="1" smtClean="0">
                <a:solidFill>
                  <a:schemeClr val="bg1"/>
                </a:solidFill>
              </a:rPr>
              <a:t>Items</a:t>
            </a:r>
            <a:endParaRPr lang="sv-SE" sz="1400" dirty="0" smtClean="0">
              <a:solidFill>
                <a:schemeClr val="bg1"/>
              </a:solidFill>
            </a:endParaRPr>
          </a:p>
          <a:p>
            <a:r>
              <a:rPr lang="sv-SE" sz="1400" dirty="0" smtClean="0">
                <a:solidFill>
                  <a:schemeClr val="bg1"/>
                </a:solidFill>
              </a:rPr>
              <a:t>Etc.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12053" y="2504627"/>
            <a:ext cx="1879901" cy="1241865"/>
            <a:chOff x="3132165" y="2504627"/>
            <a:chExt cx="5439680" cy="1241865"/>
          </a:xfrm>
        </p:grpSpPr>
        <p:sp>
          <p:nvSpPr>
            <p:cNvPr id="23" name="Rounded Rectangle 22"/>
            <p:cNvSpPr/>
            <p:nvPr/>
          </p:nvSpPr>
          <p:spPr>
            <a:xfrm>
              <a:off x="3132165" y="2504627"/>
              <a:ext cx="5439679" cy="37376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Presentation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32165" y="3372723"/>
              <a:ext cx="5439679" cy="373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Data </a:t>
              </a:r>
              <a:r>
                <a:rPr lang="sv-SE" dirty="0" err="1" smtClean="0"/>
                <a:t>layer</a:t>
              </a:r>
              <a:r>
                <a:rPr lang="sv-SE" dirty="0" smtClean="0"/>
                <a:t> / ORM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132166" y="2938675"/>
              <a:ext cx="5439679" cy="37376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Business </a:t>
              </a:r>
              <a:r>
                <a:rPr lang="sv-SE" dirty="0" err="1" smtClean="0"/>
                <a:t>logic</a:t>
              </a:r>
              <a:endParaRPr lang="sv-SE" dirty="0" smtClean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32800" y="2504627"/>
            <a:ext cx="4433855" cy="1241864"/>
            <a:chOff x="3126582" y="2504627"/>
            <a:chExt cx="5445263" cy="1241864"/>
          </a:xfrm>
        </p:grpSpPr>
        <p:sp>
          <p:nvSpPr>
            <p:cNvPr id="28" name="Rounded Rectangle 27"/>
            <p:cNvSpPr/>
            <p:nvPr/>
          </p:nvSpPr>
          <p:spPr>
            <a:xfrm>
              <a:off x="3132165" y="2504627"/>
              <a:ext cx="5439679" cy="37376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Presentation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126582" y="3372722"/>
              <a:ext cx="5439679" cy="373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Data </a:t>
              </a:r>
              <a:r>
                <a:rPr lang="sv-SE" dirty="0" err="1"/>
                <a:t>layer</a:t>
              </a:r>
              <a:r>
                <a:rPr lang="sv-SE" dirty="0"/>
                <a:t> / ORM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132167" y="2938675"/>
              <a:ext cx="5439678" cy="37376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Business </a:t>
              </a:r>
              <a:r>
                <a:rPr lang="sv-SE" dirty="0" err="1" smtClean="0"/>
                <a:t>logic</a:t>
              </a:r>
              <a:endParaRPr lang="sv-SE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84750" y="2504627"/>
            <a:ext cx="7534501" cy="1241863"/>
            <a:chOff x="3132164" y="2504627"/>
            <a:chExt cx="5439681" cy="1241863"/>
          </a:xfrm>
        </p:grpSpPr>
        <p:sp>
          <p:nvSpPr>
            <p:cNvPr id="2" name="Rounded Rectangle 1"/>
            <p:cNvSpPr/>
            <p:nvPr/>
          </p:nvSpPr>
          <p:spPr>
            <a:xfrm>
              <a:off x="3132164" y="3372721"/>
              <a:ext cx="5439679" cy="373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Data </a:t>
              </a:r>
              <a:r>
                <a:rPr lang="sv-SE" dirty="0" err="1" smtClean="0"/>
                <a:t>layer</a:t>
              </a:r>
              <a:r>
                <a:rPr lang="sv-SE" dirty="0" smtClean="0"/>
                <a:t> / ORM</a:t>
              </a:r>
              <a:endParaRPr lang="en-US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132166" y="2938675"/>
              <a:ext cx="5439679" cy="37376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Business </a:t>
              </a:r>
              <a:r>
                <a:rPr lang="sv-SE" dirty="0" err="1" smtClean="0"/>
                <a:t>logic</a:t>
              </a:r>
              <a:endParaRPr lang="sv-SE" dirty="0" smtClean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132165" y="2504627"/>
              <a:ext cx="5439679" cy="37376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2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7880271" y="1031607"/>
            <a:ext cx="1377538" cy="6590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</a:t>
            </a:r>
          </a:p>
        </p:txBody>
      </p:sp>
      <p:cxnSp>
        <p:nvCxnSpPr>
          <p:cNvPr id="13" name="Straight Arrow Connector 12"/>
          <p:cNvCxnSpPr>
            <a:stCxn id="11" idx="2"/>
            <a:endCxn id="2" idx="0"/>
          </p:cNvCxnSpPr>
          <p:nvPr/>
        </p:nvCxnSpPr>
        <p:spPr>
          <a:xfrm flipH="1">
            <a:off x="6135873" y="1690688"/>
            <a:ext cx="2433167" cy="60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5" idx="0"/>
          </p:cNvCxnSpPr>
          <p:nvPr/>
        </p:nvCxnSpPr>
        <p:spPr>
          <a:xfrm flipH="1">
            <a:off x="7705109" y="1690688"/>
            <a:ext cx="863931" cy="60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6" idx="0"/>
          </p:cNvCxnSpPr>
          <p:nvPr/>
        </p:nvCxnSpPr>
        <p:spPr>
          <a:xfrm>
            <a:off x="8569040" y="1690688"/>
            <a:ext cx="685798" cy="6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7" idx="0"/>
          </p:cNvCxnSpPr>
          <p:nvPr/>
        </p:nvCxnSpPr>
        <p:spPr>
          <a:xfrm>
            <a:off x="8569040" y="1690688"/>
            <a:ext cx="2211776" cy="60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562887" y="5823415"/>
            <a:ext cx="5790913" cy="307025"/>
          </a:xfrm>
          <a:prstGeom prst="roundRect">
            <a:avLst>
              <a:gd name="adj" fmla="val 21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Service Bus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5562888" y="2291517"/>
            <a:ext cx="1145969" cy="3051959"/>
            <a:chOff x="2910752" y="2201786"/>
            <a:chExt cx="1145969" cy="3051959"/>
          </a:xfrm>
        </p:grpSpPr>
        <p:sp>
          <p:nvSpPr>
            <p:cNvPr id="2" name="Rounded Rectangle 1"/>
            <p:cNvSpPr/>
            <p:nvPr/>
          </p:nvSpPr>
          <p:spPr>
            <a:xfrm>
              <a:off x="2910752" y="2201786"/>
              <a:ext cx="1145969" cy="30519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Billing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029715" y="2689020"/>
              <a:ext cx="950026" cy="1900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dirty="0" smtClean="0"/>
                <a:t>Billing </a:t>
              </a:r>
              <a:r>
                <a:rPr lang="sv-SE" sz="800" dirty="0" err="1" smtClean="0"/>
                <a:t>address</a:t>
              </a:r>
              <a:endParaRPr lang="sv-SE" sz="800" dirty="0" smtClean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29715" y="2909227"/>
              <a:ext cx="950026" cy="1900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dirty="0" smtClean="0"/>
                <a:t>Prices</a:t>
              </a:r>
            </a:p>
          </p:txBody>
        </p:sp>
        <p:sp>
          <p:nvSpPr>
            <p:cNvPr id="42" name="Can 41"/>
            <p:cNvSpPr/>
            <p:nvPr/>
          </p:nvSpPr>
          <p:spPr>
            <a:xfrm>
              <a:off x="3148531" y="4584923"/>
              <a:ext cx="670413" cy="534382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/>
                <a:t>DB</a:t>
              </a:r>
              <a:endParaRPr lang="en-US" sz="14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008726" y="3990873"/>
              <a:ext cx="950026" cy="2069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dirty="0" smtClean="0"/>
                <a:t>ORM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008726" y="3735364"/>
              <a:ext cx="950026" cy="2069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/>
                <a:t>Business </a:t>
              </a:r>
              <a:r>
                <a:rPr lang="sv-SE" sz="1000" dirty="0" err="1" smtClean="0"/>
                <a:t>logic</a:t>
              </a:r>
              <a:endParaRPr lang="sv-SE" sz="1000" dirty="0" smtClean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008726" y="3479855"/>
              <a:ext cx="950026" cy="2069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dirty="0" smtClean="0"/>
                <a:t>Presentation</a:t>
              </a:r>
              <a:endParaRPr lang="en-US" sz="11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08373" y="2291517"/>
            <a:ext cx="1193471" cy="3051959"/>
            <a:chOff x="4436732" y="2201786"/>
            <a:chExt cx="1193471" cy="3051959"/>
          </a:xfrm>
        </p:grpSpPr>
        <p:sp>
          <p:nvSpPr>
            <p:cNvPr id="15" name="Rounded Rectangle 14"/>
            <p:cNvSpPr/>
            <p:nvPr/>
          </p:nvSpPr>
          <p:spPr>
            <a:xfrm>
              <a:off x="4436732" y="2201786"/>
              <a:ext cx="1193471" cy="305195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Inventory</a:t>
              </a:r>
              <a:endParaRPr lang="sv-S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564552" y="2704638"/>
              <a:ext cx="950026" cy="1900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sv-SE" sz="800" dirty="0" smtClean="0"/>
                <a:t>Item in stock?</a:t>
              </a:r>
            </a:p>
          </p:txBody>
        </p:sp>
        <p:sp>
          <p:nvSpPr>
            <p:cNvPr id="43" name="Can 42"/>
            <p:cNvSpPr/>
            <p:nvPr/>
          </p:nvSpPr>
          <p:spPr>
            <a:xfrm>
              <a:off x="4698260" y="4584923"/>
              <a:ext cx="670413" cy="534382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dirty="0" smtClean="0"/>
                <a:t>DB</a:t>
              </a:r>
              <a:endParaRPr lang="en-US" sz="14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583690" y="3735364"/>
              <a:ext cx="950026" cy="2069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sv-SE" sz="1000" dirty="0" smtClean="0"/>
                <a:t>Business </a:t>
              </a:r>
              <a:r>
                <a:rPr lang="sv-SE" sz="1000" dirty="0" err="1" smtClean="0"/>
                <a:t>logic</a:t>
              </a:r>
              <a:endParaRPr lang="sv-SE" sz="1000" dirty="0" smtClean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583690" y="3479855"/>
              <a:ext cx="950026" cy="2069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sv-SE" sz="1100" dirty="0" smtClean="0"/>
                <a:t>Presentation</a:t>
              </a:r>
              <a:endParaRPr lang="en-US" sz="11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207831" y="2299115"/>
            <a:ext cx="1145969" cy="3051959"/>
            <a:chOff x="7536190" y="2201786"/>
            <a:chExt cx="1145969" cy="3051959"/>
          </a:xfrm>
        </p:grpSpPr>
        <p:sp>
          <p:nvSpPr>
            <p:cNvPr id="17" name="Rounded Rectangle 16"/>
            <p:cNvSpPr/>
            <p:nvPr/>
          </p:nvSpPr>
          <p:spPr>
            <a:xfrm>
              <a:off x="7536190" y="2201786"/>
              <a:ext cx="1145969" cy="305195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sv-SE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Ordering</a:t>
              </a:r>
              <a:endParaRPr lang="sv-S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Can 44"/>
            <p:cNvSpPr/>
            <p:nvPr/>
          </p:nvSpPr>
          <p:spPr>
            <a:xfrm>
              <a:off x="7773967" y="4584923"/>
              <a:ext cx="670413" cy="534382"/>
            </a:xfrm>
            <a:prstGeom prst="ca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sv-SE" sz="1400" dirty="0" smtClean="0"/>
                <a:t>DB</a:t>
              </a:r>
              <a:endParaRPr lang="en-US" sz="14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7634160" y="3727766"/>
              <a:ext cx="950026" cy="2069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 anchorCtr="0">
              <a:noAutofit/>
            </a:bodyPr>
            <a:lstStyle/>
            <a:p>
              <a:pPr algn="ctr"/>
              <a:r>
                <a:rPr lang="sv-SE" sz="1000" dirty="0" smtClean="0"/>
                <a:t>Business </a:t>
              </a:r>
              <a:r>
                <a:rPr lang="sv-SE" sz="1000" dirty="0" err="1" smtClean="0"/>
                <a:t>logic</a:t>
              </a:r>
              <a:endParaRPr lang="sv-SE" sz="1000" dirty="0" smtClean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8681853" y="2291519"/>
            <a:ext cx="1145969" cy="3051959"/>
            <a:chOff x="6010212" y="2201788"/>
            <a:chExt cx="1145969" cy="3051959"/>
          </a:xfrm>
        </p:grpSpPr>
        <p:sp>
          <p:nvSpPr>
            <p:cNvPr id="16" name="Rounded Rectangle 15"/>
            <p:cNvSpPr/>
            <p:nvPr/>
          </p:nvSpPr>
          <p:spPr>
            <a:xfrm>
              <a:off x="6010212" y="2201788"/>
              <a:ext cx="1145969" cy="30519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Shipping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105201" y="2702523"/>
              <a:ext cx="950026" cy="1900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sv-SE" sz="800" dirty="0" err="1" smtClean="0"/>
                <a:t>Delivery</a:t>
              </a:r>
              <a:r>
                <a:rPr lang="sv-SE" sz="800" dirty="0" smtClean="0"/>
                <a:t> </a:t>
              </a:r>
              <a:r>
                <a:rPr lang="sv-SE" sz="800" dirty="0" err="1" smtClean="0"/>
                <a:t>address</a:t>
              </a:r>
              <a:endParaRPr lang="sv-SE" sz="800" dirty="0" smtClean="0"/>
            </a:p>
          </p:txBody>
        </p:sp>
        <p:sp>
          <p:nvSpPr>
            <p:cNvPr id="44" name="Can 43"/>
            <p:cNvSpPr/>
            <p:nvPr/>
          </p:nvSpPr>
          <p:spPr>
            <a:xfrm>
              <a:off x="6261350" y="4584923"/>
              <a:ext cx="670413" cy="534382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dirty="0" smtClean="0"/>
                <a:t>DB</a:t>
              </a:r>
              <a:endParaRPr lang="en-US" sz="14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105201" y="3735364"/>
              <a:ext cx="950026" cy="2069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sv-SE" sz="1000" dirty="0" smtClean="0"/>
                <a:t>Business </a:t>
              </a:r>
              <a:r>
                <a:rPr lang="sv-SE" sz="1000" dirty="0" err="1" smtClean="0"/>
                <a:t>logic</a:t>
              </a:r>
              <a:endParaRPr lang="sv-SE" sz="1000" dirty="0" smtClean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105201" y="3479855"/>
              <a:ext cx="950026" cy="2069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sv-SE" sz="1100" dirty="0" smtClean="0"/>
                <a:t>Presentation</a:t>
              </a:r>
              <a:endParaRPr lang="en-US" sz="1100" dirty="0"/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 flipV="1">
            <a:off x="6295868" y="5343476"/>
            <a:ext cx="0" cy="479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015541" y="5343476"/>
            <a:ext cx="0" cy="479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7880271" y="5343476"/>
            <a:ext cx="0" cy="479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599944" y="5343476"/>
            <a:ext cx="4117" cy="479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9375350" y="5343477"/>
            <a:ext cx="4114" cy="479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95021" y="5343476"/>
            <a:ext cx="4117" cy="479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947962" y="5343476"/>
            <a:ext cx="9231" cy="479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0676866" y="5343476"/>
            <a:ext cx="10792" cy="479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itle 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annat</a:t>
            </a:r>
            <a:r>
              <a:rPr lang="en-US" dirty="0" smtClean="0"/>
              <a:t> s</a:t>
            </a:r>
            <a:r>
              <a:rPr lang="sv-SE" dirty="0" smtClean="0"/>
              <a:t>ätt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4491543" cy="4351338"/>
          </a:xfrm>
        </p:spPr>
        <p:txBody>
          <a:bodyPr/>
          <a:lstStyle/>
          <a:p>
            <a:r>
              <a:rPr lang="en-US" sz="2400" dirty="0" err="1" smtClean="0"/>
              <a:t>En</a:t>
            </a:r>
            <a:r>
              <a:rPr lang="en-US" sz="2400" dirty="0" smtClean="0"/>
              <a:t> “Service” </a:t>
            </a:r>
            <a:r>
              <a:rPr lang="en-US" sz="2400" dirty="0" err="1" smtClean="0"/>
              <a:t>för</a:t>
            </a:r>
            <a:r>
              <a:rPr lang="en-US" sz="2400" dirty="0" smtClean="0"/>
              <a:t> </a:t>
            </a:r>
            <a:r>
              <a:rPr lang="en-US" sz="2400" dirty="0" err="1" smtClean="0"/>
              <a:t>varje</a:t>
            </a:r>
            <a:r>
              <a:rPr lang="en-US" sz="2400" dirty="0" smtClean="0"/>
              <a:t> </a:t>
            </a:r>
            <a:r>
              <a:rPr lang="en-US" sz="2400" dirty="0" err="1" smtClean="0"/>
              <a:t>område</a:t>
            </a:r>
            <a:endParaRPr lang="en-US" sz="2400" dirty="0" smtClean="0"/>
          </a:p>
          <a:p>
            <a:r>
              <a:rPr lang="en-US" sz="2400" dirty="0" err="1" smtClean="0"/>
              <a:t>Varje</a:t>
            </a:r>
            <a:r>
              <a:rPr lang="en-US" sz="2400" dirty="0" smtClean="0"/>
              <a:t> Service </a:t>
            </a:r>
            <a:r>
              <a:rPr lang="en-US" sz="2400" dirty="0" err="1" smtClean="0"/>
              <a:t>äger</a:t>
            </a:r>
            <a:r>
              <a:rPr lang="en-US" sz="2400" dirty="0" smtClean="0"/>
              <a:t> sin data, presentation- </a:t>
            </a:r>
            <a:r>
              <a:rPr lang="en-US" sz="2400" dirty="0" err="1" smtClean="0"/>
              <a:t>och</a:t>
            </a:r>
            <a:r>
              <a:rPr lang="en-US" sz="2400" dirty="0" smtClean="0"/>
              <a:t> business-logic</a:t>
            </a:r>
          </a:p>
          <a:p>
            <a:r>
              <a:rPr lang="en-US" sz="2400" dirty="0" err="1" smtClean="0"/>
              <a:t>Kommunikation</a:t>
            </a:r>
            <a:r>
              <a:rPr lang="en-US" sz="2400" dirty="0" smtClean="0"/>
              <a:t> </a:t>
            </a:r>
            <a:r>
              <a:rPr lang="en-US" sz="2400" dirty="0" err="1" smtClean="0"/>
              <a:t>sker</a:t>
            </a:r>
            <a:r>
              <a:rPr lang="en-US" sz="2400" dirty="0" smtClean="0"/>
              <a:t> </a:t>
            </a:r>
            <a:r>
              <a:rPr lang="en-US" sz="2400" dirty="0" err="1" smtClean="0"/>
              <a:t>genom</a:t>
            </a:r>
            <a:r>
              <a:rPr lang="en-US" sz="2400" dirty="0" smtClean="0"/>
              <a:t> events </a:t>
            </a:r>
            <a:r>
              <a:rPr lang="en-US" sz="2400" dirty="0" err="1" smtClean="0"/>
              <a:t>genom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“Bus”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0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65125"/>
            <a:ext cx="7916094" cy="596766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38200" y="451692"/>
            <a:ext cx="2334658" cy="14211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Billing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48270" y="451692"/>
            <a:ext cx="2809301" cy="142117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Shipping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49966" y="2113668"/>
            <a:ext cx="1355076" cy="322951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Billing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1468" y="2113668"/>
            <a:ext cx="3811379" cy="322951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Articles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7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Vadå services?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SOA (Service </a:t>
            </a:r>
            <a:r>
              <a:rPr lang="sv-SE" dirty="0" err="1" smtClean="0"/>
              <a:t>Oriented</a:t>
            </a:r>
            <a:r>
              <a:rPr lang="sv-SE" dirty="0" smtClean="0"/>
              <a:t> </a:t>
            </a:r>
            <a:r>
              <a:rPr lang="sv-SE" dirty="0" err="1" smtClean="0"/>
              <a:t>Architecture</a:t>
            </a:r>
            <a:r>
              <a:rPr lang="sv-SE" dirty="0" smtClean="0"/>
              <a:t>)</a:t>
            </a:r>
          </a:p>
          <a:p>
            <a:r>
              <a:rPr lang="sv-SE" dirty="0" smtClean="0"/>
              <a:t>Microservices</a:t>
            </a:r>
          </a:p>
          <a:p>
            <a:r>
              <a:rPr lang="sv-SE" dirty="0" err="1" smtClean="0"/>
              <a:t>Etc</a:t>
            </a:r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r>
              <a:rPr lang="sv-SE" dirty="0" smtClean="0"/>
              <a:t>”A service is a </a:t>
            </a:r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authority</a:t>
            </a:r>
            <a:r>
              <a:rPr lang="sv-SE" dirty="0" smtClean="0"/>
              <a:t> for a business </a:t>
            </a:r>
            <a:r>
              <a:rPr lang="sv-SE" dirty="0" err="1" smtClean="0"/>
              <a:t>capability</a:t>
            </a:r>
            <a:r>
              <a:rPr lang="sv-SE" dirty="0" smtClean="0"/>
              <a:t>”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Unix </a:t>
            </a:r>
            <a:r>
              <a:rPr lang="sv-SE" dirty="0" err="1" smtClean="0"/>
              <a:t>philosophy</a:t>
            </a:r>
            <a:r>
              <a:rPr lang="sv-SE" dirty="0" smtClean="0"/>
              <a:t>: Do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thing</a:t>
            </a:r>
            <a:r>
              <a:rPr lang="sv-SE" dirty="0" smtClean="0"/>
              <a:t> and do it </a:t>
            </a:r>
            <a:r>
              <a:rPr lang="sv-SE" dirty="0" err="1" smtClean="0"/>
              <a:t>well</a:t>
            </a:r>
            <a:r>
              <a:rPr lang="sv-SE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64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en Service Bus?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v-SE" dirty="0" smtClean="0"/>
              <a:t>”The </a:t>
            </a:r>
            <a:r>
              <a:rPr lang="sv-SE" dirty="0"/>
              <a:t>Ethernet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smtClean="0"/>
              <a:t>SOA</a:t>
            </a:r>
            <a:r>
              <a:rPr lang="sv-SE" b="1" dirty="0" smtClean="0"/>
              <a:t>”</a:t>
            </a:r>
            <a:endParaRPr lang="sv-SE" dirty="0" smtClean="0"/>
          </a:p>
          <a:p>
            <a:r>
              <a:rPr lang="sv-SE" dirty="0" smtClean="0"/>
              <a:t>.NET</a:t>
            </a:r>
          </a:p>
          <a:p>
            <a:pPr lvl="1"/>
            <a:r>
              <a:rPr lang="sv-SE" dirty="0" err="1" smtClean="0"/>
              <a:t>NServiceBus</a:t>
            </a:r>
            <a:r>
              <a:rPr lang="sv-SE" dirty="0" smtClean="0"/>
              <a:t> (</a:t>
            </a:r>
            <a:r>
              <a:rPr lang="sv-SE" dirty="0" smtClean="0">
                <a:hlinkClick r:id="rId3"/>
              </a:rPr>
              <a:t>http://particular.net/</a:t>
            </a:r>
            <a:r>
              <a:rPr lang="sv-SE" dirty="0" smtClean="0"/>
              <a:t>)</a:t>
            </a:r>
          </a:p>
          <a:p>
            <a:pPr lvl="2"/>
            <a:r>
              <a:rPr lang="sv-SE" dirty="0" smtClean="0"/>
              <a:t>Kommersiell </a:t>
            </a:r>
            <a:r>
              <a:rPr lang="sv-SE" dirty="0" err="1" smtClean="0"/>
              <a:t>product</a:t>
            </a:r>
            <a:endParaRPr lang="sv-SE" dirty="0" smtClean="0"/>
          </a:p>
          <a:p>
            <a:pPr lvl="1"/>
            <a:r>
              <a:rPr lang="sv-SE" dirty="0" err="1" smtClean="0"/>
              <a:t>MassTransit</a:t>
            </a:r>
            <a:r>
              <a:rPr lang="sv-SE" dirty="0" smtClean="0"/>
              <a:t> (</a:t>
            </a:r>
            <a:r>
              <a:rPr lang="sv-SE" dirty="0" smtClean="0">
                <a:hlinkClick r:id="rId4"/>
              </a:rPr>
              <a:t>http://masstransit-project.com/</a:t>
            </a:r>
            <a:r>
              <a:rPr lang="sv-SE" dirty="0"/>
              <a:t>)</a:t>
            </a:r>
            <a:endParaRPr lang="sv-SE" dirty="0" smtClean="0"/>
          </a:p>
          <a:p>
            <a:pPr lvl="2"/>
            <a:r>
              <a:rPr lang="sv-SE" dirty="0" err="1" smtClean="0"/>
              <a:t>Open</a:t>
            </a:r>
            <a:r>
              <a:rPr lang="sv-SE" dirty="0" smtClean="0"/>
              <a:t> source</a:t>
            </a:r>
          </a:p>
          <a:p>
            <a:pPr lvl="1"/>
            <a:r>
              <a:rPr lang="sv-SE" dirty="0" smtClean="0"/>
              <a:t>Båda funkar ovanpå </a:t>
            </a:r>
            <a:r>
              <a:rPr lang="sv-SE" dirty="0" err="1" smtClean="0"/>
              <a:t>köhanterare</a:t>
            </a:r>
            <a:r>
              <a:rPr lang="sv-SE" dirty="0" smtClean="0"/>
              <a:t> som tex MSMQ, </a:t>
            </a:r>
            <a:r>
              <a:rPr lang="sv-SE" dirty="0" err="1" smtClean="0"/>
              <a:t>RabbitMQ</a:t>
            </a:r>
            <a:r>
              <a:rPr lang="sv-SE" dirty="0" smtClean="0"/>
              <a:t>, </a:t>
            </a:r>
            <a:r>
              <a:rPr lang="sv-SE" dirty="0" err="1" smtClean="0"/>
              <a:t>Azure</a:t>
            </a:r>
            <a:r>
              <a:rPr lang="sv-SE" dirty="0" smtClean="0"/>
              <a:t> Service Bus, </a:t>
            </a:r>
            <a:r>
              <a:rPr lang="sv-SE" dirty="0" err="1" smtClean="0"/>
              <a:t>ActiveMQ</a:t>
            </a:r>
            <a:r>
              <a:rPr lang="sv-SE" dirty="0" smtClean="0"/>
              <a:t> etc.</a:t>
            </a:r>
          </a:p>
          <a:p>
            <a:r>
              <a:rPr lang="sv-SE" dirty="0" smtClean="0"/>
              <a:t>Java</a:t>
            </a:r>
          </a:p>
          <a:p>
            <a:pPr lvl="1"/>
            <a:r>
              <a:rPr lang="sv-SE" dirty="0" smtClean="0"/>
              <a:t>Akka (</a:t>
            </a:r>
            <a:r>
              <a:rPr lang="sv-SE" dirty="0" smtClean="0">
                <a:hlinkClick r:id="rId5"/>
              </a:rPr>
              <a:t>http://akka.io</a:t>
            </a:r>
            <a:r>
              <a:rPr lang="sv-SE" dirty="0" smtClean="0"/>
              <a:t>)</a:t>
            </a:r>
          </a:p>
          <a:p>
            <a:pPr lvl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96307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Meddelandetyper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Command</a:t>
            </a:r>
            <a:endParaRPr lang="sv-SE" dirty="0" smtClean="0"/>
          </a:p>
          <a:p>
            <a:pPr lvl="1"/>
            <a:r>
              <a:rPr lang="sv-SE" dirty="0" smtClean="0"/>
              <a:t>Point to </a:t>
            </a:r>
            <a:r>
              <a:rPr lang="sv-SE" dirty="0" err="1" smtClean="0"/>
              <a:t>point</a:t>
            </a:r>
            <a:endParaRPr lang="sv-SE" dirty="0" smtClean="0"/>
          </a:p>
          <a:p>
            <a:pPr lvl="1"/>
            <a:r>
              <a:rPr lang="sv-SE" dirty="0" smtClean="0"/>
              <a:t>En och endast en mottagare</a:t>
            </a:r>
          </a:p>
          <a:p>
            <a:pPr lvl="2"/>
            <a:r>
              <a:rPr lang="sv-SE" dirty="0" err="1" smtClean="0"/>
              <a:t>Coupling</a:t>
            </a:r>
            <a:r>
              <a:rPr lang="sv-SE" dirty="0" smtClean="0"/>
              <a:t> mellan sändare och mottagare</a:t>
            </a:r>
          </a:p>
          <a:p>
            <a:pPr lvl="1"/>
            <a:r>
              <a:rPr lang="sv-SE" dirty="0" err="1" smtClean="0"/>
              <a:t>Bus.Send</a:t>
            </a:r>
            <a:r>
              <a:rPr lang="sv-SE" dirty="0" smtClean="0"/>
              <a:t>(new </a:t>
            </a:r>
            <a:r>
              <a:rPr lang="sv-SE" dirty="0" err="1" smtClean="0"/>
              <a:t>ShipOrder</a:t>
            </a:r>
            <a:r>
              <a:rPr lang="sv-SE" dirty="0" smtClean="0"/>
              <a:t>());</a:t>
            </a:r>
          </a:p>
          <a:p>
            <a:r>
              <a:rPr lang="sv-SE" dirty="0" smtClean="0"/>
              <a:t>Event</a:t>
            </a:r>
          </a:p>
          <a:p>
            <a:pPr lvl="1"/>
            <a:r>
              <a:rPr lang="sv-SE" dirty="0" err="1" smtClean="0"/>
              <a:t>PubSub</a:t>
            </a:r>
            <a:endParaRPr lang="sv-SE" dirty="0" smtClean="0"/>
          </a:p>
          <a:p>
            <a:pPr lvl="1"/>
            <a:r>
              <a:rPr lang="sv-SE" dirty="0" smtClean="0"/>
              <a:t>En eller flera mottagare. Eller rentav ingen mottagare.</a:t>
            </a:r>
          </a:p>
          <a:p>
            <a:pPr lvl="2"/>
            <a:r>
              <a:rPr lang="sv-SE" dirty="0" smtClean="0"/>
              <a:t>Låg </a:t>
            </a:r>
            <a:r>
              <a:rPr lang="sv-SE" dirty="0" err="1" smtClean="0"/>
              <a:t>coupling</a:t>
            </a:r>
            <a:endParaRPr lang="sv-SE" dirty="0" smtClean="0"/>
          </a:p>
          <a:p>
            <a:pPr lvl="1"/>
            <a:r>
              <a:rPr lang="sv-SE" dirty="0" err="1" smtClean="0"/>
              <a:t>Bus.Publish</a:t>
            </a:r>
            <a:r>
              <a:rPr lang="sv-SE" dirty="0" smtClean="0"/>
              <a:t>(new </a:t>
            </a:r>
            <a:r>
              <a:rPr lang="sv-SE" dirty="0" err="1" smtClean="0"/>
              <a:t>OrderShipped</a:t>
            </a:r>
            <a:r>
              <a:rPr lang="sv-SE" dirty="0" smtClean="0"/>
              <a:t>());</a:t>
            </a:r>
            <a:endParaRPr lang="sv-SE" dirty="0"/>
          </a:p>
          <a:p>
            <a:pPr marL="457200" lvl="1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07633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Hantering av meddelande</a:t>
            </a:r>
            <a:endParaRPr lang="en-US" dirty="0"/>
          </a:p>
        </p:txBody>
      </p:sp>
      <p:pic>
        <p:nvPicPr>
          <p:cNvPr id="3" name="Picture 2"/>
          <p:cNvPicPr/>
          <p:nvPr>
            <p:ph idx="1"/>
            <p:extLst>
              <p:ext uri="{D42A27DB-BD31-4B8C-83A1-F6EECF244321}">
                <p14:modId xmlns:p14="http://schemas.microsoft.com/office/powerpoint/2010/main" val="1458147721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38200" y="2197947"/>
            <a:ext cx="10171113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Flera </a:t>
            </a:r>
            <a:r>
              <a:rPr lang="sv-SE" dirty="0" err="1" smtClean="0"/>
              <a:t>handlers</a:t>
            </a:r>
            <a:r>
              <a:rPr lang="sv-SE" dirty="0" smtClean="0"/>
              <a:t> + arv</a:t>
            </a:r>
            <a:endParaRPr lang="en-US" dirty="0"/>
          </a:p>
        </p:txBody>
      </p:sp>
      <p:pic>
        <p:nvPicPr>
          <p:cNvPr id="3" name="Picture 2"/>
          <p:cNvPicPr/>
          <p:nvPr>
            <p:extLst>
              <p:ext uri="{D42A27DB-BD31-4B8C-83A1-F6EECF244321}">
                <p14:modId xmlns:p14="http://schemas.microsoft.com/office/powerpoint/2010/main" val="584313256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018463" cy="1400175"/>
          </a:xfrm>
          <a:prstGeom prst="rect">
            <a:avLst/>
          </a:prstGeom>
          <a:noFill/>
        </p:spPr>
      </p:pic>
      <p:pic>
        <p:nvPicPr>
          <p:cNvPr id="4" name="Picture 3"/>
          <p:cNvPicPr/>
          <p:nvPr>
            <p:extLst>
              <p:ext uri="{D42A27DB-BD31-4B8C-83A1-F6EECF244321}">
                <p14:modId xmlns:p14="http://schemas.microsoft.com/office/powerpoint/2010/main" val="1504452883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725988" y="1690688"/>
            <a:ext cx="6627812" cy="4464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42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332</Words>
  <Application>Microsoft Office PowerPoint</Application>
  <PresentationFormat>Widescreen</PresentationFormat>
  <Paragraphs>128</Paragraphs>
  <Slides>12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Document</vt:lpstr>
      <vt:lpstr> </vt:lpstr>
      <vt:lpstr>Det vanliga sättet</vt:lpstr>
      <vt:lpstr>Ett annat sätt</vt:lpstr>
      <vt:lpstr>PowerPoint Presentation</vt:lpstr>
      <vt:lpstr>Vadå services?</vt:lpstr>
      <vt:lpstr>Vad är en Service Bus?</vt:lpstr>
      <vt:lpstr>Meddelandetyper</vt:lpstr>
      <vt:lpstr>Hantering av meddelande</vt:lpstr>
      <vt:lpstr>Flera handlers + arv</vt:lpstr>
      <vt:lpstr>Sagas</vt:lpstr>
      <vt:lpstr>Workflow</vt:lpstr>
      <vt:lpstr>Referenser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2015-05-08T14:23:51Z</dcterms:created>
  <dcterms:modified xsi:type="dcterms:W3CDTF">2015-05-11T05:35:09Z</dcterms:modified>
</cp:coreProperties>
</file>