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8" r:id="rId2"/>
    <p:sldId id="286" r:id="rId3"/>
    <p:sldId id="288" r:id="rId4"/>
    <p:sldId id="289" r:id="rId5"/>
    <p:sldId id="287" r:id="rId6"/>
    <p:sldId id="290" r:id="rId7"/>
    <p:sldId id="291" r:id="rId8"/>
    <p:sldId id="292" r:id="rId9"/>
    <p:sldId id="280" r:id="rId10"/>
    <p:sldId id="276" r:id="rId11"/>
    <p:sldId id="263" r:id="rId12"/>
  </p:sldIdLst>
  <p:sldSz cx="9144000" cy="5143500" type="screen16x9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annes Hötter" initials="JH" lastIdx="2" clrIdx="0">
    <p:extLst>
      <p:ext uri="{19B8F6BF-5375-455C-9EA6-DF929625EA0E}">
        <p15:presenceInfo xmlns:p15="http://schemas.microsoft.com/office/powerpoint/2012/main" userId="7d1943bb440bbc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CFC"/>
    <a:srgbClr val="FCFCFC"/>
    <a:srgbClr val="FCFCFD"/>
    <a:srgbClr val="FCFDFD"/>
    <a:srgbClr val="FDFDFD"/>
    <a:srgbClr val="FDFDFE"/>
    <a:srgbClr val="FDFEFE"/>
    <a:srgbClr val="FEFEFE"/>
    <a:srgbClr val="FEFEFF"/>
    <a:srgbClr val="FE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Objects="1" showGuides="1">
      <p:cViewPr varScale="1">
        <p:scale>
          <a:sx n="117" d="100"/>
          <a:sy n="117" d="100"/>
        </p:scale>
        <p:origin x="156" y="576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1/6/2020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‹Nr.›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1/6/2020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‹Nr.›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0977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4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73834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10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14415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15773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</p:spPr>
        <p:txBody>
          <a:bodyPr t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2374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  <p:pic>
        <p:nvPicPr>
          <p:cNvPr id="29" name="Grafik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  <p:pic>
        <p:nvPicPr>
          <p:cNvPr id="32" name="Grafik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  <p:pic>
        <p:nvPicPr>
          <p:cNvPr id="28" name="Grafik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58775" y="1239838"/>
            <a:ext cx="6877050" cy="3563938"/>
          </a:xfr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/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5" y="1239837"/>
            <a:ext cx="3349625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3886201" y="1239837"/>
            <a:ext cx="3349625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 vert="horz" lIns="0" tIns="72000" rIns="0" bIns="0" rtlCol="0" anchor="t" anchorCtr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416801" y="4155928"/>
            <a:ext cx="1547813" cy="467268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416801" y="3562453"/>
            <a:ext cx="1547813" cy="521465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1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416801" y="4623195"/>
            <a:ext cx="1547813" cy="180580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3" r:id="rId15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red plant leaves">
            <a:extLst>
              <a:ext uri="{FF2B5EF4-FFF2-40B4-BE49-F238E27FC236}">
                <a16:creationId xmlns:a16="http://schemas.microsoft.com/office/drawing/2014/main" id="{A588CAB2-CFEC-424A-849B-B304BBC0A4A6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817324" y="-1487304"/>
            <a:ext cx="3672409" cy="862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>
          <a:xfrm>
            <a:off x="179389" y="2929453"/>
            <a:ext cx="8601073" cy="2057956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1" name="Title 20"/>
          <p:cNvSpPr>
            <a:spLocks noGrp="1"/>
          </p:cNvSpPr>
          <p:nvPr>
            <p:ph type="ctrTitle"/>
          </p:nvPr>
        </p:nvSpPr>
        <p:spPr/>
        <p:txBody>
          <a:bodyPr tIns="0">
            <a:noAutofit/>
          </a:bodyPr>
          <a:lstStyle/>
          <a:p>
            <a:r>
              <a:rPr lang="de-DE" dirty="0"/>
              <a:t>Information Integration – Task 3</a:t>
            </a:r>
            <a:br>
              <a:rPr lang="de-DE" dirty="0"/>
            </a:br>
            <a:r>
              <a:rPr lang="de-DE" dirty="0"/>
              <a:t>Datenbereinigung</a:t>
            </a:r>
            <a:endParaRPr lang="en-US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Sascha Obst, Johannes Hötter</a:t>
            </a:r>
          </a:p>
          <a:p>
            <a:r>
              <a:rPr lang="de-DE" dirty="0" err="1"/>
              <a:t>HBRSler</a:t>
            </a:r>
            <a:endParaRPr lang="de-DE" dirty="0"/>
          </a:p>
          <a:p>
            <a:r>
              <a:rPr lang="en-US" dirty="0"/>
              <a:t>09.01.2020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210005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err="1"/>
              <a:t>Nächste</a:t>
            </a:r>
            <a:r>
              <a:rPr lang="en-US" dirty="0"/>
              <a:t> </a:t>
            </a:r>
            <a:r>
              <a:rPr lang="en-US" dirty="0" err="1"/>
              <a:t>Schritte</a:t>
            </a:r>
            <a:endParaRPr lang="en-US" dirty="0"/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err="1"/>
              <a:t>Analyse</a:t>
            </a:r>
            <a:r>
              <a:rPr lang="en-US" dirty="0"/>
              <a:t> der </a:t>
            </a:r>
            <a:r>
              <a:rPr lang="en-US" dirty="0" err="1"/>
              <a:t>Daten</a:t>
            </a:r>
            <a:r>
              <a:rPr lang="en-US" dirty="0"/>
              <a:t> auf Basis </a:t>
            </a:r>
            <a:r>
              <a:rPr lang="en-US" dirty="0" err="1"/>
              <a:t>unserer</a:t>
            </a:r>
            <a:r>
              <a:rPr lang="en-US" dirty="0"/>
              <a:t> </a:t>
            </a:r>
            <a:r>
              <a:rPr lang="en-US" dirty="0" err="1"/>
              <a:t>Fragestellung</a:t>
            </a:r>
            <a:endParaRPr lang="en-US" dirty="0"/>
          </a:p>
          <a:p>
            <a:pPr lvl="2"/>
            <a:r>
              <a:rPr lang="en-US" dirty="0"/>
              <a:t>In </a:t>
            </a:r>
            <a:r>
              <a:rPr lang="en-US" dirty="0" err="1"/>
              <a:t>aggregierter</a:t>
            </a:r>
            <a:r>
              <a:rPr lang="en-US" dirty="0"/>
              <a:t> Form: </a:t>
            </a:r>
            <a:r>
              <a:rPr lang="en-US" dirty="0" err="1"/>
              <a:t>Statistiken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Verteilungen</a:t>
            </a:r>
            <a:r>
              <a:rPr lang="en-US" dirty="0"/>
              <a:t> </a:t>
            </a:r>
            <a:r>
              <a:rPr lang="en-US" dirty="0" err="1"/>
              <a:t>berechnen</a:t>
            </a:r>
            <a:endParaRPr lang="en-US" dirty="0"/>
          </a:p>
          <a:p>
            <a:pPr lvl="2"/>
            <a:r>
              <a:rPr lang="en-US" dirty="0" err="1"/>
              <a:t>Ggf</a:t>
            </a:r>
            <a:r>
              <a:rPr lang="en-US" dirty="0"/>
              <a:t>. in Form von </a:t>
            </a:r>
            <a:r>
              <a:rPr lang="en-US" dirty="0" err="1"/>
              <a:t>Karten</a:t>
            </a:r>
            <a:r>
              <a:rPr lang="en-US" dirty="0"/>
              <a:t> </a:t>
            </a:r>
            <a:r>
              <a:rPr lang="en-US" dirty="0" err="1"/>
              <a:t>visualisieren</a:t>
            </a:r>
            <a:r>
              <a:rPr lang="en-US" dirty="0"/>
              <a:t> -&gt; </a:t>
            </a:r>
            <a:r>
              <a:rPr lang="en-US" dirty="0" err="1"/>
              <a:t>wenn</a:t>
            </a:r>
            <a:r>
              <a:rPr lang="en-US" dirty="0"/>
              <a:t>, </a:t>
            </a:r>
            <a:r>
              <a:rPr lang="en-US" dirty="0" err="1"/>
              <a:t>dann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Tools </a:t>
            </a:r>
            <a:r>
              <a:rPr lang="en-US" dirty="0" err="1"/>
              <a:t>wie</a:t>
            </a:r>
            <a:r>
              <a:rPr lang="en-US" dirty="0"/>
              <a:t> Tableau (</a:t>
            </a:r>
            <a:r>
              <a:rPr lang="en-US" dirty="0" err="1"/>
              <a:t>automatisierte</a:t>
            </a:r>
            <a:r>
              <a:rPr lang="en-US" dirty="0"/>
              <a:t> </a:t>
            </a:r>
            <a:r>
              <a:rPr lang="en-US" dirty="0" err="1"/>
              <a:t>Herleitung</a:t>
            </a:r>
            <a:r>
              <a:rPr lang="en-US" dirty="0"/>
              <a:t> von </a:t>
            </a:r>
            <a:r>
              <a:rPr lang="en-US" dirty="0" err="1"/>
              <a:t>Längen</a:t>
            </a:r>
            <a:r>
              <a:rPr lang="en-US" dirty="0"/>
              <a:t>-/</a:t>
            </a:r>
            <a:r>
              <a:rPr lang="en-US" dirty="0" err="1"/>
              <a:t>Breitengrad</a:t>
            </a:r>
            <a:r>
              <a:rPr lang="en-US" dirty="0"/>
              <a:t> </a:t>
            </a:r>
            <a:r>
              <a:rPr lang="en-US" dirty="0" err="1"/>
              <a:t>anhand</a:t>
            </a:r>
            <a:r>
              <a:rPr lang="en-US" dirty="0"/>
              <a:t> ISO-3 Codes)</a:t>
            </a:r>
          </a:p>
          <a:p>
            <a:pPr marL="268287" lvl="2" indent="0">
              <a:buNone/>
            </a:pPr>
            <a:endParaRPr lang="en-US" dirty="0"/>
          </a:p>
        </p:txBody>
      </p:sp>
      <p:sp>
        <p:nvSpPr>
          <p:cNvPr id="6163" name="Slide Number Placeholder 6162"/>
          <p:cNvSpPr>
            <a:spLocks noGrp="1"/>
          </p:cNvSpPr>
          <p:nvPr>
            <p:ph type="sldNum" sz="quarter" idx="16"/>
          </p:nvPr>
        </p:nvSpPr>
        <p:spPr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10</a:t>
            </a:fld>
            <a:endParaRPr 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/>
              <a:t>Sascha </a:t>
            </a:r>
            <a:r>
              <a:rPr lang="en-US" dirty="0" err="1"/>
              <a:t>Obst</a:t>
            </a:r>
            <a:r>
              <a:rPr lang="en-US" dirty="0"/>
              <a:t>,</a:t>
            </a:r>
          </a:p>
          <a:p>
            <a:r>
              <a:rPr lang="en-US" dirty="0"/>
              <a:t>Johannes Hötter</a:t>
            </a:r>
          </a:p>
          <a:p>
            <a:r>
              <a:rPr lang="en-US" dirty="0"/>
              <a:t>09.01.2020</a:t>
            </a:r>
          </a:p>
        </p:txBody>
      </p:sp>
      <p:pic>
        <p:nvPicPr>
          <p:cNvPr id="1028" name="Picture 4" descr="Bildergebnis für tableau map">
            <a:extLst>
              <a:ext uri="{FF2B5EF4-FFF2-40B4-BE49-F238E27FC236}">
                <a16:creationId xmlns:a16="http://schemas.microsoft.com/office/drawing/2014/main" id="{025536F1-F4C6-49D6-887B-BAFADAE9D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576249"/>
            <a:ext cx="2952328" cy="2046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dergebnis für distribution smoker">
            <a:extLst>
              <a:ext uri="{FF2B5EF4-FFF2-40B4-BE49-F238E27FC236}">
                <a16:creationId xmlns:a16="http://schemas.microsoft.com/office/drawing/2014/main" id="{658B07D4-6881-43DD-943A-37DC57B8B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60" y="2709711"/>
            <a:ext cx="3117726" cy="2226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D7A8995C-3FED-4233-93C4-B7862EC7865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 sz="1000" dirty="0"/>
              <a:t>Task 4 - Cleansing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95619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P:\Projekte\Hasso Plattner Institut\TEMPLATE_HPI_01_EXP\ppt\media\image3.jpg">
            <a:extLst>
              <a:ext uri="{FF2B5EF4-FFF2-40B4-BE49-F238E27FC236}">
                <a16:creationId xmlns:a16="http://schemas.microsoft.com/office/drawing/2014/main" id="{7A0A6E39-8A9D-4521-BBEF-C1D988FD9139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" r="47"/>
          <a:stretch>
            <a:fillRect/>
          </a:stretch>
        </p:blipFill>
        <p:spPr>
          <a:xfrm>
            <a:off x="358775" y="1058863"/>
            <a:ext cx="8605838" cy="3744912"/>
          </a:xfrm>
        </p:spPr>
      </p:pic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1" name="Title 2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Danke für die Aufmerksamkeit!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Sascha </a:t>
            </a:r>
            <a:r>
              <a:rPr lang="en-US" dirty="0" err="1"/>
              <a:t>Obst</a:t>
            </a:r>
            <a:r>
              <a:rPr lang="en-US" dirty="0"/>
              <a:t>, Johannes Hötter</a:t>
            </a:r>
          </a:p>
          <a:p>
            <a:r>
              <a:rPr lang="en-US" dirty="0" err="1"/>
              <a:t>HBRSler</a:t>
            </a:r>
            <a:endParaRPr lang="en-US" dirty="0"/>
          </a:p>
          <a:p>
            <a:r>
              <a:rPr lang="en-US" dirty="0"/>
              <a:t>09.01.2020</a:t>
            </a:r>
          </a:p>
        </p:txBody>
      </p:sp>
    </p:spTree>
    <p:extLst>
      <p:ext uri="{BB962C8B-B14F-4D97-AF65-F5344CB8AC3E}">
        <p14:creationId xmlns:p14="http://schemas.microsoft.com/office/powerpoint/2010/main" val="80735734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lussdiagramm: Karte 17">
            <a:extLst>
              <a:ext uri="{FF2B5EF4-FFF2-40B4-BE49-F238E27FC236}">
                <a16:creationId xmlns:a16="http://schemas.microsoft.com/office/drawing/2014/main" id="{82CC1509-A7D9-46CC-9DE3-E39C082AA3C9}"/>
              </a:ext>
            </a:extLst>
          </p:cNvPr>
          <p:cNvSpPr/>
          <p:nvPr/>
        </p:nvSpPr>
        <p:spPr bwMode="gray">
          <a:xfrm>
            <a:off x="6947156" y="1162296"/>
            <a:ext cx="611671" cy="546065"/>
          </a:xfrm>
          <a:prstGeom prst="flowChartPunchedCard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dirty="0">
                <a:solidFill>
                  <a:schemeClr val="tx1"/>
                </a:solidFill>
              </a:rPr>
              <a:t>.</a:t>
            </a:r>
            <a:r>
              <a:rPr lang="de-DE" sz="1200" dirty="0" err="1">
                <a:solidFill>
                  <a:schemeClr val="tx1"/>
                </a:solidFill>
              </a:rPr>
              <a:t>csv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309568" cy="3563938"/>
          </a:xfrm>
        </p:spPr>
        <p:txBody>
          <a:bodyPr/>
          <a:lstStyle/>
          <a:p>
            <a:r>
              <a:rPr lang="de-DE" dirty="0"/>
              <a:t>Uns stehen folgende Datenquellen zur Verfügung:</a:t>
            </a:r>
          </a:p>
          <a:p>
            <a:pPr lvl="1"/>
            <a:r>
              <a:rPr lang="de-DE" dirty="0"/>
              <a:t>IHME: Allgemeine Daten zu Krankheiten in verschiedenen Ländern</a:t>
            </a:r>
          </a:p>
          <a:p>
            <a:pPr lvl="1"/>
            <a:r>
              <a:rPr lang="de-DE" dirty="0" err="1"/>
              <a:t>GHDx</a:t>
            </a:r>
            <a:r>
              <a:rPr lang="de-DE" dirty="0"/>
              <a:t>: Daten zum Konsum von Tabakwaren</a:t>
            </a:r>
          </a:p>
          <a:p>
            <a:pPr lvl="1"/>
            <a:r>
              <a:rPr lang="de-DE" dirty="0" err="1"/>
              <a:t>WDI:Allgemeine</a:t>
            </a:r>
            <a:r>
              <a:rPr lang="de-DE" dirty="0"/>
              <a:t> Bevölkerungsdaten (Einkommensschichten, ...)</a:t>
            </a:r>
          </a:p>
          <a:p>
            <a:r>
              <a:rPr lang="de-DE" dirty="0"/>
              <a:t>Ziel ist es, Korrelationen zwischen Einflussfaktoren auf den Konsum</a:t>
            </a:r>
            <a:br>
              <a:rPr lang="de-DE" dirty="0"/>
            </a:br>
            <a:r>
              <a:rPr lang="de-DE" dirty="0"/>
              <a:t>von Tabakwaren und der Sterblichkeitsrate aufzudecken</a:t>
            </a:r>
          </a:p>
          <a:p>
            <a:pPr marL="0" indent="0">
              <a:buNone/>
            </a:pPr>
            <a:r>
              <a:rPr lang="de-DE" dirty="0"/>
              <a:t>    </a:t>
            </a:r>
          </a:p>
          <a:p>
            <a:pPr marL="0" indent="0">
              <a:buNone/>
            </a:pPr>
            <a:r>
              <a:rPr lang="de-DE" dirty="0"/>
              <a:t>   „</a:t>
            </a:r>
            <a:r>
              <a:rPr lang="de-DE" sz="1100" dirty="0"/>
              <a:t>Höhere Einschränkung von Werbungen zu Tabakwaren“ </a:t>
            </a:r>
            <a:r>
              <a:rPr lang="de-DE" sz="1100" dirty="0">
                <a:sym typeface="Wingdings" panose="05000000000000000000" pitchFamily="2" charset="2"/>
              </a:rPr>
              <a:t> „</a:t>
            </a:r>
            <a:r>
              <a:rPr lang="de-DE" sz="1100" dirty="0"/>
              <a:t>geringere Anzahl an Rauchern“</a:t>
            </a:r>
          </a:p>
          <a:p>
            <a:pPr marL="0" indent="0">
              <a:buNone/>
            </a:pPr>
            <a:r>
              <a:rPr lang="de-DE" sz="1100" dirty="0"/>
              <a:t>    „Höhere Unterstützung, mit dem Rauchen aufzuhören“ </a:t>
            </a:r>
            <a:r>
              <a:rPr lang="de-DE" sz="1100" dirty="0">
                <a:sym typeface="Wingdings" panose="05000000000000000000" pitchFamily="2" charset="2"/>
              </a:rPr>
              <a:t> „geringere Anzahl an weibl. Rauchern“</a:t>
            </a:r>
          </a:p>
          <a:p>
            <a:pPr marL="0" indent="0">
              <a:buNone/>
            </a:pPr>
            <a:r>
              <a:rPr lang="de-DE" sz="1100" dirty="0">
                <a:sym typeface="Wingdings" panose="05000000000000000000" pitchFamily="2" charset="2"/>
              </a:rPr>
              <a:t>    „Höhere Steuern“  „Wesentlich weniger Jugendliche, die rauchen“</a:t>
            </a:r>
          </a:p>
          <a:p>
            <a:pPr marL="0" indent="0">
              <a:buNone/>
            </a:pPr>
            <a:r>
              <a:rPr lang="de-DE" sz="1100" dirty="0">
                <a:sym typeface="Wingdings" panose="05000000000000000000" pitchFamily="2" charset="2"/>
              </a:rPr>
              <a:t>	 jeweils Betrachtung der Auswirkungen auf die allgemeine Sterblichkeitsrate</a:t>
            </a:r>
          </a:p>
          <a:p>
            <a:pPr marL="0" indent="0">
              <a:buNone/>
            </a:pPr>
            <a:r>
              <a:rPr lang="de-DE" sz="1100" dirty="0">
                <a:sym typeface="Wingdings" panose="05000000000000000000" pitchFamily="2" charset="2"/>
              </a:rPr>
              <a:t>	</a:t>
            </a:r>
            <a:r>
              <a:rPr lang="de-DE" sz="1100" b="1" dirty="0">
                <a:solidFill>
                  <a:schemeClr val="accent2"/>
                </a:solidFill>
                <a:sym typeface="Wingdings" panose="05000000000000000000" pitchFamily="2" charset="2"/>
              </a:rPr>
              <a:t> was sind die effektivsten Mittel, um die Sterblichkeitsrate zu verringern?</a:t>
            </a:r>
            <a:endParaRPr lang="de-DE" sz="1100" b="1" dirty="0">
              <a:solidFill>
                <a:schemeClr val="accent2"/>
              </a:solidFill>
            </a:endParaRPr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de-DE" dirty="0"/>
              <a:t>Kurzer Rückblick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Sascha </a:t>
            </a:r>
            <a:r>
              <a:rPr lang="en-US" dirty="0" err="1"/>
              <a:t>Obst</a:t>
            </a:r>
            <a:r>
              <a:rPr lang="en-US" dirty="0"/>
              <a:t>,</a:t>
            </a:r>
          </a:p>
          <a:p>
            <a:r>
              <a:rPr lang="en-US" dirty="0"/>
              <a:t>Johannes Hötter</a:t>
            </a:r>
          </a:p>
          <a:p>
            <a:r>
              <a:rPr lang="en-US" dirty="0"/>
              <a:t>09.01.2020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2</a:t>
            </a:fld>
            <a:endParaRPr lang="en-US" b="1" dirty="0"/>
          </a:p>
        </p:txBody>
      </p:sp>
      <p:sp>
        <p:nvSpPr>
          <p:cNvPr id="12" name="Flussdiagramm: Karte 11">
            <a:extLst>
              <a:ext uri="{FF2B5EF4-FFF2-40B4-BE49-F238E27FC236}">
                <a16:creationId xmlns:a16="http://schemas.microsoft.com/office/drawing/2014/main" id="{6B5A6E93-996F-45FD-9981-9675CB1A7793}"/>
              </a:ext>
            </a:extLst>
          </p:cNvPr>
          <p:cNvSpPr/>
          <p:nvPr/>
        </p:nvSpPr>
        <p:spPr bwMode="gray">
          <a:xfrm>
            <a:off x="7335546" y="1618668"/>
            <a:ext cx="611671" cy="546065"/>
          </a:xfrm>
          <a:prstGeom prst="flowChartPunchedCard">
            <a:avLst/>
          </a:prstGeom>
          <a:ln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dirty="0">
                <a:solidFill>
                  <a:schemeClr val="tx1"/>
                </a:solidFill>
              </a:rPr>
              <a:t>.</a:t>
            </a:r>
            <a:r>
              <a:rPr lang="de-DE" sz="1200" dirty="0" err="1">
                <a:solidFill>
                  <a:schemeClr val="tx1"/>
                </a:solidFill>
              </a:rPr>
              <a:t>csv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5" name="Flussdiagramm: Karte 14">
            <a:extLst>
              <a:ext uri="{FF2B5EF4-FFF2-40B4-BE49-F238E27FC236}">
                <a16:creationId xmlns:a16="http://schemas.microsoft.com/office/drawing/2014/main" id="{459BA105-E936-4080-BC51-D9625DDEE16A}"/>
              </a:ext>
            </a:extLst>
          </p:cNvPr>
          <p:cNvSpPr/>
          <p:nvPr/>
        </p:nvSpPr>
        <p:spPr bwMode="gray">
          <a:xfrm>
            <a:off x="6805130" y="2151054"/>
            <a:ext cx="611671" cy="546065"/>
          </a:xfrm>
          <a:prstGeom prst="flowChartPunchedCard">
            <a:avLst/>
          </a:prstGeom>
          <a:ln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dirty="0">
                <a:solidFill>
                  <a:schemeClr val="tx1"/>
                </a:solidFill>
              </a:rPr>
              <a:t>.</a:t>
            </a:r>
            <a:r>
              <a:rPr lang="de-DE" sz="1200" dirty="0" err="1">
                <a:solidFill>
                  <a:schemeClr val="tx1"/>
                </a:solidFill>
              </a:rPr>
              <a:t>csv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B9955EF1-132F-4B94-8B8D-6DCBA5B477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 sz="1000" dirty="0"/>
              <a:t>Task 4 - Cleansing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30338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Nach der Integration der drei Quellen (IHME, </a:t>
            </a:r>
            <a:r>
              <a:rPr lang="de-DE" dirty="0" err="1"/>
              <a:t>GHDx</a:t>
            </a:r>
            <a:r>
              <a:rPr lang="de-DE" dirty="0"/>
              <a:t>, WDI) fallen noch folgende Probleme auf:</a:t>
            </a:r>
          </a:p>
          <a:p>
            <a:pPr lvl="1"/>
            <a:r>
              <a:rPr lang="de-DE" dirty="0" err="1"/>
              <a:t>Uninterpretierbare</a:t>
            </a:r>
            <a:r>
              <a:rPr lang="de-DE" dirty="0"/>
              <a:t> Spalten</a:t>
            </a:r>
          </a:p>
          <a:p>
            <a:pPr lvl="1"/>
            <a:r>
              <a:rPr lang="de-DE" dirty="0"/>
              <a:t>„Schlecht“ modellierte Daten</a:t>
            </a:r>
          </a:p>
          <a:p>
            <a:pPr lvl="1"/>
            <a:r>
              <a:rPr lang="de-DE" dirty="0"/>
              <a:t>Verschiedene Bezeichnungen für selben Sachverhalte, Vereinheitlichung der Bezeichnungen (sowohl von Werten als auch Spaltenbezeichnungen) praktisch</a:t>
            </a:r>
          </a:p>
          <a:p>
            <a:r>
              <a:rPr lang="de-DE" dirty="0"/>
              <a:t>Gut: keine Duplikate!</a:t>
            </a:r>
          </a:p>
          <a:p>
            <a:r>
              <a:rPr lang="de-DE" dirty="0"/>
              <a:t>Entscheidung: nur auf Views arbeiten -&gt; besserer Überblick, um „Rohtabellen“ gedanklich ausschalten zu können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de-DE" dirty="0"/>
              <a:t>Welche Probleme bestehen noch?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Sascha </a:t>
            </a:r>
            <a:r>
              <a:rPr lang="en-US" dirty="0" err="1"/>
              <a:t>Obst</a:t>
            </a:r>
            <a:r>
              <a:rPr lang="en-US" dirty="0"/>
              <a:t>,</a:t>
            </a:r>
          </a:p>
          <a:p>
            <a:r>
              <a:rPr lang="en-US" dirty="0"/>
              <a:t>Johannes Hötter</a:t>
            </a:r>
          </a:p>
          <a:p>
            <a:r>
              <a:rPr lang="en-US" dirty="0"/>
              <a:t>09.01.2020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3</a:t>
            </a:fld>
            <a:endParaRPr lang="en-US" b="1" dirty="0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A61BF889-765F-4692-BE07-1E5E7B979B3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 sz="1000" dirty="0"/>
              <a:t>Task 4 - Cleansing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53359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err="1"/>
              <a:t>Beispiele</a:t>
            </a:r>
            <a:endParaRPr lang="en-US" dirty="0"/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err="1"/>
              <a:t>Bearbeiten</a:t>
            </a:r>
            <a:r>
              <a:rPr lang="en-US" dirty="0"/>
              <a:t> von “</a:t>
            </a:r>
            <a:r>
              <a:rPr lang="en-US" dirty="0" err="1"/>
              <a:t>schlechten</a:t>
            </a:r>
            <a:r>
              <a:rPr lang="en-US" dirty="0"/>
              <a:t>” </a:t>
            </a:r>
            <a:r>
              <a:rPr lang="en-US" dirty="0" err="1"/>
              <a:t>Daten</a:t>
            </a:r>
            <a:endParaRPr lang="en-US" dirty="0"/>
          </a:p>
        </p:txBody>
      </p:sp>
      <p:sp>
        <p:nvSpPr>
          <p:cNvPr id="6163" name="Slide Number Placeholder 6162"/>
          <p:cNvSpPr>
            <a:spLocks noGrp="1"/>
          </p:cNvSpPr>
          <p:nvPr>
            <p:ph type="sldNum" sz="quarter" idx="16"/>
          </p:nvPr>
        </p:nvSpPr>
        <p:spPr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4</a:t>
            </a:fld>
            <a:endParaRPr 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/>
              <a:t>Sascha </a:t>
            </a:r>
            <a:r>
              <a:rPr lang="en-US" dirty="0" err="1"/>
              <a:t>Obst</a:t>
            </a:r>
            <a:r>
              <a:rPr lang="en-US" dirty="0"/>
              <a:t>,</a:t>
            </a:r>
          </a:p>
          <a:p>
            <a:r>
              <a:rPr lang="en-US" dirty="0"/>
              <a:t>Johannes Hötter</a:t>
            </a:r>
          </a:p>
          <a:p>
            <a:r>
              <a:rPr lang="en-US" dirty="0"/>
              <a:t>09.01.2020</a:t>
            </a: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6C8E242D-322B-40CB-AB82-4CB5A441D0C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 sz="1000" dirty="0"/>
              <a:t>Task 4 - Cleansing</a:t>
            </a:r>
            <a:endParaRPr lang="en-US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678AE4B-4EAC-469C-8DC6-0BE5DECE4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87" y="1700158"/>
            <a:ext cx="2897210" cy="3342681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8E2A268-991E-459F-ABFC-76EDC3345A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0009" y="2255761"/>
            <a:ext cx="5091845" cy="2787079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D85654D-0EDD-492D-8091-B4F7E32709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2438" y="1217331"/>
            <a:ext cx="2684732" cy="2522752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576660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Umschlüsselungen von Werten über Mapping-Tabellen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de-DE" dirty="0"/>
              <a:t>Beispiele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Sascha </a:t>
            </a:r>
            <a:r>
              <a:rPr lang="en-US" dirty="0" err="1"/>
              <a:t>Obst</a:t>
            </a:r>
            <a:r>
              <a:rPr lang="en-US" dirty="0"/>
              <a:t>,</a:t>
            </a:r>
          </a:p>
          <a:p>
            <a:r>
              <a:rPr lang="en-US" dirty="0"/>
              <a:t>Johannes Hötter</a:t>
            </a:r>
          </a:p>
          <a:p>
            <a:r>
              <a:rPr lang="en-US" dirty="0"/>
              <a:t>09.01.2020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5</a:t>
            </a:fld>
            <a:endParaRPr lang="en-US" b="1" dirty="0"/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066FC2E1-8910-4A3A-875C-78B8E2735DE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 sz="1000" dirty="0"/>
              <a:t>Task 4 - Cleansing</a:t>
            </a:r>
            <a:endParaRPr lang="en-US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1B8D8679-6C41-46CE-A106-13C0BE42D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6" y="1625905"/>
            <a:ext cx="6929794" cy="2446096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8E5D722-FC3C-400B-A846-5608B030C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92" y="2858899"/>
            <a:ext cx="6627552" cy="2089527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887430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Erstellen von Statistiken zu Lookup-Werten (Übersichtlichkeit)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de-DE" dirty="0"/>
              <a:t>Beispiele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Sascha </a:t>
            </a:r>
            <a:r>
              <a:rPr lang="en-US" dirty="0" err="1"/>
              <a:t>Obst</a:t>
            </a:r>
            <a:r>
              <a:rPr lang="en-US" dirty="0"/>
              <a:t>,</a:t>
            </a:r>
          </a:p>
          <a:p>
            <a:r>
              <a:rPr lang="en-US" dirty="0"/>
              <a:t>Johannes Hötter</a:t>
            </a:r>
          </a:p>
          <a:p>
            <a:r>
              <a:rPr lang="en-US" dirty="0"/>
              <a:t>09.01.2020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6</a:t>
            </a:fld>
            <a:endParaRPr lang="en-US" b="1" dirty="0"/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066FC2E1-8910-4A3A-875C-78B8E2735DE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 sz="1000" dirty="0"/>
              <a:t>Task 4 - Cleansing</a:t>
            </a:r>
            <a:endParaRPr lang="en-US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FEA46B5-F18A-4E2E-83CA-8A4205958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69" y="1589764"/>
            <a:ext cx="4718289" cy="3291830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09DF9B04-16F2-488E-9930-0D3D93000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4809" y="1796568"/>
            <a:ext cx="2274299" cy="2826628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170342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Löschen von nicht interpretierbaren / irrelevanten Daten</a:t>
            </a:r>
          </a:p>
          <a:p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de-DE" dirty="0"/>
              <a:t>Beispiele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Sascha </a:t>
            </a:r>
            <a:r>
              <a:rPr lang="en-US" dirty="0" err="1"/>
              <a:t>Obst</a:t>
            </a:r>
            <a:r>
              <a:rPr lang="en-US" dirty="0"/>
              <a:t>,</a:t>
            </a:r>
          </a:p>
          <a:p>
            <a:r>
              <a:rPr lang="en-US" dirty="0"/>
              <a:t>Johannes Hötter</a:t>
            </a:r>
          </a:p>
          <a:p>
            <a:r>
              <a:rPr lang="en-US" dirty="0"/>
              <a:t>09.01.2020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7</a:t>
            </a:fld>
            <a:endParaRPr lang="en-US" b="1" dirty="0"/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066FC2E1-8910-4A3A-875C-78B8E2735DE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 sz="1000" dirty="0"/>
              <a:t>Task 4 - Cleansing</a:t>
            </a:r>
            <a:endParaRPr lang="en-US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053EDB6-72AF-458B-AB11-0AC4EB193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607" y="1635646"/>
            <a:ext cx="3456384" cy="2186692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AA911DE4-AB13-49D6-AFE0-8D7912CED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2949981"/>
            <a:ext cx="4716016" cy="2058042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3" name="Verbinder: gekrümmt 12">
            <a:extLst>
              <a:ext uri="{FF2B5EF4-FFF2-40B4-BE49-F238E27FC236}">
                <a16:creationId xmlns:a16="http://schemas.microsoft.com/office/drawing/2014/main" id="{A283A3FA-C7CB-4CFB-B641-944D747EE911}"/>
              </a:ext>
            </a:extLst>
          </p:cNvPr>
          <p:cNvCxnSpPr>
            <a:cxnSpLocks/>
          </p:cNvCxnSpPr>
          <p:nvPr/>
        </p:nvCxnSpPr>
        <p:spPr bwMode="gray">
          <a:xfrm>
            <a:off x="4283968" y="2349924"/>
            <a:ext cx="785043" cy="509858"/>
          </a:xfrm>
          <a:prstGeom prst="curvedConnector3">
            <a:avLst>
              <a:gd name="adj1" fmla="val 109279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60651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Pivotisierung</a:t>
            </a:r>
            <a:r>
              <a:rPr lang="de-DE" dirty="0"/>
              <a:t> von lückenreichen Daten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de-DE" dirty="0"/>
              <a:t>Beispiele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Sascha </a:t>
            </a:r>
            <a:r>
              <a:rPr lang="en-US" dirty="0" err="1"/>
              <a:t>Obst</a:t>
            </a:r>
            <a:r>
              <a:rPr lang="en-US" dirty="0"/>
              <a:t>,</a:t>
            </a:r>
          </a:p>
          <a:p>
            <a:r>
              <a:rPr lang="en-US" dirty="0"/>
              <a:t>Johannes Hötter</a:t>
            </a:r>
          </a:p>
          <a:p>
            <a:r>
              <a:rPr lang="en-US" dirty="0"/>
              <a:t>09.01.2020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8</a:t>
            </a:fld>
            <a:endParaRPr lang="en-US" b="1" dirty="0"/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066FC2E1-8910-4A3A-875C-78B8E2735DE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 sz="1000" dirty="0"/>
              <a:t>Task 4 - Cleansing</a:t>
            </a:r>
            <a:endParaRPr lang="en-US" dirty="0"/>
          </a:p>
        </p:txBody>
      </p:sp>
      <p:cxnSp>
        <p:nvCxnSpPr>
          <p:cNvPr id="13" name="Verbinder: gekrümmt 12">
            <a:extLst>
              <a:ext uri="{FF2B5EF4-FFF2-40B4-BE49-F238E27FC236}">
                <a16:creationId xmlns:a16="http://schemas.microsoft.com/office/drawing/2014/main" id="{A283A3FA-C7CB-4CFB-B641-944D747EE911}"/>
              </a:ext>
            </a:extLst>
          </p:cNvPr>
          <p:cNvCxnSpPr>
            <a:cxnSpLocks/>
          </p:cNvCxnSpPr>
          <p:nvPr/>
        </p:nvCxnSpPr>
        <p:spPr bwMode="gray">
          <a:xfrm>
            <a:off x="2615703" y="3796534"/>
            <a:ext cx="1181598" cy="566377"/>
          </a:xfrm>
          <a:prstGeom prst="curvedConnector3">
            <a:avLst>
              <a:gd name="adj1" fmla="val -942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" name="Grafik 11">
            <a:extLst>
              <a:ext uri="{FF2B5EF4-FFF2-40B4-BE49-F238E27FC236}">
                <a16:creationId xmlns:a16="http://schemas.microsoft.com/office/drawing/2014/main" id="{669948D1-4614-440F-A9B4-14D303237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759396"/>
            <a:ext cx="5539280" cy="1799337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7A10D70D-B563-49B0-BA94-309F50DD2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2485" y="2510557"/>
            <a:ext cx="3303913" cy="2524942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125206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Daten können wahnsinnig schlecht modelliert sein!</a:t>
            </a:r>
          </a:p>
          <a:p>
            <a:pPr lvl="1"/>
            <a:r>
              <a:rPr lang="de-DE" dirty="0"/>
              <a:t>Share of Women (in %) enthielt Werte &gt; 30000</a:t>
            </a:r>
          </a:p>
          <a:p>
            <a:pPr lvl="1"/>
            <a:r>
              <a:rPr lang="de-DE" dirty="0"/>
              <a:t>Zahlreiche Spalten „</a:t>
            </a:r>
            <a:r>
              <a:rPr lang="de-DE" dirty="0" err="1"/>
              <a:t>Unnamed</a:t>
            </a:r>
            <a:r>
              <a:rPr lang="de-DE" dirty="0"/>
              <a:t>: 5“ o.ä. in originaler Datei enthalten</a:t>
            </a:r>
          </a:p>
          <a:p>
            <a:pPr lvl="1"/>
            <a:r>
              <a:rPr lang="de-DE" dirty="0"/>
              <a:t>Spalten mit langem, aber geringfügig variablem Inhalt</a:t>
            </a:r>
          </a:p>
          <a:p>
            <a:r>
              <a:rPr lang="de-DE" dirty="0"/>
              <a:t>Wie in vorheriger Übung: </a:t>
            </a:r>
            <a:r>
              <a:rPr lang="de-DE" dirty="0" err="1"/>
              <a:t>Pivotisierung</a:t>
            </a:r>
            <a:r>
              <a:rPr lang="de-DE" dirty="0"/>
              <a:t> oftmals hilfreich!</a:t>
            </a:r>
          </a:p>
          <a:p>
            <a:r>
              <a:rPr lang="de-DE" dirty="0"/>
              <a:t>Werte-Mapping Tabellen sind sehr hilfreich, um eine gute Dokumentation für Umschlüsselungen zu erhalten</a:t>
            </a:r>
          </a:p>
          <a:p>
            <a:pPr lvl="1"/>
            <a:r>
              <a:rPr lang="de-DE" dirty="0" err="1"/>
              <a:t>X_Mapping</a:t>
            </a:r>
            <a:endParaRPr lang="de-DE" dirty="0"/>
          </a:p>
          <a:p>
            <a:pPr lvl="1"/>
            <a:r>
              <a:rPr lang="de-DE" dirty="0" err="1"/>
              <a:t>X_Deletion</a:t>
            </a:r>
            <a:endParaRPr lang="de-DE" dirty="0"/>
          </a:p>
          <a:p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de-DE" dirty="0"/>
              <a:t>Was wir gelernt haben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Sascha </a:t>
            </a:r>
            <a:r>
              <a:rPr lang="en-US" dirty="0" err="1"/>
              <a:t>Obst</a:t>
            </a:r>
            <a:r>
              <a:rPr lang="en-US" dirty="0"/>
              <a:t>,</a:t>
            </a:r>
          </a:p>
          <a:p>
            <a:r>
              <a:rPr lang="en-US" dirty="0"/>
              <a:t>Johannes Hötter</a:t>
            </a:r>
          </a:p>
          <a:p>
            <a:r>
              <a:rPr lang="en-US" dirty="0"/>
              <a:t>09.01.2020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9</a:t>
            </a:fld>
            <a:endParaRPr lang="en-US" b="1" dirty="0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68526411-D7DE-4FC5-9873-21DA76DBE13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 sz="1000" dirty="0"/>
              <a:t>Task 4 - Cleansing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668505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7527d9a80d1c254cf63ecdbcf5c3445e7cf98d"/>
  <p:tag name="ISPRING_RESOURCE_PATHS_HASH_PRESENTER" val="4e1bfdeb97ccc69d6713ba8104020d1f1a3d866"/>
</p:tagLst>
</file>

<file path=ppt/theme/theme1.xml><?xml version="1.0" encoding="utf-8"?>
<a:theme xmlns:a="http://schemas.openxmlformats.org/drawingml/2006/main" name="TEMPLATE_Fakultät_11_EXP v20170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_HPI_05_EXP" id="{EEEEA749-3836-4DC6-BA52-AE8D0ADE122A}" vid="{1AF48529-3759-4302-91D0-708D448B88CB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Template_HPI_201707__Verdana_20pt_</Template>
  <TotalTime>0</TotalTime>
  <Words>495</Words>
  <Application>Microsoft Office PowerPoint</Application>
  <PresentationFormat>Bildschirmpräsentation (16:9)</PresentationFormat>
  <Paragraphs>103</Paragraphs>
  <Slides>11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4" baseType="lpstr">
      <vt:lpstr>Arial</vt:lpstr>
      <vt:lpstr>Verdana</vt:lpstr>
      <vt:lpstr>TEMPLATE_Fakultät_11_EXP v201702</vt:lpstr>
      <vt:lpstr>Information Integration – Task 3 Datenbereinigung</vt:lpstr>
      <vt:lpstr>Kurzer Rückblick</vt:lpstr>
      <vt:lpstr>Welche Probleme bestehen noch?</vt:lpstr>
      <vt:lpstr>Beispiele</vt:lpstr>
      <vt:lpstr>Beispiele</vt:lpstr>
      <vt:lpstr>Beispiele</vt:lpstr>
      <vt:lpstr>Beispiele</vt:lpstr>
      <vt:lpstr>Beispiele</vt:lpstr>
      <vt:lpstr>Was wir gelernt haben</vt:lpstr>
      <vt:lpstr>Nächste Schritte</vt:lpstr>
      <vt:lpstr>Danke für die Aufmerksamkeit!</vt:lpstr>
    </vt:vector>
  </TitlesOfParts>
  <Company>Hasso-Plattner-Institut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(Verdana 20pt) - maximum 2 lines</dc:title>
  <dc:creator>Johannes Hötter</dc:creator>
  <cp:lastModifiedBy>Johannes Hötter</cp:lastModifiedBy>
  <cp:revision>95</cp:revision>
  <cp:lastPrinted>2014-05-07T12:19:03Z</cp:lastPrinted>
  <dcterms:created xsi:type="dcterms:W3CDTF">2019-12-01T11:34:34Z</dcterms:created>
  <dcterms:modified xsi:type="dcterms:W3CDTF">2020-01-06T20:13:55Z</dcterms:modified>
</cp:coreProperties>
</file>