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62" r:id="rId3"/>
    <p:sldId id="260" r:id="rId4"/>
    <p:sldId id="273" r:id="rId5"/>
    <p:sldId id="274" r:id="rId6"/>
    <p:sldId id="283" r:id="rId7"/>
    <p:sldId id="279" r:id="rId8"/>
    <p:sldId id="277" r:id="rId9"/>
    <p:sldId id="278" r:id="rId10"/>
    <p:sldId id="272" r:id="rId11"/>
    <p:sldId id="280" r:id="rId12"/>
    <p:sldId id="281" r:id="rId13"/>
    <p:sldId id="282" r:id="rId14"/>
    <p:sldId id="275" r:id="rId15"/>
    <p:sldId id="276" r:id="rId16"/>
    <p:sldId id="263" r:id="rId17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Hötter" initials="JH" lastIdx="2" clrIdx="0">
    <p:extLst>
      <p:ext uri="{19B8F6BF-5375-455C-9EA6-DF929625EA0E}">
        <p15:presenceInfo xmlns:p15="http://schemas.microsoft.com/office/powerpoint/2012/main" userId="7d1943bb440bbc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Objects="1" showGuides="1">
      <p:cViewPr varScale="1">
        <p:scale>
          <a:sx n="137" d="100"/>
          <a:sy n="137" d="100"/>
        </p:scale>
        <p:origin x="186" y="136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8962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6389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6739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441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err="1"/>
              <a:t>Presentation</a:t>
            </a:r>
            <a:r>
              <a:rPr lang="de-DE" dirty="0"/>
              <a:t> Title (</a:t>
            </a:r>
            <a:r>
              <a:rPr lang="de-DE" dirty="0" err="1"/>
              <a:t>Verdana</a:t>
            </a:r>
            <a:r>
              <a:rPr lang="de-DE" dirty="0"/>
              <a:t> 20pt)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Sascha Obst, Johannes Hötter</a:t>
            </a:r>
          </a:p>
          <a:p>
            <a:r>
              <a:rPr lang="de-DE" dirty="0" err="1"/>
              <a:t>HBRSler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Vorher: 61 Tabellen, 1741 MB</a:t>
            </a:r>
          </a:p>
          <a:p>
            <a:r>
              <a:rPr lang="de-DE" dirty="0"/>
              <a:t>Nachher: 16 Tabellen, 601 MB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 und Statistiken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06675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Vermeintlich schwierige Aufgaben können sehr einfach sein …</a:t>
            </a:r>
          </a:p>
          <a:p>
            <a:pPr lvl="1"/>
            <a:r>
              <a:rPr lang="de-DE" dirty="0"/>
              <a:t>IHME-Daten: 31 Tabellen mit selbem Schema</a:t>
            </a:r>
          </a:p>
          <a:p>
            <a:pPr lvl="1"/>
            <a:r>
              <a:rPr lang="de-DE" dirty="0"/>
              <a:t>Nach Recherche sind von den 16.500.000 Datensätzen noch 950.000 relevant</a:t>
            </a:r>
          </a:p>
          <a:p>
            <a:pPr lvl="1"/>
            <a:r>
              <a:rPr lang="de-DE" dirty="0"/>
              <a:t>Über UNION verknüpft und gespeichert, Rest gelöscht</a:t>
            </a:r>
          </a:p>
          <a:p>
            <a:r>
              <a:rPr lang="de-DE" dirty="0"/>
              <a:t>… und vermeintlich einfache Aufgaben können sehr schwer werden!</a:t>
            </a:r>
          </a:p>
          <a:p>
            <a:pPr lvl="1"/>
            <a:r>
              <a:rPr lang="de-DE" dirty="0" err="1"/>
              <a:t>GHDx</a:t>
            </a:r>
            <a:r>
              <a:rPr lang="de-DE" dirty="0"/>
              <a:t>-Daten: 17 Tabellen mit selbem Schlüssel und jeweils einer Kennzahl („Code“ + „Year“ und z.B. „Share Women“)</a:t>
            </a:r>
          </a:p>
          <a:p>
            <a:pPr lvl="1"/>
            <a:r>
              <a:rPr lang="de-DE" dirty="0"/>
              <a:t>Aber: kaum Schlüssel, die in allen 17 Tabellen vorkommen -&gt; INNER JOIN nicht möglich, also FULL OUTER JOIN</a:t>
            </a:r>
          </a:p>
          <a:p>
            <a:pPr lvl="1"/>
            <a:r>
              <a:rPr lang="de-DE" dirty="0"/>
              <a:t>Aber: Schlüssel geht verloren, wenn aus einer festen Spalte der 17 Tabellen bezogen, in welcher der Schlüssel nicht vorhanden ist</a:t>
            </a:r>
          </a:p>
          <a:p>
            <a:pPr lvl="1"/>
            <a:r>
              <a:rPr lang="de-DE" dirty="0"/>
              <a:t>Also: je Schlüssel eine Anfrage mit FULL OUTER JOIN und Schlüssel als „dynamisch gesetzte Konstante“ ausführen -&gt; extrem aufwändig!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Was wir gelernt haben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3668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95809"/>
          </a:xfrm>
        </p:spPr>
        <p:txBody>
          <a:bodyPr/>
          <a:lstStyle/>
          <a:p>
            <a:r>
              <a:rPr lang="de-DE" dirty="0"/>
              <a:t>Zur Veranschaulichung: </a:t>
            </a:r>
            <a:r>
              <a:rPr lang="de-DE" dirty="0" err="1"/>
              <a:t>GHDx</a:t>
            </a:r>
            <a:r>
              <a:rPr lang="de-DE" dirty="0"/>
              <a:t>-Tabelle nach ersten Anläufen…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Was wir gelernt haben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12</a:t>
            </a:fld>
            <a:endParaRPr lang="en-US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133D053-4EE1-4F7F-8BC2-5ABBCDE8D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12" y="1635646"/>
            <a:ext cx="6368662" cy="25202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63134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Dann aber doch noch mit dem Happy End!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Was wir gelernt haben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13</a:t>
            </a:fld>
            <a:endParaRPr lang="en-US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3138120-D4D0-4B4F-B108-CF0A367B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622670"/>
            <a:ext cx="6021079" cy="24612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14897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gelernt</a:t>
            </a:r>
            <a:r>
              <a:rPr lang="en-US" dirty="0"/>
              <a:t> </a:t>
            </a:r>
            <a:r>
              <a:rPr lang="en-US" dirty="0" err="1"/>
              <a:t>haben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% in Postgres -&gt; </a:t>
            </a:r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en-US" dirty="0" err="1"/>
              <a:t>interpretiert</a:t>
            </a:r>
            <a:r>
              <a:rPr lang="en-US" dirty="0"/>
              <a:t> %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Platzhalter</a:t>
            </a:r>
            <a:r>
              <a:rPr lang="en-US" dirty="0"/>
              <a:t> -&gt; Wrapper </a:t>
            </a:r>
            <a:r>
              <a:rPr lang="en-US" dirty="0" err="1"/>
              <a:t>benötigt</a:t>
            </a:r>
            <a:endParaRPr lang="en-US" dirty="0"/>
          </a:p>
          <a:p>
            <a:r>
              <a:rPr lang="en-US" dirty="0" err="1"/>
              <a:t>Falsche</a:t>
            </a:r>
            <a:r>
              <a:rPr lang="en-US" dirty="0"/>
              <a:t> </a:t>
            </a:r>
            <a:r>
              <a:rPr lang="en-US" dirty="0" err="1"/>
              <a:t>Annahmen</a:t>
            </a:r>
            <a:r>
              <a:rPr lang="en-US" dirty="0"/>
              <a:t>: </a:t>
            </a:r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14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2341817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Schritte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Bereinigung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Views </a:t>
            </a:r>
            <a:r>
              <a:rPr lang="en-US" dirty="0" err="1"/>
              <a:t>erstellen</a:t>
            </a:r>
            <a:r>
              <a:rPr lang="en-US" dirty="0"/>
              <a:t>, in </a:t>
            </a:r>
            <a:r>
              <a:rPr lang="en-US" dirty="0" err="1"/>
              <a:t>denen</a:t>
            </a:r>
            <a:r>
              <a:rPr lang="en-US" dirty="0"/>
              <a:t> </a:t>
            </a:r>
            <a:r>
              <a:rPr lang="en-US" dirty="0" err="1"/>
              <a:t>Spalten</a:t>
            </a:r>
            <a:r>
              <a:rPr lang="en-US" dirty="0"/>
              <a:t> </a:t>
            </a:r>
            <a:r>
              <a:rPr lang="en-US" dirty="0" err="1"/>
              <a:t>umbenennt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15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7395619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:\Projekte\Hasso Plattner Institut\TEMPLATE_HPI_01_EXP\ppt\media\image3.jpg">
            <a:extLst>
              <a:ext uri="{FF2B5EF4-FFF2-40B4-BE49-F238E27FC236}">
                <a16:creationId xmlns:a16="http://schemas.microsoft.com/office/drawing/2014/main" id="{7A0A6E39-8A9D-4521-BBEF-C1D988FD9139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3"/>
            <a:ext cx="8605838" cy="3744912"/>
          </a:xfrm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Speaker</a:t>
            </a:r>
          </a:p>
          <a:p>
            <a:r>
              <a:rPr lang="en-US"/>
              <a:t>Job Description</a:t>
            </a:r>
          </a:p>
          <a:p>
            <a:r>
              <a:rPr lang="en-US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Agenda – rausschmeißen!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Kurzer Rückblick – unsere Daten und unser Ziel</a:t>
            </a:r>
          </a:p>
          <a:p>
            <a:r>
              <a:rPr lang="de-DE" dirty="0"/>
              <a:t>Finales globales Schema</a:t>
            </a:r>
          </a:p>
          <a:p>
            <a:r>
              <a:rPr lang="de-DE" dirty="0"/>
              <a:t>Datenfluss in unserem System</a:t>
            </a:r>
          </a:p>
          <a:p>
            <a:r>
              <a:rPr lang="de-DE" dirty="0"/>
              <a:t>Beispiele und Statistiken (</a:t>
            </a:r>
            <a:r>
              <a:rPr lang="de-DE" dirty="0" err="1"/>
              <a:t>umbennenen</a:t>
            </a:r>
            <a:r>
              <a:rPr lang="de-DE" dirty="0"/>
              <a:t>)</a:t>
            </a:r>
          </a:p>
          <a:p>
            <a:r>
              <a:rPr lang="de-DE" dirty="0"/>
              <a:t>Was wir gelernt haben</a:t>
            </a:r>
          </a:p>
          <a:p>
            <a:r>
              <a:rPr lang="de-DE" dirty="0"/>
              <a:t>Nächste Schritte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/>
              <a:t>Kurzer</a:t>
            </a:r>
            <a:r>
              <a:rPr lang="en-US" dirty="0"/>
              <a:t> </a:t>
            </a:r>
            <a:r>
              <a:rPr lang="en-US" dirty="0" err="1"/>
              <a:t>Rückblick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Daten</a:t>
            </a:r>
            <a:r>
              <a:rPr lang="en-US" dirty="0"/>
              <a:t>: </a:t>
            </a:r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Finales </a:t>
            </a:r>
            <a:r>
              <a:rPr lang="en-US" dirty="0" err="1"/>
              <a:t>globales</a:t>
            </a:r>
            <a:r>
              <a:rPr lang="en-US" dirty="0"/>
              <a:t> Schema</a:t>
            </a:r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A6918FD-E183-45AA-B651-18AED0B84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1" y="1131590"/>
            <a:ext cx="7452320" cy="3992314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2D8DCE9-F0FD-4096-9ABC-54CC4A469013}"/>
              </a:ext>
            </a:extLst>
          </p:cNvPr>
          <p:cNvSpPr/>
          <p:nvPr/>
        </p:nvSpPr>
        <p:spPr bwMode="gray">
          <a:xfrm>
            <a:off x="71141" y="4748387"/>
            <a:ext cx="648072" cy="375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6089FC-39B9-4349-9F79-42BB61CD2AF2}"/>
              </a:ext>
            </a:extLst>
          </p:cNvPr>
          <p:cNvSpPr/>
          <p:nvPr/>
        </p:nvSpPr>
        <p:spPr bwMode="gray">
          <a:xfrm>
            <a:off x="1979712" y="3823185"/>
            <a:ext cx="2736304" cy="1212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B9362DA-6C7B-4571-8AE0-49ACB9CB33A5}"/>
              </a:ext>
            </a:extLst>
          </p:cNvPr>
          <p:cNvSpPr/>
          <p:nvPr/>
        </p:nvSpPr>
        <p:spPr bwMode="gray">
          <a:xfrm>
            <a:off x="1949302" y="1224125"/>
            <a:ext cx="3126754" cy="83555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3661586-6532-4CDC-BBB2-37EB94D1F72F}"/>
              </a:ext>
            </a:extLst>
          </p:cNvPr>
          <p:cNvSpPr/>
          <p:nvPr/>
        </p:nvSpPr>
        <p:spPr bwMode="gray">
          <a:xfrm>
            <a:off x="107504" y="1215926"/>
            <a:ext cx="1800200" cy="353246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FB45968-A64D-479C-A5F2-6A3BD3CE5A96}"/>
              </a:ext>
            </a:extLst>
          </p:cNvPr>
          <p:cNvSpPr/>
          <p:nvPr/>
        </p:nvSpPr>
        <p:spPr bwMode="gray">
          <a:xfrm>
            <a:off x="1944067" y="2139702"/>
            <a:ext cx="3126754" cy="1647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FD2E06C-2421-477B-A1B0-E92CA5A27BB5}"/>
              </a:ext>
            </a:extLst>
          </p:cNvPr>
          <p:cNvSpPr/>
          <p:nvPr/>
        </p:nvSpPr>
        <p:spPr bwMode="gray">
          <a:xfrm>
            <a:off x="5117284" y="1224125"/>
            <a:ext cx="2335036" cy="3399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5F4837D-0662-4F9E-8851-02064967BA49}"/>
              </a:ext>
            </a:extLst>
          </p:cNvPr>
          <p:cNvSpPr txBox="1"/>
          <p:nvPr/>
        </p:nvSpPr>
        <p:spPr bwMode="gray">
          <a:xfrm>
            <a:off x="1411645" y="1215926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chemeClr val="accent4"/>
                </a:solidFill>
              </a:rPr>
              <a:t>WDI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BB4230-75B0-410D-B559-CB8C3BEFAC26}"/>
              </a:ext>
            </a:extLst>
          </p:cNvPr>
          <p:cNvSpPr txBox="1"/>
          <p:nvPr/>
        </p:nvSpPr>
        <p:spPr bwMode="gray">
          <a:xfrm>
            <a:off x="4532592" y="2211710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 err="1">
                <a:solidFill>
                  <a:schemeClr val="accent3"/>
                </a:solidFill>
              </a:rPr>
              <a:t>GHDx</a:t>
            </a:r>
            <a:endParaRPr lang="de-DE" sz="1200" b="1" dirty="0">
              <a:solidFill>
                <a:schemeClr val="accent3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4B31F8F-8D55-4DF4-A976-2BD177F0B81F}"/>
              </a:ext>
            </a:extLst>
          </p:cNvPr>
          <p:cNvSpPr txBox="1"/>
          <p:nvPr/>
        </p:nvSpPr>
        <p:spPr bwMode="gray">
          <a:xfrm>
            <a:off x="4211960" y="4812573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chemeClr val="accent1"/>
                </a:solidFill>
              </a:rPr>
              <a:t>IHME</a:t>
            </a:r>
          </a:p>
        </p:txBody>
      </p:sp>
    </p:spTree>
    <p:extLst>
      <p:ext uri="{BB962C8B-B14F-4D97-AF65-F5344CB8AC3E}">
        <p14:creationId xmlns:p14="http://schemas.microsoft.com/office/powerpoint/2010/main" val="12386754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/>
              <a:t>Datenfluss</a:t>
            </a:r>
            <a:r>
              <a:rPr lang="en-US" dirty="0"/>
              <a:t> in </a:t>
            </a:r>
            <a:r>
              <a:rPr lang="en-US" dirty="0" err="1"/>
              <a:t>unserem</a:t>
            </a:r>
            <a:r>
              <a:rPr lang="en-US" dirty="0"/>
              <a:t> System</a:t>
            </a:r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Flussdiagramm: Karte 3">
            <a:extLst>
              <a:ext uri="{FF2B5EF4-FFF2-40B4-BE49-F238E27FC236}">
                <a16:creationId xmlns:a16="http://schemas.microsoft.com/office/drawing/2014/main" id="{DEAE85EC-4923-4AD0-B6C2-F5940536E768}"/>
              </a:ext>
            </a:extLst>
          </p:cNvPr>
          <p:cNvSpPr/>
          <p:nvPr/>
        </p:nvSpPr>
        <p:spPr bwMode="gray">
          <a:xfrm>
            <a:off x="503944" y="2134802"/>
            <a:ext cx="611671" cy="546065"/>
          </a:xfrm>
          <a:prstGeom prst="flowChartPunchedCard">
            <a:avLst/>
          </a:prstGeom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Flussdiagramm: Karte 13">
            <a:extLst>
              <a:ext uri="{FF2B5EF4-FFF2-40B4-BE49-F238E27FC236}">
                <a16:creationId xmlns:a16="http://schemas.microsoft.com/office/drawing/2014/main" id="{DDAEEDC6-F13A-42DD-B109-EC3CF74EF9E4}"/>
              </a:ext>
            </a:extLst>
          </p:cNvPr>
          <p:cNvSpPr/>
          <p:nvPr/>
        </p:nvSpPr>
        <p:spPr bwMode="gray">
          <a:xfrm>
            <a:off x="611560" y="2211710"/>
            <a:ext cx="611671" cy="546065"/>
          </a:xfrm>
          <a:prstGeom prst="flowChartPunchedCard">
            <a:avLst/>
          </a:prstGeom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" name="Flussdiagramm: Karte 14">
            <a:extLst>
              <a:ext uri="{FF2B5EF4-FFF2-40B4-BE49-F238E27FC236}">
                <a16:creationId xmlns:a16="http://schemas.microsoft.com/office/drawing/2014/main" id="{AA03CF6D-CB62-4B35-B969-64EF81EE78CC}"/>
              </a:ext>
            </a:extLst>
          </p:cNvPr>
          <p:cNvSpPr/>
          <p:nvPr/>
        </p:nvSpPr>
        <p:spPr bwMode="gray">
          <a:xfrm>
            <a:off x="719176" y="2299744"/>
            <a:ext cx="611671" cy="546065"/>
          </a:xfrm>
          <a:prstGeom prst="flowChartPunchedCard">
            <a:avLst/>
          </a:prstGeom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A7BF9A77-AE95-4D58-8C8D-32536B81D9A1}"/>
              </a:ext>
            </a:extLst>
          </p:cNvPr>
          <p:cNvSpPr/>
          <p:nvPr/>
        </p:nvSpPr>
        <p:spPr bwMode="gray">
          <a:xfrm>
            <a:off x="503944" y="3055384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0C2526F4-6874-4810-9BE0-E3FBCA397A6D}"/>
              </a:ext>
            </a:extLst>
          </p:cNvPr>
          <p:cNvSpPr/>
          <p:nvPr/>
        </p:nvSpPr>
        <p:spPr bwMode="gray">
          <a:xfrm>
            <a:off x="611560" y="3132292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67B367FD-F30C-4CBE-8A2E-CEBD9E5FCC17}"/>
              </a:ext>
            </a:extLst>
          </p:cNvPr>
          <p:cNvSpPr/>
          <p:nvPr/>
        </p:nvSpPr>
        <p:spPr bwMode="gray">
          <a:xfrm>
            <a:off x="719176" y="3220326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FF500D1E-184D-4A0E-98B8-53F583EED0D7}"/>
              </a:ext>
            </a:extLst>
          </p:cNvPr>
          <p:cNvSpPr/>
          <p:nvPr/>
        </p:nvSpPr>
        <p:spPr bwMode="gray">
          <a:xfrm>
            <a:off x="495746" y="4044746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" name="Flussdiagramm: Karte 19">
            <a:extLst>
              <a:ext uri="{FF2B5EF4-FFF2-40B4-BE49-F238E27FC236}">
                <a16:creationId xmlns:a16="http://schemas.microsoft.com/office/drawing/2014/main" id="{D028472B-02F5-4106-966C-6BD969CDDC78}"/>
              </a:ext>
            </a:extLst>
          </p:cNvPr>
          <p:cNvSpPr/>
          <p:nvPr/>
        </p:nvSpPr>
        <p:spPr bwMode="gray">
          <a:xfrm>
            <a:off x="603362" y="4121654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1" name="Flussdiagramm: Karte 20">
            <a:extLst>
              <a:ext uri="{FF2B5EF4-FFF2-40B4-BE49-F238E27FC236}">
                <a16:creationId xmlns:a16="http://schemas.microsoft.com/office/drawing/2014/main" id="{BA99880F-F18B-4269-9E4B-ABABD9775CCB}"/>
              </a:ext>
            </a:extLst>
          </p:cNvPr>
          <p:cNvSpPr/>
          <p:nvPr/>
        </p:nvSpPr>
        <p:spPr bwMode="gray">
          <a:xfrm>
            <a:off x="710978" y="4227934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B16970C-B475-4BE7-AD6F-D4CD89D117AD}"/>
              </a:ext>
            </a:extLst>
          </p:cNvPr>
          <p:cNvSpPr/>
          <p:nvPr/>
        </p:nvSpPr>
        <p:spPr bwMode="gray">
          <a:xfrm>
            <a:off x="2124520" y="4209688"/>
            <a:ext cx="720080" cy="45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EFF3F2C-382E-45F1-853B-3899C665974B}"/>
              </a:ext>
            </a:extLst>
          </p:cNvPr>
          <p:cNvSpPr/>
          <p:nvPr/>
        </p:nvSpPr>
        <p:spPr bwMode="gray">
          <a:xfrm>
            <a:off x="2131126" y="3224140"/>
            <a:ext cx="720080" cy="45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7CEFE36-09B1-4F0C-913B-9D716B215D9C}"/>
              </a:ext>
            </a:extLst>
          </p:cNvPr>
          <p:cNvCxnSpPr>
            <a:cxnSpLocks/>
          </p:cNvCxnSpPr>
          <p:nvPr/>
        </p:nvCxnSpPr>
        <p:spPr bwMode="gray">
          <a:xfrm>
            <a:off x="4548811" y="1716038"/>
            <a:ext cx="0" cy="3111806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966E356E-D06C-450F-8CF6-1575C6413BB1}"/>
              </a:ext>
            </a:extLst>
          </p:cNvPr>
          <p:cNvSpPr/>
          <p:nvPr/>
        </p:nvSpPr>
        <p:spPr bwMode="gray">
          <a:xfrm>
            <a:off x="5028458" y="3224140"/>
            <a:ext cx="720080" cy="45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887783C-A22C-4046-8AF9-313D8E87D6B6}"/>
              </a:ext>
            </a:extLst>
          </p:cNvPr>
          <p:cNvSpPr/>
          <p:nvPr/>
        </p:nvSpPr>
        <p:spPr bwMode="gray">
          <a:xfrm>
            <a:off x="5028458" y="4209687"/>
            <a:ext cx="720080" cy="45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8" name="Zylinder 27">
            <a:extLst>
              <a:ext uri="{FF2B5EF4-FFF2-40B4-BE49-F238E27FC236}">
                <a16:creationId xmlns:a16="http://schemas.microsoft.com/office/drawing/2014/main" id="{6080095B-618A-4B23-B245-5B21054FC841}"/>
              </a:ext>
            </a:extLst>
          </p:cNvPr>
          <p:cNvSpPr/>
          <p:nvPr/>
        </p:nvSpPr>
        <p:spPr bwMode="gray">
          <a:xfrm>
            <a:off x="3419872" y="3132292"/>
            <a:ext cx="720066" cy="735596"/>
          </a:xfrm>
          <a:prstGeom prst="can">
            <a:avLst/>
          </a:prstGeom>
          <a:solidFill>
            <a:schemeClr val="accent6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4" name="Zylinder 33">
            <a:extLst>
              <a:ext uri="{FF2B5EF4-FFF2-40B4-BE49-F238E27FC236}">
                <a16:creationId xmlns:a16="http://schemas.microsoft.com/office/drawing/2014/main" id="{6F738A51-31E6-4D0A-A0E6-2D9D5D86BF67}"/>
              </a:ext>
            </a:extLst>
          </p:cNvPr>
          <p:cNvSpPr/>
          <p:nvPr/>
        </p:nvSpPr>
        <p:spPr bwMode="gray">
          <a:xfrm>
            <a:off x="6515761" y="3100675"/>
            <a:ext cx="720066" cy="735596"/>
          </a:xfrm>
          <a:prstGeom prst="can">
            <a:avLst/>
          </a:prstGeom>
          <a:solidFill>
            <a:schemeClr val="accent6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E989E752-5CED-4945-8EA6-6CF13FCE67B6}"/>
              </a:ext>
            </a:extLst>
          </p:cNvPr>
          <p:cNvCxnSpPr>
            <a:cxnSpLocks/>
          </p:cNvCxnSpPr>
          <p:nvPr/>
        </p:nvCxnSpPr>
        <p:spPr bwMode="gray">
          <a:xfrm>
            <a:off x="1691680" y="1716038"/>
            <a:ext cx="0" cy="3111806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87A713EB-B44D-467C-A93B-15C145474277}"/>
              </a:ext>
            </a:extLst>
          </p:cNvPr>
          <p:cNvSpPr/>
          <p:nvPr/>
        </p:nvSpPr>
        <p:spPr bwMode="gray">
          <a:xfrm>
            <a:off x="5028458" y="2244058"/>
            <a:ext cx="720080" cy="45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B1778E5-345D-48EB-9EF7-44E0E96F506E}"/>
              </a:ext>
            </a:extLst>
          </p:cNvPr>
          <p:cNvCxnSpPr>
            <a:cxnSpLocks/>
          </p:cNvCxnSpPr>
          <p:nvPr/>
        </p:nvCxnSpPr>
        <p:spPr bwMode="gray">
          <a:xfrm>
            <a:off x="1438463" y="2484742"/>
            <a:ext cx="1909401" cy="671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10692B5-9990-40A4-826C-1A69E0048210}"/>
              </a:ext>
            </a:extLst>
          </p:cNvPr>
          <p:cNvCxnSpPr>
            <a:cxnSpLocks/>
          </p:cNvCxnSpPr>
          <p:nvPr/>
        </p:nvCxnSpPr>
        <p:spPr bwMode="gray">
          <a:xfrm>
            <a:off x="1438463" y="3468473"/>
            <a:ext cx="541249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F71282C-4225-4BFC-A0E7-B2CF41880D43}"/>
              </a:ext>
            </a:extLst>
          </p:cNvPr>
          <p:cNvCxnSpPr>
            <a:cxnSpLocks/>
          </p:cNvCxnSpPr>
          <p:nvPr/>
        </p:nvCxnSpPr>
        <p:spPr bwMode="gray">
          <a:xfrm>
            <a:off x="2915816" y="3452045"/>
            <a:ext cx="43204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2556BDA-3408-4C2B-BF60-14E04EE540F7}"/>
              </a:ext>
            </a:extLst>
          </p:cNvPr>
          <p:cNvCxnSpPr>
            <a:cxnSpLocks/>
          </p:cNvCxnSpPr>
          <p:nvPr/>
        </p:nvCxnSpPr>
        <p:spPr bwMode="gray">
          <a:xfrm>
            <a:off x="1421055" y="4437592"/>
            <a:ext cx="54124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87CF3F2D-FA57-4716-8BDF-D301AE97EDEF}"/>
              </a:ext>
            </a:extLst>
          </p:cNvPr>
          <p:cNvCxnSpPr>
            <a:cxnSpLocks/>
          </p:cNvCxnSpPr>
          <p:nvPr/>
        </p:nvCxnSpPr>
        <p:spPr bwMode="gray">
          <a:xfrm flipV="1">
            <a:off x="2915816" y="3867888"/>
            <a:ext cx="432048" cy="6148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E329F416-60DD-432B-BEC5-06C51BA042A5}"/>
              </a:ext>
            </a:extLst>
          </p:cNvPr>
          <p:cNvCxnSpPr>
            <a:cxnSpLocks/>
          </p:cNvCxnSpPr>
          <p:nvPr/>
        </p:nvCxnSpPr>
        <p:spPr bwMode="gray">
          <a:xfrm flipV="1">
            <a:off x="4283968" y="2531510"/>
            <a:ext cx="627379" cy="692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40B9733-0647-44AC-ACF8-6BD047545F14}"/>
              </a:ext>
            </a:extLst>
          </p:cNvPr>
          <p:cNvCxnSpPr>
            <a:cxnSpLocks/>
          </p:cNvCxnSpPr>
          <p:nvPr/>
        </p:nvCxnSpPr>
        <p:spPr bwMode="gray">
          <a:xfrm>
            <a:off x="4283968" y="3468473"/>
            <a:ext cx="627379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1100FFC-D572-42C7-8BB4-25BD890157D5}"/>
              </a:ext>
            </a:extLst>
          </p:cNvPr>
          <p:cNvCxnSpPr>
            <a:cxnSpLocks/>
          </p:cNvCxnSpPr>
          <p:nvPr/>
        </p:nvCxnSpPr>
        <p:spPr bwMode="gray">
          <a:xfrm>
            <a:off x="4283968" y="3904589"/>
            <a:ext cx="601695" cy="4849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4A003C08-1A08-41D6-8D9C-D5C4C0AA0741}"/>
              </a:ext>
            </a:extLst>
          </p:cNvPr>
          <p:cNvCxnSpPr>
            <a:cxnSpLocks/>
          </p:cNvCxnSpPr>
          <p:nvPr/>
        </p:nvCxnSpPr>
        <p:spPr bwMode="gray">
          <a:xfrm>
            <a:off x="5868129" y="2571750"/>
            <a:ext cx="466658" cy="608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E7B3312-9E19-4B24-9813-05DB6256DA07}"/>
              </a:ext>
            </a:extLst>
          </p:cNvPr>
          <p:cNvCxnSpPr>
            <a:cxnSpLocks/>
          </p:cNvCxnSpPr>
          <p:nvPr/>
        </p:nvCxnSpPr>
        <p:spPr bwMode="gray">
          <a:xfrm>
            <a:off x="5868129" y="3468473"/>
            <a:ext cx="46665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9583537-751C-4376-916C-3883B97E612A}"/>
              </a:ext>
            </a:extLst>
          </p:cNvPr>
          <p:cNvCxnSpPr>
            <a:cxnSpLocks/>
          </p:cNvCxnSpPr>
          <p:nvPr/>
        </p:nvCxnSpPr>
        <p:spPr bwMode="gray">
          <a:xfrm flipV="1">
            <a:off x="5868129" y="3823185"/>
            <a:ext cx="504071" cy="6144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8A076924-C8C5-46FA-A330-48B3164E01AE}"/>
              </a:ext>
            </a:extLst>
          </p:cNvPr>
          <p:cNvSpPr txBox="1"/>
          <p:nvPr/>
        </p:nvSpPr>
        <p:spPr bwMode="gray">
          <a:xfrm>
            <a:off x="647168" y="2875906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chemeClr val="accent4"/>
                </a:solidFill>
              </a:rPr>
              <a:t>WDI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0217CCB-3ADA-42CC-84E0-799D00D11FA6}"/>
              </a:ext>
            </a:extLst>
          </p:cNvPr>
          <p:cNvSpPr txBox="1"/>
          <p:nvPr/>
        </p:nvSpPr>
        <p:spPr bwMode="gray">
          <a:xfrm>
            <a:off x="610767" y="1932466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 err="1">
                <a:solidFill>
                  <a:schemeClr val="accent3"/>
                </a:solidFill>
              </a:rPr>
              <a:t>GHDx</a:t>
            </a:r>
            <a:endParaRPr lang="de-DE" sz="1200" b="1" dirty="0">
              <a:solidFill>
                <a:schemeClr val="accent3"/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B23A694-3505-4BBE-9F3B-A9259D87D927}"/>
              </a:ext>
            </a:extLst>
          </p:cNvPr>
          <p:cNvSpPr txBox="1"/>
          <p:nvPr/>
        </p:nvSpPr>
        <p:spPr bwMode="gray">
          <a:xfrm>
            <a:off x="627762" y="3854425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chemeClr val="accent1"/>
                </a:solidFill>
              </a:rPr>
              <a:t>IHME</a:t>
            </a:r>
          </a:p>
        </p:txBody>
      </p:sp>
    </p:spTree>
    <p:extLst>
      <p:ext uri="{BB962C8B-B14F-4D97-AF65-F5344CB8AC3E}">
        <p14:creationId xmlns:p14="http://schemas.microsoft.com/office/powerpoint/2010/main" val="8137595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 und Statistiken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BC7CA98-1389-4846-8922-B5F2992DB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9662"/>
            <a:ext cx="5436096" cy="220438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53B87F2-53DD-4C40-AFA9-1B9CA842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266289"/>
            <a:ext cx="3094856" cy="46081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89AB167-02CA-4708-B78F-03F536868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825" y="3184252"/>
            <a:ext cx="4740002" cy="16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552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 und Statistiken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BDF8568-DD89-441A-92BA-3F77BFE8A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563638"/>
            <a:ext cx="3455915" cy="245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36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1B91A4A-562A-4663-AEA3-7C8EFDA75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853" y="3441407"/>
            <a:ext cx="3601389" cy="1341594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 und Statistiken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B4F7DED-484A-466A-B1DD-6DADB6429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271057"/>
            <a:ext cx="4260831" cy="13654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B0E715-963E-4C10-A5FC-371E9B084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089" y="1908634"/>
            <a:ext cx="5076525" cy="19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477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 und Statistiken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pic>
        <p:nvPicPr>
          <p:cNvPr id="3" name="Grafik 2" descr="Ein Bild, das Text, sitzend, Tisch, klein enthält.&#10;&#10;Automatisch generierte Beschreibung">
            <a:extLst>
              <a:ext uri="{FF2B5EF4-FFF2-40B4-BE49-F238E27FC236}">
                <a16:creationId xmlns:a16="http://schemas.microsoft.com/office/drawing/2014/main" id="{B5E71135-BEBD-4CB0-A879-1D44C7DB8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13" y="1547390"/>
            <a:ext cx="2340590" cy="3075806"/>
          </a:xfrm>
          <a:prstGeom prst="rect">
            <a:avLst/>
          </a:prstGeom>
        </p:spPr>
      </p:pic>
      <p:pic>
        <p:nvPicPr>
          <p:cNvPr id="13" name="Grafik 12" descr="Ein Bild, das sitzend enthält.&#10;&#10;Automatisch generierte Beschreibung">
            <a:extLst>
              <a:ext uri="{FF2B5EF4-FFF2-40B4-BE49-F238E27FC236}">
                <a16:creationId xmlns:a16="http://schemas.microsoft.com/office/drawing/2014/main" id="{DA7E4319-C772-4162-88D5-69474FD75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6" y="1547390"/>
            <a:ext cx="2657537" cy="3075806"/>
          </a:xfrm>
          <a:prstGeom prst="rect">
            <a:avLst/>
          </a:prstGeom>
        </p:spPr>
      </p:pic>
      <p:pic>
        <p:nvPicPr>
          <p:cNvPr id="15" name="Grafik 14" descr="Ein Bild, das sitzend, Tastatur, Tisch, Mann enthält.&#10;&#10;Automatisch generierte Beschreibung">
            <a:extLst>
              <a:ext uri="{FF2B5EF4-FFF2-40B4-BE49-F238E27FC236}">
                <a16:creationId xmlns:a16="http://schemas.microsoft.com/office/drawing/2014/main" id="{FFCE4221-CAAE-4C56-BBCB-021389337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903" y="2643758"/>
            <a:ext cx="1989203" cy="197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4508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Template_HPI_201707__Verdana_20pt_</Template>
  <TotalTime>0</TotalTime>
  <Words>495</Words>
  <Application>Microsoft Office PowerPoint</Application>
  <PresentationFormat>Bildschirmpräsentation (16:9)</PresentationFormat>
  <Paragraphs>107</Paragraphs>
  <Slides>16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Verdana</vt:lpstr>
      <vt:lpstr>TEMPLATE_Fakultät_11_EXP v201702</vt:lpstr>
      <vt:lpstr>Presentation Title (Verdana 20pt) - maximum 2 lines</vt:lpstr>
      <vt:lpstr>Agenda – rausschmeißen!</vt:lpstr>
      <vt:lpstr>Kurzer Rückblick</vt:lpstr>
      <vt:lpstr>Finales globales Schema</vt:lpstr>
      <vt:lpstr>Datenfluss in unserem System</vt:lpstr>
      <vt:lpstr>Beispiele und Statistiken</vt:lpstr>
      <vt:lpstr>Beispiele und Statistiken</vt:lpstr>
      <vt:lpstr>Beispiele und Statistiken</vt:lpstr>
      <vt:lpstr>Beispiele und Statistiken</vt:lpstr>
      <vt:lpstr>Beispiele und Statistiken</vt:lpstr>
      <vt:lpstr>Was wir gelernt haben</vt:lpstr>
      <vt:lpstr>Was wir gelernt haben</vt:lpstr>
      <vt:lpstr>Was wir gelernt haben</vt:lpstr>
      <vt:lpstr>Was wir gelernt haben</vt:lpstr>
      <vt:lpstr>Nächste Schritte</vt:lpstr>
      <vt:lpstr>Thank you  for your attention!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Johannes Hötter</dc:creator>
  <cp:lastModifiedBy>Johannes Hötter</cp:lastModifiedBy>
  <cp:revision>31</cp:revision>
  <cp:lastPrinted>2014-05-07T12:19:03Z</cp:lastPrinted>
  <dcterms:created xsi:type="dcterms:W3CDTF">2019-12-01T11:34:34Z</dcterms:created>
  <dcterms:modified xsi:type="dcterms:W3CDTF">2019-12-02T21:50:35Z</dcterms:modified>
</cp:coreProperties>
</file>