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6" r:id="rId3"/>
    <p:sldId id="284" r:id="rId4"/>
    <p:sldId id="274" r:id="rId5"/>
    <p:sldId id="273" r:id="rId6"/>
    <p:sldId id="280" r:id="rId7"/>
    <p:sldId id="287" r:id="rId8"/>
    <p:sldId id="279" r:id="rId9"/>
    <p:sldId id="288" r:id="rId10"/>
    <p:sldId id="277" r:id="rId11"/>
    <p:sldId id="278" r:id="rId12"/>
    <p:sldId id="282" r:id="rId13"/>
    <p:sldId id="285" r:id="rId14"/>
    <p:sldId id="276" r:id="rId15"/>
    <p:sldId id="263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Hötter" initials="JH" lastIdx="2" clrIdx="0">
    <p:extLst>
      <p:ext uri="{19B8F6BF-5375-455C-9EA6-DF929625EA0E}">
        <p15:presenceInfo xmlns:p15="http://schemas.microsoft.com/office/powerpoint/2012/main" userId="7d1943bb440bb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60" y="174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37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7864893-6A9A-4886-8A79-4788F9509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3" y="1270461"/>
            <a:ext cx="8638069" cy="376033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79389" y="2929453"/>
            <a:ext cx="8601073" cy="205795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Information Integration – Task 3</a:t>
            </a:r>
            <a:br>
              <a:rPr lang="de-DE" dirty="0"/>
            </a:br>
            <a:r>
              <a:rPr lang="de-DE" dirty="0"/>
              <a:t>Integration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  <a:p>
            <a:r>
              <a:rPr lang="de-DE" dirty="0"/>
              <a:t>05.12.19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30DEC1-FC68-4D96-A281-A982ACE3F3DA}"/>
              </a:ext>
            </a:extLst>
          </p:cNvPr>
          <p:cNvSpPr/>
          <p:nvPr/>
        </p:nvSpPr>
        <p:spPr bwMode="gray">
          <a:xfrm>
            <a:off x="5148064" y="1314226"/>
            <a:ext cx="1317896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B6B601-2687-409E-BD32-4E10948E2AAD}"/>
              </a:ext>
            </a:extLst>
          </p:cNvPr>
          <p:cNvSpPr/>
          <p:nvPr/>
        </p:nvSpPr>
        <p:spPr bwMode="gray">
          <a:xfrm>
            <a:off x="5138919" y="1667112"/>
            <a:ext cx="1317896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mehreren Anläufen entstand folgendes Skript: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B91A4A-562A-4663-AEA3-7C8EFDA7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8" y="3023088"/>
            <a:ext cx="3601389" cy="134159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4F7DED-484A-466A-B1DD-6DADB642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2" y="1657629"/>
            <a:ext cx="4260831" cy="13654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E715-963E-4C10-A5FC-371E9B0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550" y="1842875"/>
            <a:ext cx="5076525" cy="1990287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21A89D5-7E36-4D86-B4D5-03B49E0D64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7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Folgende Abfrage pro Land-/Jahreskombination einmal ausgeführt!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3" name="Grafik 2" descr="Ein Bild, das Text, sitzend, Tisch, klein enthält.&#10;&#10;Automatisch generierte Beschreibung">
            <a:extLst>
              <a:ext uri="{FF2B5EF4-FFF2-40B4-BE49-F238E27FC236}">
                <a16:creationId xmlns:a16="http://schemas.microsoft.com/office/drawing/2014/main" id="{B5E71135-BEBD-4CB0-A879-1D44C7DB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3" y="1547390"/>
            <a:ext cx="2340590" cy="3075806"/>
          </a:xfrm>
          <a:prstGeom prst="rect">
            <a:avLst/>
          </a:prstGeom>
        </p:spPr>
      </p:pic>
      <p:pic>
        <p:nvPicPr>
          <p:cNvPr id="13" name="Grafik 1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A7E4319-C772-4162-88D5-69474FD7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1547390"/>
            <a:ext cx="2657537" cy="3075806"/>
          </a:xfrm>
          <a:prstGeom prst="rect">
            <a:avLst/>
          </a:prstGeom>
        </p:spPr>
      </p:pic>
      <p:pic>
        <p:nvPicPr>
          <p:cNvPr id="15" name="Grafik 14" descr="Ein Bild, das sitzend, Tastatur, Tisch, Mann enthält.&#10;&#10;Automatisch generierte Beschreibung">
            <a:extLst>
              <a:ext uri="{FF2B5EF4-FFF2-40B4-BE49-F238E27FC236}">
                <a16:creationId xmlns:a16="http://schemas.microsoft.com/office/drawing/2014/main" id="{FFCE4221-CAAE-4C56-BBCB-02138933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03" y="2643758"/>
            <a:ext cx="1989203" cy="1971856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F1A39FF-B163-422F-A52C-D5535A64FD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50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Dann aber doch noch mit dem Happy End!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138120-D4D0-4B4F-B108-CF0A367B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2670"/>
            <a:ext cx="6021079" cy="2461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1CEE0EA-5D8E-47BA-BAB3-8AA76B591C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9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Manchmal hilft es, die Doku genauer zu studieren:</a:t>
            </a:r>
          </a:p>
          <a:p>
            <a:pPr lvl="1"/>
            <a:r>
              <a:rPr lang="de-DE" dirty="0"/>
              <a:t>% werden in PostgreSQL für Wildcards benutzt (mehrere Zeichen)</a:t>
            </a:r>
          </a:p>
          <a:p>
            <a:pPr lvl="1"/>
            <a:r>
              <a:rPr lang="de-DE" dirty="0"/>
              <a:t>% werden in </a:t>
            </a:r>
            <a:r>
              <a:rPr lang="de-DE" dirty="0" err="1"/>
              <a:t>SQLAlchemy</a:t>
            </a:r>
            <a:r>
              <a:rPr lang="de-DE" dirty="0"/>
              <a:t> (Datenbank-Connection für Python) für String-Formatierungen verwendet</a:t>
            </a:r>
          </a:p>
          <a:p>
            <a:pPr lvl="2"/>
            <a:r>
              <a:rPr lang="de-DE" dirty="0"/>
              <a:t>Konflikt sorgt für verwirrende Errors („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 </a:t>
            </a:r>
            <a:r>
              <a:rPr lang="de-DE" dirty="0" err="1"/>
              <a:t>dict</a:t>
            </a:r>
            <a:r>
              <a:rPr lang="de-DE" dirty="0"/>
              <a:t>“)</a:t>
            </a:r>
          </a:p>
          <a:p>
            <a:pPr lvl="2"/>
            <a:r>
              <a:rPr lang="de-DE" dirty="0" err="1"/>
              <a:t>SQLAlchemy</a:t>
            </a:r>
            <a:r>
              <a:rPr lang="de-DE" dirty="0"/>
              <a:t> bietet eine Wrapper-Funktion </a:t>
            </a:r>
            <a:r>
              <a:rPr lang="de-DE" dirty="0" err="1"/>
              <a:t>text</a:t>
            </a:r>
            <a:r>
              <a:rPr lang="de-DE" dirty="0"/>
              <a:t>(), mit der solche Hürden umgangen werden können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67E9CEE-A4BC-4F78-B129-18ECB8B1B5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8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Bereinigung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!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Views </a:t>
            </a:r>
            <a:r>
              <a:rPr lang="en-US" dirty="0" err="1"/>
              <a:t>erstellen</a:t>
            </a:r>
            <a:r>
              <a:rPr lang="en-US" dirty="0"/>
              <a:t>, in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umbenennt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575BD47-CC5D-40E1-9E81-B5EF761D89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87C802-241F-4C90-B1AB-94EE2572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" y="1635646"/>
            <a:ext cx="3456384" cy="2186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301BFC-EDF6-4722-8987-1C6C197C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86" y="1131591"/>
            <a:ext cx="2317101" cy="26743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 Johannes Hötter</a:t>
            </a:r>
          </a:p>
          <a:p>
            <a:r>
              <a:rPr lang="en-US" dirty="0" err="1"/>
              <a:t>HBRSler</a:t>
            </a:r>
            <a:endParaRPr lang="en-US" dirty="0"/>
          </a:p>
          <a:p>
            <a:r>
              <a:rPr lang="en-US" dirty="0"/>
              <a:t>05.12.19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82CC1509-A7D9-46CC-9DE3-E39C082AA3C9}"/>
              </a:ext>
            </a:extLst>
          </p:cNvPr>
          <p:cNvSpPr/>
          <p:nvPr/>
        </p:nvSpPr>
        <p:spPr bwMode="gray">
          <a:xfrm>
            <a:off x="6947156" y="116229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dirty="0"/>
              <a:t>Uns stehen folgende Datenquellen zur Verfügung:</a:t>
            </a:r>
          </a:p>
          <a:p>
            <a:pPr lvl="1"/>
            <a:r>
              <a:rPr lang="de-DE" dirty="0"/>
              <a:t>IHME: Allgemeine Daten zu Krankheiten in verschiedenen Ländern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: Daten zum Konsum von Tabakwaren</a:t>
            </a:r>
          </a:p>
          <a:p>
            <a:pPr lvl="1"/>
            <a:r>
              <a:rPr lang="de-DE" dirty="0" err="1"/>
              <a:t>WDI:Allgemeine</a:t>
            </a:r>
            <a:r>
              <a:rPr lang="de-DE" dirty="0"/>
              <a:t> Bevölkerungsdaten (Einkommensschichten, ...)</a:t>
            </a:r>
          </a:p>
          <a:p>
            <a:r>
              <a:rPr lang="de-DE" dirty="0"/>
              <a:t>Ziel ist es, Korrelationen zwischen Einflussfaktoren auf den Konsum</a:t>
            </a:r>
            <a:br>
              <a:rPr lang="de-DE" dirty="0"/>
            </a:br>
            <a:r>
              <a:rPr lang="de-DE" dirty="0"/>
              <a:t>von Tabakwaren und der Sterblichkeitsrate aufzudecken</a:t>
            </a:r>
          </a:p>
          <a:p>
            <a:pPr marL="0" indent="0">
              <a:buNone/>
            </a:pPr>
            <a:r>
              <a:rPr lang="de-DE" dirty="0"/>
              <a:t>    </a:t>
            </a:r>
          </a:p>
          <a:p>
            <a:pPr marL="0" indent="0">
              <a:buNone/>
            </a:pPr>
            <a:r>
              <a:rPr lang="de-DE" dirty="0"/>
              <a:t>   „</a:t>
            </a:r>
            <a:r>
              <a:rPr lang="de-DE" sz="1100" dirty="0"/>
              <a:t>Höhere Einschränkung von Werbungen zu Tabakwaren“ </a:t>
            </a:r>
            <a:r>
              <a:rPr lang="de-DE" sz="1100" dirty="0">
                <a:sym typeface="Wingdings" panose="05000000000000000000" pitchFamily="2" charset="2"/>
              </a:rPr>
              <a:t> „</a:t>
            </a:r>
            <a:r>
              <a:rPr lang="de-DE" sz="1100" dirty="0"/>
              <a:t>geringere Anzahl an Rauchern“</a:t>
            </a:r>
          </a:p>
          <a:p>
            <a:pPr marL="0" indent="0">
              <a:buNone/>
            </a:pPr>
            <a:r>
              <a:rPr lang="de-DE" sz="1100" dirty="0"/>
              <a:t>    „Höhere Unterstützung, mit dem Rauchen aufzuhören“ </a:t>
            </a:r>
            <a:r>
              <a:rPr lang="de-DE" sz="1100" dirty="0">
                <a:sym typeface="Wingdings" panose="05000000000000000000" pitchFamily="2" charset="2"/>
              </a:rPr>
              <a:t> „geringere Anzahl an weibl. Rauchern“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    „Höhere Steuern“  „Wesentlich weniger Jugendliche, die rauchen“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 jeweils Betrachtung der Auswirkungen auf die allgemeine Sterblichkeitsrate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</a:t>
            </a:r>
            <a:r>
              <a:rPr lang="de-DE" sz="1100" b="1" dirty="0">
                <a:solidFill>
                  <a:schemeClr val="accent2"/>
                </a:solidFill>
                <a:sym typeface="Wingdings" panose="05000000000000000000" pitchFamily="2" charset="2"/>
              </a:rPr>
              <a:t> was sind die effektivsten Mittel, um die Sterblichkeitsrate zu verringern?</a:t>
            </a:r>
            <a:endParaRPr lang="de-DE" sz="1100" b="1" dirty="0">
              <a:solidFill>
                <a:schemeClr val="accent2"/>
              </a:solidFill>
            </a:endParaRP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203D9F-17E5-40FC-8136-6879FA95E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sp>
        <p:nvSpPr>
          <p:cNvPr id="12" name="Flussdiagramm: Karte 11">
            <a:extLst>
              <a:ext uri="{FF2B5EF4-FFF2-40B4-BE49-F238E27FC236}">
                <a16:creationId xmlns:a16="http://schemas.microsoft.com/office/drawing/2014/main" id="{6B5A6E93-996F-45FD-9981-9675CB1A7793}"/>
              </a:ext>
            </a:extLst>
          </p:cNvPr>
          <p:cNvSpPr/>
          <p:nvPr/>
        </p:nvSpPr>
        <p:spPr bwMode="gray">
          <a:xfrm>
            <a:off x="7335546" y="1618668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459BA105-E936-4080-BC51-D9625DDEE16A}"/>
              </a:ext>
            </a:extLst>
          </p:cNvPr>
          <p:cNvSpPr/>
          <p:nvPr/>
        </p:nvSpPr>
        <p:spPr bwMode="gray">
          <a:xfrm>
            <a:off x="6805130" y="215105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33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DA2814-AB2B-419E-9AFB-F361F7DDF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88293"/>
            <a:ext cx="7381179" cy="3213184"/>
          </a:xfrm>
          <a:prstGeom prst="rect">
            <a:avLst/>
          </a:prstGeom>
        </p:spPr>
      </p:pic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3082FB4-35AC-4B6D-9AF1-8217B92A73F5}"/>
              </a:ext>
            </a:extLst>
          </p:cNvPr>
          <p:cNvSpPr/>
          <p:nvPr/>
        </p:nvSpPr>
        <p:spPr bwMode="gray">
          <a:xfrm>
            <a:off x="71141" y="1188292"/>
            <a:ext cx="4140820" cy="1887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78C609-8239-44FD-A461-FD2D0F70288A}"/>
              </a:ext>
            </a:extLst>
          </p:cNvPr>
          <p:cNvSpPr/>
          <p:nvPr/>
        </p:nvSpPr>
        <p:spPr bwMode="gray">
          <a:xfrm>
            <a:off x="71141" y="3075804"/>
            <a:ext cx="1188491" cy="576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0231645-9F45-4A06-818C-5EDB6331A936}"/>
              </a:ext>
            </a:extLst>
          </p:cNvPr>
          <p:cNvSpPr/>
          <p:nvPr/>
        </p:nvSpPr>
        <p:spPr bwMode="gray">
          <a:xfrm>
            <a:off x="67852" y="3708399"/>
            <a:ext cx="6016316" cy="6930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3D09FA-6754-47A0-BA59-30F8588D2E71}"/>
              </a:ext>
            </a:extLst>
          </p:cNvPr>
          <p:cNvSpPr/>
          <p:nvPr/>
        </p:nvSpPr>
        <p:spPr bwMode="gray">
          <a:xfrm>
            <a:off x="1288754" y="3103544"/>
            <a:ext cx="4795413" cy="604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F70688-2CC0-4439-AE63-C878146ED7FF}"/>
              </a:ext>
            </a:extLst>
          </p:cNvPr>
          <p:cNvSpPr/>
          <p:nvPr/>
        </p:nvSpPr>
        <p:spPr bwMode="gray">
          <a:xfrm>
            <a:off x="4964126" y="1503130"/>
            <a:ext cx="543978" cy="2882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2ED292F-98E0-4A0F-AC21-2395D8EE8579}"/>
              </a:ext>
            </a:extLst>
          </p:cNvPr>
          <p:cNvSpPr/>
          <p:nvPr/>
        </p:nvSpPr>
        <p:spPr bwMode="gray">
          <a:xfrm>
            <a:off x="5540247" y="1190093"/>
            <a:ext cx="543921" cy="60131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0B9873E-4257-47B1-B158-20BBFFD6D576}"/>
              </a:ext>
            </a:extLst>
          </p:cNvPr>
          <p:cNvSpPr/>
          <p:nvPr/>
        </p:nvSpPr>
        <p:spPr bwMode="gray">
          <a:xfrm>
            <a:off x="6105641" y="1190574"/>
            <a:ext cx="1375801" cy="32109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54F413-6A5F-499C-A2D5-6E693B402A45}"/>
              </a:ext>
            </a:extLst>
          </p:cNvPr>
          <p:cNvSpPr txBox="1"/>
          <p:nvPr/>
        </p:nvSpPr>
        <p:spPr bwMode="gray">
          <a:xfrm>
            <a:off x="7020272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236B14-0088-41F7-BACC-40DC36BC6511}"/>
              </a:ext>
            </a:extLst>
          </p:cNvPr>
          <p:cNvSpPr txBox="1"/>
          <p:nvPr/>
        </p:nvSpPr>
        <p:spPr bwMode="gray">
          <a:xfrm>
            <a:off x="5518840" y="3459219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3EE9D2-AF21-4E85-816B-7AAFD96E677F}"/>
              </a:ext>
            </a:extLst>
          </p:cNvPr>
          <p:cNvSpPr txBox="1"/>
          <p:nvPr/>
        </p:nvSpPr>
        <p:spPr bwMode="gray">
          <a:xfrm>
            <a:off x="5565550" y="285033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74685C-E9D5-4E90-A1A5-65155DC7A545}"/>
              </a:ext>
            </a:extLst>
          </p:cNvPr>
          <p:cNvSpPr/>
          <p:nvPr/>
        </p:nvSpPr>
        <p:spPr bwMode="gray">
          <a:xfrm>
            <a:off x="4334098" y="1156218"/>
            <a:ext cx="1173880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BB5166F-1497-4508-9F15-7AA99B0B30B7}"/>
              </a:ext>
            </a:extLst>
          </p:cNvPr>
          <p:cNvSpPr/>
          <p:nvPr/>
        </p:nvSpPr>
        <p:spPr bwMode="gray">
          <a:xfrm>
            <a:off x="4280423" y="1472235"/>
            <a:ext cx="1243689" cy="35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7A108C8-59F8-4697-98E9-ACE4D600F407}"/>
              </a:ext>
            </a:extLst>
          </p:cNvPr>
          <p:cNvSpPr/>
          <p:nvPr/>
        </p:nvSpPr>
        <p:spPr bwMode="gray">
          <a:xfrm>
            <a:off x="4211961" y="1822301"/>
            <a:ext cx="1872207" cy="1253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651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2793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B16970C-B475-4BE7-AD6F-D4CD89D117AD}"/>
              </a:ext>
            </a:extLst>
          </p:cNvPr>
          <p:cNvSpPr/>
          <p:nvPr/>
        </p:nvSpPr>
        <p:spPr bwMode="gray">
          <a:xfrm>
            <a:off x="2124520" y="4209688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EFF3F2C-382E-45F1-853B-3899C665974B}"/>
              </a:ext>
            </a:extLst>
          </p:cNvPr>
          <p:cNvSpPr/>
          <p:nvPr/>
        </p:nvSpPr>
        <p:spPr bwMode="gray">
          <a:xfrm>
            <a:off x="2131126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CEFE36-09B1-4F0C-913B-9D716B215D9C}"/>
              </a:ext>
            </a:extLst>
          </p:cNvPr>
          <p:cNvCxnSpPr>
            <a:cxnSpLocks/>
          </p:cNvCxnSpPr>
          <p:nvPr/>
        </p:nvCxnSpPr>
        <p:spPr bwMode="gray">
          <a:xfrm>
            <a:off x="4548811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66E356E-D06C-450F-8CF6-1575C6413BB1}"/>
              </a:ext>
            </a:extLst>
          </p:cNvPr>
          <p:cNvSpPr/>
          <p:nvPr/>
        </p:nvSpPr>
        <p:spPr bwMode="gray">
          <a:xfrm>
            <a:off x="5028458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stack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887783C-A22C-4046-8AF9-313D8E87D6B6}"/>
              </a:ext>
            </a:extLst>
          </p:cNvPr>
          <p:cNvSpPr/>
          <p:nvPr/>
        </p:nvSpPr>
        <p:spPr bwMode="gray">
          <a:xfrm>
            <a:off x="5028458" y="4209687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pivot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6080095B-618A-4B23-B245-5B21054FC841}"/>
              </a:ext>
            </a:extLst>
          </p:cNvPr>
          <p:cNvSpPr/>
          <p:nvPr/>
        </p:nvSpPr>
        <p:spPr bwMode="gray">
          <a:xfrm>
            <a:off x="3419872" y="3132292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Zylinder 33">
            <a:extLst>
              <a:ext uri="{FF2B5EF4-FFF2-40B4-BE49-F238E27FC236}">
                <a16:creationId xmlns:a16="http://schemas.microsoft.com/office/drawing/2014/main" id="{6F738A51-31E6-4D0A-A0E6-2D9D5D86BF67}"/>
              </a:ext>
            </a:extLst>
          </p:cNvPr>
          <p:cNvSpPr/>
          <p:nvPr/>
        </p:nvSpPr>
        <p:spPr bwMode="gray">
          <a:xfrm>
            <a:off x="6515761" y="3100675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989E752-5CED-4945-8EA6-6CF13FCE67B6}"/>
              </a:ext>
            </a:extLst>
          </p:cNvPr>
          <p:cNvCxnSpPr>
            <a:cxnSpLocks/>
          </p:cNvCxnSpPr>
          <p:nvPr/>
        </p:nvCxnSpPr>
        <p:spPr bwMode="gray">
          <a:xfrm>
            <a:off x="1691680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87A713EB-B44D-467C-A93B-15C145474277}"/>
              </a:ext>
            </a:extLst>
          </p:cNvPr>
          <p:cNvSpPr/>
          <p:nvPr/>
        </p:nvSpPr>
        <p:spPr bwMode="gray">
          <a:xfrm>
            <a:off x="4963174" y="2244058"/>
            <a:ext cx="818991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deno-rmalize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1778E5-345D-48EB-9EF7-44E0E96F506E}"/>
              </a:ext>
            </a:extLst>
          </p:cNvPr>
          <p:cNvCxnSpPr>
            <a:cxnSpLocks/>
          </p:cNvCxnSpPr>
          <p:nvPr/>
        </p:nvCxnSpPr>
        <p:spPr bwMode="gray">
          <a:xfrm>
            <a:off x="1438463" y="2484742"/>
            <a:ext cx="1909401" cy="6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0692B5-9990-40A4-826C-1A69E0048210}"/>
              </a:ext>
            </a:extLst>
          </p:cNvPr>
          <p:cNvCxnSpPr>
            <a:cxnSpLocks/>
          </p:cNvCxnSpPr>
          <p:nvPr/>
        </p:nvCxnSpPr>
        <p:spPr bwMode="gray">
          <a:xfrm>
            <a:off x="1438463" y="3468473"/>
            <a:ext cx="54124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F71282C-4225-4BFC-A0E7-B2CF41880D43}"/>
              </a:ext>
            </a:extLst>
          </p:cNvPr>
          <p:cNvCxnSpPr>
            <a:cxnSpLocks/>
          </p:cNvCxnSpPr>
          <p:nvPr/>
        </p:nvCxnSpPr>
        <p:spPr bwMode="gray">
          <a:xfrm>
            <a:off x="2915816" y="3452045"/>
            <a:ext cx="43204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556BDA-3408-4C2B-BF60-14E04EE540F7}"/>
              </a:ext>
            </a:extLst>
          </p:cNvPr>
          <p:cNvCxnSpPr>
            <a:cxnSpLocks/>
          </p:cNvCxnSpPr>
          <p:nvPr/>
        </p:nvCxnSpPr>
        <p:spPr bwMode="gray">
          <a:xfrm>
            <a:off x="1421055" y="4437592"/>
            <a:ext cx="5412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7CF3F2D-FA57-4716-8BDF-D301AE97EDE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5816" y="3867888"/>
            <a:ext cx="432048" cy="6148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329F416-60DD-432B-BEC5-06C51BA042A5}"/>
              </a:ext>
            </a:extLst>
          </p:cNvPr>
          <p:cNvCxnSpPr>
            <a:cxnSpLocks/>
          </p:cNvCxnSpPr>
          <p:nvPr/>
        </p:nvCxnSpPr>
        <p:spPr bwMode="gray">
          <a:xfrm flipV="1">
            <a:off x="4283968" y="2531510"/>
            <a:ext cx="627379" cy="692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40B9733-0647-44AC-ACF8-6BD047545F14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468473"/>
            <a:ext cx="62737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100FFC-D572-42C7-8BB4-25BD890157D5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904589"/>
            <a:ext cx="601695" cy="4849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A003C08-1A08-41D6-8D9C-D5C4C0AA0741}"/>
              </a:ext>
            </a:extLst>
          </p:cNvPr>
          <p:cNvCxnSpPr>
            <a:cxnSpLocks/>
          </p:cNvCxnSpPr>
          <p:nvPr/>
        </p:nvCxnSpPr>
        <p:spPr bwMode="gray">
          <a:xfrm>
            <a:off x="5868129" y="2571750"/>
            <a:ext cx="466658" cy="6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7B3312-9E19-4B24-9813-05DB6256DA07}"/>
              </a:ext>
            </a:extLst>
          </p:cNvPr>
          <p:cNvCxnSpPr>
            <a:cxnSpLocks/>
          </p:cNvCxnSpPr>
          <p:nvPr/>
        </p:nvCxnSpPr>
        <p:spPr bwMode="gray">
          <a:xfrm>
            <a:off x="5868129" y="3468473"/>
            <a:ext cx="46665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583537-751C-4376-916C-3883B97E612A}"/>
              </a:ext>
            </a:extLst>
          </p:cNvPr>
          <p:cNvCxnSpPr>
            <a:cxnSpLocks/>
          </p:cNvCxnSpPr>
          <p:nvPr/>
        </p:nvCxnSpPr>
        <p:spPr bwMode="gray">
          <a:xfrm flipV="1">
            <a:off x="5868129" y="3823185"/>
            <a:ext cx="504071" cy="6144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A076924-C8C5-46FA-A330-48B3164E01AE}"/>
              </a:ext>
            </a:extLst>
          </p:cNvPr>
          <p:cNvSpPr txBox="1"/>
          <p:nvPr/>
        </p:nvSpPr>
        <p:spPr bwMode="gray">
          <a:xfrm>
            <a:off x="647168" y="287590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217CCB-3ADA-42CC-84E0-799D00D11FA6}"/>
              </a:ext>
            </a:extLst>
          </p:cNvPr>
          <p:cNvSpPr txBox="1"/>
          <p:nvPr/>
        </p:nvSpPr>
        <p:spPr bwMode="gray">
          <a:xfrm>
            <a:off x="610767" y="193246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B23A694-3505-4BBE-9F3B-A9259D87D927}"/>
              </a:ext>
            </a:extLst>
          </p:cNvPr>
          <p:cNvSpPr txBox="1"/>
          <p:nvPr/>
        </p:nvSpPr>
        <p:spPr bwMode="gray">
          <a:xfrm>
            <a:off x="627762" y="3854425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1926D5-A468-4EF4-81BB-5D4CBF46D0B1}"/>
              </a:ext>
            </a:extLst>
          </p:cNvPr>
          <p:cNvSpPr txBox="1"/>
          <p:nvPr/>
        </p:nvSpPr>
        <p:spPr bwMode="gray">
          <a:xfrm>
            <a:off x="2670737" y="1995686"/>
            <a:ext cx="922205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/>
              <a:t>Extraction</a:t>
            </a:r>
            <a:endParaRPr lang="de-DE" sz="1200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C1DD16D-5A5A-4B2F-B3DF-CE6FD11A5013}"/>
              </a:ext>
            </a:extLst>
          </p:cNvPr>
          <p:cNvSpPr txBox="1"/>
          <p:nvPr/>
        </p:nvSpPr>
        <p:spPr bwMode="gray">
          <a:xfrm>
            <a:off x="4730819" y="1992954"/>
            <a:ext cx="1367350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/>
              <a:t>Transformation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8D96A4-EFC6-4CB1-8A1E-CC89CA9E6826}"/>
              </a:ext>
            </a:extLst>
          </p:cNvPr>
          <p:cNvSpPr txBox="1"/>
          <p:nvPr/>
        </p:nvSpPr>
        <p:spPr bwMode="gray">
          <a:xfrm>
            <a:off x="358776" y="1320326"/>
            <a:ext cx="7123280" cy="5756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Integration in unserer Datenbank ist theoretisch größtenteils über Länder-/Jahresschlüssel bereits gegeben; zur praktischen Nutzung müssen jedoch verschiedene Tabellen in ihrer Struktur beeinflusst werden:</a:t>
            </a:r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127578B6-75DD-44D7-9081-A43322375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918FD-E183-45AA-B651-18AED0B8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31590"/>
            <a:ext cx="7452320" cy="39923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89FC-39B9-4349-9F79-42BB61CD2AF2}"/>
              </a:ext>
            </a:extLst>
          </p:cNvPr>
          <p:cNvSpPr/>
          <p:nvPr/>
        </p:nvSpPr>
        <p:spPr bwMode="gray">
          <a:xfrm>
            <a:off x="1979712" y="3823185"/>
            <a:ext cx="2736304" cy="121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9362DA-6C7B-4571-8AE0-49ACB9CB33A5}"/>
              </a:ext>
            </a:extLst>
          </p:cNvPr>
          <p:cNvSpPr/>
          <p:nvPr/>
        </p:nvSpPr>
        <p:spPr bwMode="gray">
          <a:xfrm>
            <a:off x="1949302" y="1224125"/>
            <a:ext cx="3126754" cy="835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661586-6532-4CDC-BBB2-37EB94D1F72F}"/>
              </a:ext>
            </a:extLst>
          </p:cNvPr>
          <p:cNvSpPr/>
          <p:nvPr/>
        </p:nvSpPr>
        <p:spPr bwMode="gray">
          <a:xfrm>
            <a:off x="107504" y="1215926"/>
            <a:ext cx="1800200" cy="3532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FB45968-A64D-479C-A5F2-6A3BD3CE5A96}"/>
              </a:ext>
            </a:extLst>
          </p:cNvPr>
          <p:cNvSpPr/>
          <p:nvPr/>
        </p:nvSpPr>
        <p:spPr bwMode="gray">
          <a:xfrm>
            <a:off x="1944067" y="2139702"/>
            <a:ext cx="3126754" cy="16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2E06C-2421-477B-A1B0-E92CA5A27BB5}"/>
              </a:ext>
            </a:extLst>
          </p:cNvPr>
          <p:cNvSpPr/>
          <p:nvPr/>
        </p:nvSpPr>
        <p:spPr bwMode="gray">
          <a:xfrm>
            <a:off x="5117284" y="1224125"/>
            <a:ext cx="2335036" cy="3399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F4837D-0662-4F9E-8851-02064967BA49}"/>
              </a:ext>
            </a:extLst>
          </p:cNvPr>
          <p:cNvSpPr txBox="1"/>
          <p:nvPr/>
        </p:nvSpPr>
        <p:spPr bwMode="gray">
          <a:xfrm>
            <a:off x="1411645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BB4230-75B0-410D-B559-CB8C3BEFAC26}"/>
              </a:ext>
            </a:extLst>
          </p:cNvPr>
          <p:cNvSpPr txBox="1"/>
          <p:nvPr/>
        </p:nvSpPr>
        <p:spPr bwMode="gray">
          <a:xfrm>
            <a:off x="4532592" y="2211710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B31F8F-8D55-4DF4-A976-2BD177F0B81F}"/>
              </a:ext>
            </a:extLst>
          </p:cNvPr>
          <p:cNvSpPr txBox="1"/>
          <p:nvPr/>
        </p:nvSpPr>
        <p:spPr bwMode="gray">
          <a:xfrm>
            <a:off x="4211960" y="4812573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2948B4C0-6942-4BBC-8491-8663E64673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Vermeintlich schwierige Aufgaben können sehr einfach sein …</a:t>
            </a:r>
          </a:p>
          <a:p>
            <a:pPr lvl="1"/>
            <a:r>
              <a:rPr lang="de-DE" dirty="0"/>
              <a:t>IHME-Daten: 31 Tabellen mit selbem Schema</a:t>
            </a:r>
          </a:p>
          <a:p>
            <a:pPr lvl="1"/>
            <a:r>
              <a:rPr lang="de-DE" dirty="0"/>
              <a:t>Nach Recherche sind von den 16.500.000 Datensätzen noch 950.000 relevant</a:t>
            </a:r>
          </a:p>
          <a:p>
            <a:pPr lvl="1"/>
            <a:r>
              <a:rPr lang="de-DE" dirty="0"/>
              <a:t>Über UNION verknüpft und gespeichert, Rest gelöscht</a:t>
            </a:r>
          </a:p>
          <a:p>
            <a:r>
              <a:rPr lang="de-DE" dirty="0"/>
              <a:t>… und vermeintlich einfache Aufgaben können sehr schwer werden!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-Daten: 17 Tabellen mit selbem Schlüssel und jeweils einer Kennzahl („Code“ + „Year“ und z.B. „Share Women“)</a:t>
            </a:r>
          </a:p>
          <a:p>
            <a:pPr lvl="1"/>
            <a:r>
              <a:rPr lang="de-DE" dirty="0"/>
              <a:t>Aber: kaum Schlüssel, die in allen 17 Tabellen vorkommen -&gt; INNER JOIN nicht möglich, also FULL OUTER JOIN</a:t>
            </a:r>
          </a:p>
          <a:p>
            <a:pPr lvl="1"/>
            <a:r>
              <a:rPr lang="de-DE" dirty="0"/>
              <a:t>Aber: Schlüssel geht verloren, wenn aus einer festen Spalte der 17 Tabellen bezogen, in welcher der Schlüssel nicht vorhanden ist</a:t>
            </a:r>
          </a:p>
          <a:p>
            <a:pPr lvl="1"/>
            <a:r>
              <a:rPr lang="de-DE" dirty="0"/>
              <a:t>Also: je Schlüssel eine Anfrage mit FULL OUTER JOIN und Schlüssel als „dynamisch gesetzte Konstante“ ausführen -&gt; extrem aufwändig!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203D9F-17E5-40FC-8136-6879FA95E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8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WDI-Daten: </a:t>
            </a:r>
            <a:r>
              <a:rPr lang="de-DE" dirty="0" err="1"/>
              <a:t>Pivotisierung</a:t>
            </a:r>
            <a:r>
              <a:rPr lang="de-DE" dirty="0"/>
              <a:t> notwendig!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40503B-B7AF-42CD-8B3F-20E6B603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6577"/>
            <a:ext cx="5484417" cy="254685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3B87F2-53DD-4C40-AFA9-1B9CA842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59355"/>
            <a:ext cx="3094856" cy="4608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9AB167-02CA-4708-B78F-03F53686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19" y="3479516"/>
            <a:ext cx="3599931" cy="124065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IHME-Daten: Einschränkung der relevanten Wertebereiche, dadurch Reduzierung der Tabellen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DF8568-DD89-441A-92BA-3F77BFE8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7905"/>
            <a:ext cx="3455915" cy="2457131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83A21E0-62E4-44EA-9CAC-F46C28AC0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EC1001-6D7D-4113-BEDE-AEC4078D0602}"/>
              </a:ext>
            </a:extLst>
          </p:cNvPr>
          <p:cNvGrpSpPr/>
          <p:nvPr/>
        </p:nvGrpSpPr>
        <p:grpSpPr>
          <a:xfrm>
            <a:off x="4243226" y="1910871"/>
            <a:ext cx="2816850" cy="2712325"/>
            <a:chOff x="459006" y="1606585"/>
            <a:chExt cx="3248898" cy="3106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4588BB1-6385-419B-A942-FAE2D72D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006" y="1606585"/>
              <a:ext cx="3248898" cy="31069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FC14FF2-7972-46E4-8570-3E4DCB7158B0}"/>
                </a:ext>
              </a:extLst>
            </p:cNvPr>
            <p:cNvSpPr/>
            <p:nvPr/>
          </p:nvSpPr>
          <p:spPr bwMode="gray">
            <a:xfrm>
              <a:off x="1736129" y="1779662"/>
              <a:ext cx="1539727" cy="74532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14E3EE3-9C26-4F31-9C59-499909E5FBE9}"/>
                </a:ext>
              </a:extLst>
            </p:cNvPr>
            <p:cNvSpPr/>
            <p:nvPr/>
          </p:nvSpPr>
          <p:spPr bwMode="gray">
            <a:xfrm>
              <a:off x="1736129" y="2001160"/>
              <a:ext cx="315591" cy="74532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F7B11A4-DAB9-4FF9-ACA9-D28FF5644471}"/>
                </a:ext>
              </a:extLst>
            </p:cNvPr>
            <p:cNvSpPr/>
            <p:nvPr/>
          </p:nvSpPr>
          <p:spPr bwMode="gray">
            <a:xfrm>
              <a:off x="1736129" y="2787774"/>
              <a:ext cx="963664" cy="360040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CC5A103-A910-4EC1-93BC-F17E24C104F2}"/>
                </a:ext>
              </a:extLst>
            </p:cNvPr>
            <p:cNvSpPr/>
            <p:nvPr/>
          </p:nvSpPr>
          <p:spPr bwMode="gray">
            <a:xfrm>
              <a:off x="1736129" y="3477295"/>
              <a:ext cx="1107680" cy="85157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495E1E-667D-494C-BAFA-CE34928899F3}"/>
                </a:ext>
              </a:extLst>
            </p:cNvPr>
            <p:cNvSpPr/>
            <p:nvPr/>
          </p:nvSpPr>
          <p:spPr bwMode="gray">
            <a:xfrm>
              <a:off x="1736129" y="4037986"/>
              <a:ext cx="1179688" cy="333964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8F02AD39-3FD8-4D65-9854-A15E4B993946}"/>
              </a:ext>
            </a:extLst>
          </p:cNvPr>
          <p:cNvSpPr/>
          <p:nvPr/>
        </p:nvSpPr>
        <p:spPr bwMode="gray">
          <a:xfrm rot="12591778">
            <a:off x="942239" y="4224014"/>
            <a:ext cx="207818" cy="37214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20D4B5-9274-4687-B0D8-97559B9449EA}"/>
              </a:ext>
            </a:extLst>
          </p:cNvPr>
          <p:cNvSpPr txBox="1"/>
          <p:nvPr/>
        </p:nvSpPr>
        <p:spPr bwMode="gray">
          <a:xfrm>
            <a:off x="607234" y="4629095"/>
            <a:ext cx="3316693" cy="276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Werte recherchiert (Arztbefragung, Artikel)</a:t>
            </a:r>
          </a:p>
        </p:txBody>
      </p:sp>
    </p:spTree>
    <p:extLst>
      <p:ext uri="{BB962C8B-B14F-4D97-AF65-F5344CB8AC3E}">
        <p14:creationId xmlns:p14="http://schemas.microsoft.com/office/powerpoint/2010/main" val="71393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GHDx</a:t>
            </a:r>
            <a:r>
              <a:rPr lang="de-DE" dirty="0"/>
              <a:t>-Daten: „Das sind zwar 17 Tabellen, aber die verknüpfen wir dann einfach miteinander über deren Key, das passt schon…“</a:t>
            </a:r>
          </a:p>
          <a:p>
            <a:pPr lvl="1"/>
            <a:r>
              <a:rPr lang="de-DE" dirty="0"/>
              <a:t>So einfach war es dann doch nicht!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21A89D5-7E36-4D86-B4D5-03B49E0D64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3C64F9B-C04B-445C-AF91-5D5BD04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6" y="2102914"/>
            <a:ext cx="6368662" cy="2520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70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699</Words>
  <Application>Microsoft Office PowerPoint</Application>
  <PresentationFormat>Bildschirmpräsentation (16:9)</PresentationFormat>
  <Paragraphs>165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Verdana</vt:lpstr>
      <vt:lpstr>TEMPLATE_Fakultät_11_EXP v201702</vt:lpstr>
      <vt:lpstr>Information Integration – Task 3 Integration</vt:lpstr>
      <vt:lpstr>Kurzer Rückblick</vt:lpstr>
      <vt:lpstr>Schema zu Beginn</vt:lpstr>
      <vt:lpstr>Datenfluss in unserem System</vt:lpstr>
      <vt:lpstr>Finales globales Schema</vt:lpstr>
      <vt:lpstr>Was wir gelernt haben</vt:lpstr>
      <vt:lpstr>Beispiele</vt:lpstr>
      <vt:lpstr>Beispiele</vt:lpstr>
      <vt:lpstr>Beispiele</vt:lpstr>
      <vt:lpstr>Beispiele</vt:lpstr>
      <vt:lpstr>Beispiele</vt:lpstr>
      <vt:lpstr>Beispiele</vt:lpstr>
      <vt:lpstr>Was wir gelernt haben</vt:lpstr>
      <vt:lpstr>Nächste Schritte</vt:lpstr>
      <vt:lpstr>Danke für die Aufmerksamkeit!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65</cp:revision>
  <cp:lastPrinted>2014-05-07T12:19:03Z</cp:lastPrinted>
  <dcterms:created xsi:type="dcterms:W3CDTF">2019-12-01T11:34:34Z</dcterms:created>
  <dcterms:modified xsi:type="dcterms:W3CDTF">2019-12-03T08:26:03Z</dcterms:modified>
</cp:coreProperties>
</file>