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6858000" cx="9144000"/>
  <p:notesSz cx="6881800" cy="9296400"/>
  <p:embeddedFontLst>
    <p:embeddedFont>
      <p:font typeface="Corbel"/>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928">
          <p15:clr>
            <a:srgbClr val="A4A3A4"/>
          </p15:clr>
        </p15:guide>
        <p15:guide id="2" pos="2168">
          <p15:clr>
            <a:srgbClr val="A4A3A4"/>
          </p15:clr>
        </p15:guide>
      </p15:notesGuideLst>
    </p:ext>
    <p:ext uri="http://customooxmlschemas.google.com/">
      <go:slidesCustomData xmlns:go="http://customooxmlschemas.google.com/" r:id="rId82" roundtripDataSignature="AMtx7mgDmFyMn13ia9ko1TEZp1Q0CRg0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8" orient="horz"/>
        <p:guide pos="216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Corbel-italic.fntdata"/><Relationship Id="rId82" Type="http://customschemas.google.com/relationships/presentationmetadata" Target="metadata"/><Relationship Id="rId81" Type="http://schemas.openxmlformats.org/officeDocument/2006/relationships/font" Target="fonts/Corbel-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Corbel-bold.fntdata"/><Relationship Id="rId34" Type="http://schemas.openxmlformats.org/officeDocument/2006/relationships/slide" Target="slides/slide29.xml"/><Relationship Id="rId78" Type="http://schemas.openxmlformats.org/officeDocument/2006/relationships/font" Target="fonts/Corbel-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2pPr>
            <a:lvl3pPr lvl="2"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3pPr>
            <a:lvl4pPr lvl="3"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4pPr>
            <a:lvl5pPr lvl="4"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5pPr>
            <a:lvl6pPr lvl="5"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6pPr>
            <a:lvl7pPr lvl="6"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7pPr>
            <a:lvl8pPr lvl="7"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8pPr>
            <a:lvl9pPr lvl="8"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9pPr>
          </a:lstStyle>
          <a:p/>
        </p:txBody>
      </p:sp>
      <p:sp>
        <p:nvSpPr>
          <p:cNvPr id="4" name="Google Shape;4;n"/>
          <p:cNvSpPr txBox="1"/>
          <p:nvPr>
            <p:ph idx="10" type="dt"/>
          </p:nvPr>
        </p:nvSpPr>
        <p:spPr>
          <a:xfrm>
            <a:off x="3897313" y="0"/>
            <a:ext cx="2982912" cy="465138"/>
          </a:xfrm>
          <a:prstGeom prst="rect">
            <a:avLst/>
          </a:prstGeom>
          <a:noFill/>
          <a:ln>
            <a:noFill/>
          </a:ln>
        </p:spPr>
        <p:txBody>
          <a:bodyPr anchorCtr="0" anchor="t" bIns="46200" lIns="92425" spcFirstLastPara="1" rIns="92425" wrap="square" tIns="462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2pPr>
            <a:lvl3pPr lvl="2"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3pPr>
            <a:lvl4pPr lvl="3"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4pPr>
            <a:lvl5pPr lvl="4"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5pPr>
            <a:lvl6pPr lvl="5"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6pPr>
            <a:lvl7pPr lvl="6"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7pPr>
            <a:lvl8pPr lvl="7"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8pPr>
            <a:lvl9pPr lvl="8"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9pPr>
          </a:lstStyle>
          <a:p/>
        </p:txBody>
      </p:sp>
      <p:sp>
        <p:nvSpPr>
          <p:cNvPr id="5" name="Google Shape;5;n"/>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2pPr>
            <a:lvl3pPr lvl="2"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3pPr>
            <a:lvl4pPr lvl="3"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4pPr>
            <a:lvl5pPr lvl="4"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5pPr>
            <a:lvl6pPr lvl="5"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6pPr>
            <a:lvl7pPr lvl="6"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7pPr>
            <a:lvl8pPr lvl="7"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8pPr>
            <a:lvl9pPr lvl="8" marR="0" rtl="0" algn="l">
              <a:spcBef>
                <a:spcPts val="0"/>
              </a:spcBef>
              <a:spcAft>
                <a:spcPts val="0"/>
              </a:spcAft>
              <a:buSzPts val="1400"/>
              <a:buNone/>
              <a:defRPr b="0" i="0" sz="2500" u="none" cap="none" strike="noStrike">
                <a:solidFill>
                  <a:srgbClr val="EBFFC2"/>
                </a:solidFill>
                <a:latin typeface="Corbel"/>
                <a:ea typeface="Corbel"/>
                <a:cs typeface="Corbel"/>
                <a:sym typeface="Corbel"/>
              </a:defRPr>
            </a:lvl9pPr>
          </a:lstStyle>
          <a:p/>
        </p:txBody>
      </p:sp>
      <p:sp>
        <p:nvSpPr>
          <p:cNvPr id="8" name="Google Shape;8;n"/>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9" name="Google Shape;59;p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41" name="Google Shape;141;p1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49" name="Google Shape;149;p1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57" name="Google Shape;157;p1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164" name="Google Shape;164;p13: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165" name="Google Shape;165;p13: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166" name="Google Shape;166;p13: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3: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73" name="Google Shape;173;p1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81" name="Google Shape;181;p1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88" name="Google Shape;188;p1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97" name="Google Shape;197;p1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06" name="Google Shape;206;p1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15" name="Google Shape;215;p1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69" name="Google Shape;69;p2: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70" name="Google Shape;70;p2: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71" name="Google Shape;71;p2: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2: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22" name="Google Shape;222;p20: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23" name="Google Shape;223;p20: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24" name="Google Shape;224;p20: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0: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32" name="Google Shape;232;p2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40" name="Google Shape;240;p2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48" name="Google Shape;248;p2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55" name="Google Shape;255;p24: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56" name="Google Shape;256;p24: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57" name="Google Shape;257;p24: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4: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65" name="Google Shape;265;p2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73" name="Google Shape;273;p2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81" name="Google Shape;281;p2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288" name="Google Shape;288;p28: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289" name="Google Shape;289;p28: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290" name="Google Shape;290;p28: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8: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298" name="Google Shape;298;p2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80" name="Google Shape;80;p3: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81" name="Google Shape;81;p3: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82" name="Google Shape;82;p3: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3: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06" name="Google Shape;306;p3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14" name="Google Shape;314;p3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21" name="Google Shape;321;p32: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22" name="Google Shape;322;p32: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23" name="Google Shape;323;p32: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32: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30" name="Google Shape;330;p3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39" name="Google Shape;339;p3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48" name="Google Shape;348;p3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6: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55" name="Google Shape;355;p36: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56" name="Google Shape;356;p36: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57" name="Google Shape;357;p36: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36: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69" name="Google Shape;369;p3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377" name="Google Shape;377;p3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9: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86" name="Google Shape;386;p39: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87" name="Google Shape;387;p39: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88" name="Google Shape;388;p39: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9: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90" name="Google Shape;90;p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0: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395" name="Google Shape;395;p40: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396" name="Google Shape;396;p40: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397" name="Google Shape;397;p40: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40: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07" name="Google Shape;407;p4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15" name="Google Shape;415;p4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22" name="Google Shape;422;p4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4: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31" name="Google Shape;431;p44: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32" name="Google Shape;432;p44: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33" name="Google Shape;433;p44: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44: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41" name="Google Shape;441;p4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49" name="Google Shape;449;p4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58" name="Google Shape;458;p4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66" name="Google Shape;466;p4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74" name="Google Shape;474;p4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01" name="Google Shape;101;p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0: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482" name="Google Shape;482;p50: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483" name="Google Shape;483;p50: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484" name="Google Shape;484;p50: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50: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91" name="Google Shape;491;p5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499" name="Google Shape;499;p5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07" name="Google Shape;507;p5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15" name="Google Shape;515;p5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23" name="Google Shape;523;p5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30" name="Google Shape;530;p5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39" name="Google Shape;539;p5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47" name="Google Shape;547;p5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54" name="Google Shape;554;p5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09" name="Google Shape;109;p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62" name="Google Shape;562;p6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70" name="Google Shape;570;p6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78" name="Google Shape;578;p6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63: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85" name="Google Shape;585;p6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4: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594" name="Google Shape;594;p6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5: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00" name="Google Shape;600;p6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6: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09" name="Google Shape;609;p6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7: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18" name="Google Shape;618;p6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68: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628" name="Google Shape;628;p68: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629" name="Google Shape;629;p68: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630" name="Google Shape;630;p68: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68: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38" name="Google Shape;638;p6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a:t>*</a:t>
            </a:r>
            <a:endParaRPr/>
          </a:p>
        </p:txBody>
      </p:sp>
      <p:sp>
        <p:nvSpPr>
          <p:cNvPr id="117" name="Google Shape;117;p7:notes"/>
          <p:cNvSpPr txBox="1"/>
          <p:nvPr>
            <p:ph idx="11" type="ftr"/>
          </p:nvPr>
        </p:nvSpPr>
        <p:spPr>
          <a:xfrm>
            <a:off x="0" y="8829675"/>
            <a:ext cx="2982913" cy="465138"/>
          </a:xfrm>
          <a:prstGeom prst="rect">
            <a:avLst/>
          </a:prstGeom>
          <a:noFill/>
          <a:ln>
            <a:noFill/>
          </a:ln>
        </p:spPr>
        <p:txBody>
          <a:bodyPr anchorCtr="0" anchor="b" bIns="46200" lIns="92425" spcFirstLastPara="1" rIns="92425" wrap="square" tIns="46200">
            <a:noAutofit/>
          </a:bodyPr>
          <a:lstStyle/>
          <a:p>
            <a:pPr indent="0" lvl="0" marL="0" rtl="0" algn="l">
              <a:spcBef>
                <a:spcPts val="0"/>
              </a:spcBef>
              <a:spcAft>
                <a:spcPts val="0"/>
              </a:spcAft>
              <a:buNone/>
            </a:pPr>
            <a:r>
              <a:rPr lang="en-US"/>
              <a:t>(c) 2007 National Academy for Software Development - http://academy.devbg.org. All rights reserved. Unauthorized copying or re-distribution is strictly prohibited.*</a:t>
            </a:r>
            <a:endParaRPr/>
          </a:p>
        </p:txBody>
      </p:sp>
      <p:sp>
        <p:nvSpPr>
          <p:cNvPr id="118" name="Google Shape;118;p7:notes"/>
          <p:cNvSpPr txBox="1"/>
          <p:nvPr>
            <p:ph idx="12" type="sldNum"/>
          </p:nvPr>
        </p:nvSpPr>
        <p:spPr>
          <a:xfrm>
            <a:off x="3897313" y="8829675"/>
            <a:ext cx="2982912" cy="465138"/>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r>
              <a:rPr lang="en-US"/>
              <a:t>##</a:t>
            </a:r>
            <a:endParaRPr/>
          </a:p>
        </p:txBody>
      </p:sp>
      <p:sp>
        <p:nvSpPr>
          <p:cNvPr id="119" name="Google Shape;119;p7:notes"/>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7:notes"/>
          <p:cNvSpPr txBox="1"/>
          <p:nvPr>
            <p:ph idx="1" type="body"/>
          </p:nvPr>
        </p:nvSpPr>
        <p:spPr>
          <a:xfrm>
            <a:off x="687388" y="4416425"/>
            <a:ext cx="5507037"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0: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45" name="Google Shape;645;p7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1: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53" name="Google Shape;653;p7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72: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660" name="Google Shape;660;p7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26" name="Google Shape;126;p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7388" y="4416425"/>
            <a:ext cx="5507037" cy="4183063"/>
          </a:xfrm>
          <a:prstGeom prst="rect">
            <a:avLst/>
          </a:prstGeom>
        </p:spPr>
        <p:txBody>
          <a:bodyPr anchorCtr="0" anchor="t" bIns="46200" lIns="92425" spcFirstLastPara="1" rIns="92425" wrap="square" tIns="46200">
            <a:noAutofit/>
          </a:bodyPr>
          <a:lstStyle/>
          <a:p>
            <a:pPr indent="0" lvl="0" marL="0" rtl="0" algn="l">
              <a:spcBef>
                <a:spcPts val="360"/>
              </a:spcBef>
              <a:spcAft>
                <a:spcPts val="0"/>
              </a:spcAft>
              <a:buNone/>
            </a:pPr>
            <a:r>
              <a:t/>
            </a:r>
            <a:endParaRPr/>
          </a:p>
        </p:txBody>
      </p:sp>
      <p:sp>
        <p:nvSpPr>
          <p:cNvPr id="134" name="Google Shape;134;p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Slide">
  <p:cSld name="Presentation Title Slide">
    <p:spTree>
      <p:nvGrpSpPr>
        <p:cNvPr id="17" name="Shape 17"/>
        <p:cNvGrpSpPr/>
        <p:nvPr/>
      </p:nvGrpSpPr>
      <p:grpSpPr>
        <a:xfrm>
          <a:off x="0" y="0"/>
          <a:ext cx="0" cy="0"/>
          <a:chOff x="0" y="0"/>
          <a:chExt cx="0" cy="0"/>
        </a:xfrm>
      </p:grpSpPr>
      <p:sp>
        <p:nvSpPr>
          <p:cNvPr id="18" name="Google Shape;18;p74"/>
          <p:cNvSpPr txBox="1"/>
          <p:nvPr>
            <p:ph type="ctrTitle"/>
          </p:nvPr>
        </p:nvSpPr>
        <p:spPr>
          <a:xfrm>
            <a:off x="457200" y="1524000"/>
            <a:ext cx="8229600" cy="1524000"/>
          </a:xfrm>
          <a:prstGeom prst="rect">
            <a:avLst/>
          </a:prstGeom>
          <a:noFill/>
          <a:ln>
            <a:noFill/>
          </a:ln>
        </p:spPr>
        <p:txBody>
          <a:bodyPr anchorCtr="0" anchor="b" bIns="0" lIns="91425" spcFirstLastPara="1" rIns="91425" wrap="square" tIns="0">
            <a:noAutofit/>
          </a:bodyPr>
          <a:lstStyle>
            <a:lvl1pPr lvl="0" marR="0" rtl="0" algn="r">
              <a:lnSpc>
                <a:spcPct val="100000"/>
              </a:lnSpc>
              <a:spcBef>
                <a:spcPts val="0"/>
              </a:spcBef>
              <a:spcAft>
                <a:spcPts val="0"/>
              </a:spcAft>
              <a:buSzPts val="1400"/>
              <a:buNone/>
              <a:defRPr b="1" i="0" sz="5400" u="none" cap="none" strike="noStrike">
                <a:solidFill>
                  <a:srgbClr val="D4FF5B"/>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19" name="Google Shape;19;p74"/>
          <p:cNvSpPr txBox="1"/>
          <p:nvPr>
            <p:ph idx="1" type="subTitle"/>
          </p:nvPr>
        </p:nvSpPr>
        <p:spPr>
          <a:xfrm>
            <a:off x="457200" y="3240880"/>
            <a:ext cx="8229600" cy="569120"/>
          </a:xfrm>
          <a:prstGeom prst="rect">
            <a:avLst/>
          </a:prstGeom>
          <a:noFill/>
          <a:ln>
            <a:noFill/>
          </a:ln>
        </p:spPr>
        <p:txBody>
          <a:bodyPr anchorCtr="0" anchor="ctr" bIns="0" lIns="90000" spcFirstLastPara="1" rIns="90000" wrap="square" tIns="0">
            <a:noAutofit/>
          </a:bodyPr>
          <a:lstStyle>
            <a:lvl1pPr lvl="0" marR="0" rtl="0" algn="r">
              <a:spcBef>
                <a:spcPts val="560"/>
              </a:spcBef>
              <a:spcAft>
                <a:spcPts val="0"/>
              </a:spcAft>
              <a:buClr>
                <a:srgbClr val="B4DAE4"/>
              </a:buClr>
              <a:buSzPts val="1960"/>
              <a:buFont typeface="Noto Sans Symbols"/>
              <a:buNone/>
              <a:defRPr b="1" i="0" sz="2800" u="none" cap="none" strike="noStrike">
                <a:solidFill>
                  <a:srgbClr val="FAF8C8"/>
                </a:solidFill>
                <a:latin typeface="Corbel"/>
                <a:ea typeface="Corbel"/>
                <a:cs typeface="Corbel"/>
                <a:sym typeface="Corbel"/>
              </a:defRPr>
            </a:lvl1pPr>
            <a:lvl2pPr lvl="1" marR="0" rtl="0" algn="ctr">
              <a:spcBef>
                <a:spcPts val="600"/>
              </a:spcBef>
              <a:spcAft>
                <a:spcPts val="0"/>
              </a:spcAft>
              <a:buClr>
                <a:srgbClr val="FFA89F"/>
              </a:buClr>
              <a:buSzPts val="3000"/>
              <a:buFont typeface="Noto Sans Symbols"/>
              <a:buNone/>
              <a:defRPr b="1" i="0" sz="3000" u="none" cap="none" strike="noStrike">
                <a:solidFill>
                  <a:srgbClr val="F4FEE0"/>
                </a:solidFill>
                <a:latin typeface="Corbel"/>
                <a:ea typeface="Corbel"/>
                <a:cs typeface="Corbel"/>
                <a:sym typeface="Corbel"/>
              </a:defRPr>
            </a:lvl2pPr>
            <a:lvl3pPr lvl="2" marR="0" rtl="0" algn="ctr">
              <a:spcBef>
                <a:spcPts val="560"/>
              </a:spcBef>
              <a:spcAft>
                <a:spcPts val="0"/>
              </a:spcAft>
              <a:buClr>
                <a:srgbClr val="76B200"/>
              </a:buClr>
              <a:buSzPts val="2800"/>
              <a:buFont typeface="Noto Sans Symbols"/>
              <a:buNone/>
              <a:defRPr b="1" i="0" sz="2800" u="none" cap="none" strike="noStrike">
                <a:solidFill>
                  <a:srgbClr val="F4FEE0"/>
                </a:solidFill>
                <a:latin typeface="Corbel"/>
                <a:ea typeface="Corbel"/>
                <a:cs typeface="Corbel"/>
                <a:sym typeface="Corbel"/>
              </a:defRPr>
            </a:lvl3pPr>
            <a:lvl4pPr lvl="3" marR="0" rtl="0" algn="ctr">
              <a:spcBef>
                <a:spcPts val="520"/>
              </a:spcBef>
              <a:spcAft>
                <a:spcPts val="0"/>
              </a:spcAft>
              <a:buClr>
                <a:srgbClr val="F8BD52"/>
              </a:buClr>
              <a:buSzPts val="2600"/>
              <a:buFont typeface="Noto Sans Symbols"/>
              <a:buNone/>
              <a:defRPr b="1" i="0" sz="2600" u="none" cap="none" strike="noStrike">
                <a:solidFill>
                  <a:srgbClr val="F4FEE0"/>
                </a:solidFill>
                <a:latin typeface="Corbel"/>
                <a:ea typeface="Corbel"/>
                <a:cs typeface="Corbel"/>
                <a:sym typeface="Corbel"/>
              </a:defRPr>
            </a:lvl4pPr>
            <a:lvl5pPr lvl="4" marR="0" rtl="0" algn="ctr">
              <a:spcBef>
                <a:spcPts val="480"/>
              </a:spcBef>
              <a:spcAft>
                <a:spcPts val="0"/>
              </a:spcAft>
              <a:buClr>
                <a:srgbClr val="46A6BD"/>
              </a:buClr>
              <a:buSzPts val="2400"/>
              <a:buFont typeface="Noto Sans Symbols"/>
              <a:buNone/>
              <a:defRPr b="1" i="0" sz="2400" u="none" cap="none" strike="noStrike">
                <a:solidFill>
                  <a:srgbClr val="F4FEE0"/>
                </a:solidFill>
                <a:latin typeface="Corbel"/>
                <a:ea typeface="Corbel"/>
                <a:cs typeface="Corbel"/>
                <a:sym typeface="Corbel"/>
              </a:defRPr>
            </a:lvl5pPr>
            <a:lvl6pPr lvl="5" marR="0" rtl="0" algn="ctr">
              <a:spcBef>
                <a:spcPts val="360"/>
              </a:spcBef>
              <a:spcAft>
                <a:spcPts val="0"/>
              </a:spcAft>
              <a:buClr>
                <a:schemeClr val="accent6"/>
              </a:buClr>
              <a:buSzPts val="1800"/>
              <a:buFont typeface="Noto Sans Symbols"/>
              <a:buNone/>
              <a:defRPr b="0" i="0" sz="1800" u="none" cap="none" strike="noStrike">
                <a:solidFill>
                  <a:schemeClr val="lt1"/>
                </a:solidFill>
                <a:latin typeface="Corbel"/>
                <a:ea typeface="Corbel"/>
                <a:cs typeface="Corbel"/>
                <a:sym typeface="Corbel"/>
              </a:defRPr>
            </a:lvl6pPr>
            <a:lvl7pPr lvl="6" marR="0" rtl="0" algn="ctr">
              <a:spcBef>
                <a:spcPts val="320"/>
              </a:spcBef>
              <a:spcAft>
                <a:spcPts val="0"/>
              </a:spcAft>
              <a:buClr>
                <a:schemeClr val="lt2"/>
              </a:buClr>
              <a:buSzPts val="1600"/>
              <a:buFont typeface="Noto Sans Symbols"/>
              <a:buNone/>
              <a:defRPr b="0" i="0" sz="1600" u="none" cap="none" strike="noStrike">
                <a:solidFill>
                  <a:schemeClr val="lt1"/>
                </a:solidFill>
                <a:latin typeface="Corbel"/>
                <a:ea typeface="Corbel"/>
                <a:cs typeface="Corbel"/>
                <a:sym typeface="Corbel"/>
              </a:defRPr>
            </a:lvl7pPr>
            <a:lvl8pPr lvl="7"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8pPr>
            <a:lvl9pPr lvl="8"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9pPr>
          </a:lstStyle>
          <a:p/>
        </p:txBody>
      </p:sp>
      <p:cxnSp>
        <p:nvCxnSpPr>
          <p:cNvPr id="20" name="Google Shape;20;p74"/>
          <p:cNvCxnSpPr/>
          <p:nvPr/>
        </p:nvCxnSpPr>
        <p:spPr>
          <a:xfrm>
            <a:off x="2667000" y="4114800"/>
            <a:ext cx="6248400" cy="0"/>
          </a:xfrm>
          <a:prstGeom prst="straightConnector1">
            <a:avLst/>
          </a:prstGeom>
          <a:noFill/>
          <a:ln cap="rnd" cmpd="sng" w="38100">
            <a:solidFill>
              <a:srgbClr val="D9EDF1">
                <a:alpha val="49803"/>
              </a:srgbClr>
            </a:solidFill>
            <a:prstDash val="solid"/>
            <a:round/>
            <a:headEnd len="sm" w="sm" type="none"/>
            <a:tailEnd len="sm" w="sm" type="none"/>
          </a:ln>
          <a:effectLst>
            <a:outerShdw blurRad="50800" rotWithShape="0" algn="tl" dir="2700000" dist="38100">
              <a:srgbClr val="000000">
                <a:alpha val="40000"/>
              </a:srgbClr>
            </a:outerShdw>
          </a:effectLst>
        </p:spPr>
      </p:cxnSp>
      <p:sp>
        <p:nvSpPr>
          <p:cNvPr id="21" name="Google Shape;21;p74"/>
          <p:cNvSpPr txBox="1"/>
          <p:nvPr>
            <p:ph idx="2" type="body"/>
          </p:nvPr>
        </p:nvSpPr>
        <p:spPr>
          <a:xfrm>
            <a:off x="457200" y="5224046"/>
            <a:ext cx="3352800" cy="533400"/>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960"/>
              <a:buFont typeface="Noto Sans Symbols"/>
              <a:buNone/>
              <a:defRPr b="1" i="0" sz="2800" u="none" cap="none" strike="noStrike">
                <a:solidFill>
                  <a:srgbClr val="DEFF9B"/>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2" name="Google Shape;22;p74"/>
          <p:cNvSpPr txBox="1"/>
          <p:nvPr>
            <p:ph idx="3" type="body"/>
          </p:nvPr>
        </p:nvSpPr>
        <p:spPr>
          <a:xfrm>
            <a:off x="457200" y="5757446"/>
            <a:ext cx="2090957" cy="369332"/>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260"/>
              <a:buFont typeface="Noto Sans Symbols"/>
              <a:buNone/>
              <a:defRPr b="1" i="0" sz="1800" u="none" cap="none" strike="noStrike">
                <a:solidFill>
                  <a:srgbClr val="0EFE58"/>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3" name="Google Shape;23;p74"/>
          <p:cNvSpPr txBox="1"/>
          <p:nvPr>
            <p:ph idx="4" type="body"/>
          </p:nvPr>
        </p:nvSpPr>
        <p:spPr>
          <a:xfrm>
            <a:off x="457200" y="6062246"/>
            <a:ext cx="1707903" cy="338554"/>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120"/>
              <a:buFont typeface="Noto Sans Symbols"/>
              <a:buNone/>
              <a:defRPr b="1" i="0" sz="1600" u="none" cap="none" strike="noStrike">
                <a:solidFill>
                  <a:srgbClr val="0EFE58"/>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cxnSp>
        <p:nvCxnSpPr>
          <p:cNvPr id="24" name="Google Shape;24;p74"/>
          <p:cNvCxnSpPr/>
          <p:nvPr/>
        </p:nvCxnSpPr>
        <p:spPr>
          <a:xfrm>
            <a:off x="2667000" y="4114800"/>
            <a:ext cx="6248400" cy="0"/>
          </a:xfrm>
          <a:prstGeom prst="straightConnector1">
            <a:avLst/>
          </a:prstGeom>
          <a:noFill/>
          <a:ln cap="rnd" cmpd="sng" w="38100">
            <a:solidFill>
              <a:srgbClr val="D9EDF1">
                <a:alpha val="49803"/>
              </a:srgbClr>
            </a:solidFill>
            <a:prstDash val="solid"/>
            <a:round/>
            <a:headEnd len="sm" w="sm" type="none"/>
            <a:tailEnd len="sm" w="sm" type="none"/>
          </a:ln>
          <a:effectLst>
            <a:outerShdw blurRad="50800" rotWithShape="0" algn="tl" dir="2700000" dist="38100">
              <a:srgbClr val="000000">
                <a:alpha val="40000"/>
              </a:srgbClr>
            </a:outerShdw>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75"/>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27" name="Google Shape;27;p75"/>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18750"/>
              </a:lnSpc>
              <a:spcBef>
                <a:spcPts val="600"/>
              </a:spcBef>
              <a:spcAft>
                <a:spcPts val="0"/>
              </a:spcAft>
              <a:buClr>
                <a:srgbClr val="B4DAE4"/>
              </a:buClr>
              <a:buSzPts val="2240"/>
              <a:buFont typeface="Noto Sans Symbols"/>
              <a:buChar char="◆"/>
              <a:defRPr b="1" i="0" sz="3200" u="none" cap="none" strike="noStrike">
                <a:solidFill>
                  <a:srgbClr val="EBFFD2"/>
                </a:solidFill>
                <a:latin typeface="Corbel"/>
                <a:ea typeface="Corbel"/>
                <a:cs typeface="Corbel"/>
                <a:sym typeface="Corbel"/>
              </a:defRPr>
            </a:lvl1pPr>
            <a:lvl2pPr indent="-419100" lvl="1" marL="914400" marR="0" rtl="0" algn="l">
              <a:lnSpc>
                <a:spcPct val="126666"/>
              </a:lnSpc>
              <a:spcBef>
                <a:spcPts val="600"/>
              </a:spcBef>
              <a:spcAft>
                <a:spcPts val="0"/>
              </a:spcAft>
              <a:buClr>
                <a:srgbClr val="8FD600"/>
              </a:buClr>
              <a:buSzPts val="3000"/>
              <a:buFont typeface="Noto Sans Symbols"/>
              <a:buChar char="⬥"/>
              <a:defRPr b="1" i="0" sz="3000" u="none" cap="none" strike="noStrike">
                <a:solidFill>
                  <a:srgbClr val="EAFFC1"/>
                </a:solidFill>
                <a:latin typeface="Corbel"/>
                <a:ea typeface="Corbel"/>
                <a:cs typeface="Corbel"/>
                <a:sym typeface="Corbel"/>
              </a:defRPr>
            </a:lvl2pPr>
            <a:lvl3pPr indent="-406400" lvl="2" marL="1371600" marR="0" rtl="0" algn="l">
              <a:lnSpc>
                <a:spcPct val="135714"/>
              </a:lnSpc>
              <a:spcBef>
                <a:spcPts val="600"/>
              </a:spcBef>
              <a:spcAft>
                <a:spcPts val="0"/>
              </a:spcAft>
              <a:buClr>
                <a:srgbClr val="FFAD9F"/>
              </a:buClr>
              <a:buSzPts val="2800"/>
              <a:buFont typeface="Noto Sans Symbols"/>
              <a:buChar char="⬥"/>
              <a:defRPr b="1" i="0" sz="2800" u="none" cap="none" strike="noStrike">
                <a:solidFill>
                  <a:srgbClr val="F5FFC2"/>
                </a:solidFill>
                <a:latin typeface="Corbel"/>
                <a:ea typeface="Corbel"/>
                <a:cs typeface="Corbel"/>
                <a:sym typeface="Corbel"/>
              </a:defRPr>
            </a:lvl3pPr>
            <a:lvl4pPr indent="-393700" lvl="3" marL="1828800" marR="0" rtl="0" algn="l">
              <a:lnSpc>
                <a:spcPct val="146153"/>
              </a:lnSpc>
              <a:spcBef>
                <a:spcPts val="600"/>
              </a:spcBef>
              <a:spcAft>
                <a:spcPts val="0"/>
              </a:spcAft>
              <a:buClr>
                <a:srgbClr val="FACF82"/>
              </a:buClr>
              <a:buSzPts val="2600"/>
              <a:buFont typeface="Noto Sans Symbols"/>
              <a:buChar char="⬥"/>
              <a:defRPr b="1" i="0" sz="2600" u="none" cap="none" strike="noStrike">
                <a:solidFill>
                  <a:srgbClr val="EAFFC1"/>
                </a:solidFill>
                <a:latin typeface="Corbel"/>
                <a:ea typeface="Corbel"/>
                <a:cs typeface="Corbel"/>
                <a:sym typeface="Corbel"/>
              </a:defRPr>
            </a:lvl4pPr>
            <a:lvl5pPr indent="-381000" lvl="4" marL="2286000" marR="0" rtl="0" algn="l">
              <a:lnSpc>
                <a:spcPct val="158333"/>
              </a:lnSpc>
              <a:spcBef>
                <a:spcPts val="600"/>
              </a:spcBef>
              <a:spcAft>
                <a:spcPts val="0"/>
              </a:spcAft>
              <a:buClr>
                <a:srgbClr val="46A6BD"/>
              </a:buClr>
              <a:buSzPts val="2400"/>
              <a:buFont typeface="Noto Sans Symbols"/>
              <a:buChar char="⬥"/>
              <a:defRPr b="1" i="0" sz="2400" u="none" cap="none" strike="noStrike">
                <a:solidFill>
                  <a:srgbClr val="EAFFC1"/>
                </a:solidFill>
                <a:latin typeface="Corbel"/>
                <a:ea typeface="Corbel"/>
                <a:cs typeface="Corbel"/>
                <a:sym typeface="Corbel"/>
              </a:defRPr>
            </a:lvl5pPr>
            <a:lvl6pPr indent="-342900" lvl="5" marL="2743200" marR="0" rtl="0" algn="l">
              <a:spcBef>
                <a:spcPts val="60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28" name="Google Shape;28;p7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100" u="none" cap="none" strike="noStrike">
                <a:solidFill>
                  <a:srgbClr val="EBFFC2"/>
                </a:solidFill>
                <a:latin typeface="Corbel"/>
                <a:ea typeface="Corbel"/>
                <a:cs typeface="Corbel"/>
                <a:sym typeface="Corbel"/>
              </a:defRPr>
            </a:lvl1pPr>
            <a:lvl2pPr indent="0" lvl="1" marL="0" marR="0" algn="r">
              <a:spcBef>
                <a:spcPts val="0"/>
              </a:spcBef>
              <a:spcAft>
                <a:spcPts val="0"/>
              </a:spcAft>
              <a:buNone/>
              <a:defRPr b="0" i="0" sz="1100" u="none" cap="none" strike="noStrike">
                <a:solidFill>
                  <a:srgbClr val="EBFFC2"/>
                </a:solidFill>
                <a:latin typeface="Corbel"/>
                <a:ea typeface="Corbel"/>
                <a:cs typeface="Corbel"/>
                <a:sym typeface="Corbel"/>
              </a:defRPr>
            </a:lvl2pPr>
            <a:lvl3pPr indent="0" lvl="2" marL="0" marR="0" algn="r">
              <a:spcBef>
                <a:spcPts val="0"/>
              </a:spcBef>
              <a:spcAft>
                <a:spcPts val="0"/>
              </a:spcAft>
              <a:buNone/>
              <a:defRPr b="0" i="0" sz="1100" u="none" cap="none" strike="noStrike">
                <a:solidFill>
                  <a:srgbClr val="EBFFC2"/>
                </a:solidFill>
                <a:latin typeface="Corbel"/>
                <a:ea typeface="Corbel"/>
                <a:cs typeface="Corbel"/>
                <a:sym typeface="Corbel"/>
              </a:defRPr>
            </a:lvl3pPr>
            <a:lvl4pPr indent="0" lvl="3" marL="0" marR="0" algn="r">
              <a:spcBef>
                <a:spcPts val="0"/>
              </a:spcBef>
              <a:spcAft>
                <a:spcPts val="0"/>
              </a:spcAft>
              <a:buNone/>
              <a:defRPr b="0" i="0" sz="1100" u="none" cap="none" strike="noStrike">
                <a:solidFill>
                  <a:srgbClr val="EBFFC2"/>
                </a:solidFill>
                <a:latin typeface="Corbel"/>
                <a:ea typeface="Corbel"/>
                <a:cs typeface="Corbel"/>
                <a:sym typeface="Corbel"/>
              </a:defRPr>
            </a:lvl4pPr>
            <a:lvl5pPr indent="0" lvl="4" marL="0" marR="0" algn="r">
              <a:spcBef>
                <a:spcPts val="0"/>
              </a:spcBef>
              <a:spcAft>
                <a:spcPts val="0"/>
              </a:spcAft>
              <a:buNone/>
              <a:defRPr b="0" i="0" sz="1100" u="none" cap="none" strike="noStrike">
                <a:solidFill>
                  <a:srgbClr val="EBFFC2"/>
                </a:solidFill>
                <a:latin typeface="Corbel"/>
                <a:ea typeface="Corbel"/>
                <a:cs typeface="Corbel"/>
                <a:sym typeface="Corbel"/>
              </a:defRPr>
            </a:lvl5pPr>
            <a:lvl6pPr indent="0" lvl="5" marL="0" marR="0" algn="r">
              <a:spcBef>
                <a:spcPts val="0"/>
              </a:spcBef>
              <a:spcAft>
                <a:spcPts val="0"/>
              </a:spcAft>
              <a:buNone/>
              <a:defRPr b="0" i="0" sz="1100" u="none" cap="none" strike="noStrike">
                <a:solidFill>
                  <a:srgbClr val="EBFFC2"/>
                </a:solidFill>
                <a:latin typeface="Corbel"/>
                <a:ea typeface="Corbel"/>
                <a:cs typeface="Corbel"/>
                <a:sym typeface="Corbel"/>
              </a:defRPr>
            </a:lvl6pPr>
            <a:lvl7pPr indent="0" lvl="6" marL="0" marR="0" algn="r">
              <a:spcBef>
                <a:spcPts val="0"/>
              </a:spcBef>
              <a:spcAft>
                <a:spcPts val="0"/>
              </a:spcAft>
              <a:buNone/>
              <a:defRPr b="0" i="0" sz="1100" u="none" cap="none" strike="noStrike">
                <a:solidFill>
                  <a:srgbClr val="EBFFC2"/>
                </a:solidFill>
                <a:latin typeface="Corbel"/>
                <a:ea typeface="Corbel"/>
                <a:cs typeface="Corbel"/>
                <a:sym typeface="Corbel"/>
              </a:defRPr>
            </a:lvl7pPr>
            <a:lvl8pPr indent="0" lvl="7" marL="0" marR="0" algn="r">
              <a:spcBef>
                <a:spcPts val="0"/>
              </a:spcBef>
              <a:spcAft>
                <a:spcPts val="0"/>
              </a:spcAft>
              <a:buNone/>
              <a:defRPr b="0" i="0" sz="1100" u="none" cap="none" strike="noStrike">
                <a:solidFill>
                  <a:srgbClr val="EBFFC2"/>
                </a:solidFill>
                <a:latin typeface="Corbel"/>
                <a:ea typeface="Corbel"/>
                <a:cs typeface="Corbel"/>
                <a:sym typeface="Corbel"/>
              </a:defRPr>
            </a:lvl8pPr>
            <a:lvl9pPr indent="0" lvl="8" marL="0" marR="0" algn="r">
              <a:spcBef>
                <a:spcPts val="0"/>
              </a:spcBef>
              <a:spcAft>
                <a:spcPts val="0"/>
              </a:spcAft>
              <a:buNone/>
              <a:defRPr b="0" i="0" sz="1100" u="none" cap="none" strike="noStrike">
                <a:solidFill>
                  <a:srgbClr val="EBFFC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76"/>
          <p:cNvSpPr txBox="1"/>
          <p:nvPr>
            <p:ph type="ctrTitle"/>
          </p:nvPr>
        </p:nvSpPr>
        <p:spPr>
          <a:xfrm>
            <a:off x="609600" y="2743201"/>
            <a:ext cx="7924800" cy="685800"/>
          </a:xfrm>
          <a:prstGeom prst="rect">
            <a:avLst/>
          </a:prstGeom>
          <a:noFill/>
          <a:ln>
            <a:noFill/>
          </a:ln>
        </p:spPr>
        <p:txBody>
          <a:bodyPr anchorCtr="0" anchor="ctr" bIns="0" lIns="91425" spcFirstLastPara="1" rIns="91425" wrap="square" tIns="0">
            <a:noAutofit/>
          </a:bodyPr>
          <a:lstStyle>
            <a:lvl1pPr lvl="0" marR="0" rtl="0" algn="ctr">
              <a:lnSpc>
                <a:spcPct val="100000"/>
              </a:lnSpc>
              <a:spcBef>
                <a:spcPts val="0"/>
              </a:spcBef>
              <a:spcAft>
                <a:spcPts val="0"/>
              </a:spcAft>
              <a:buSzPts val="1400"/>
              <a:buNone/>
              <a:defRPr b="1" i="0" sz="5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31" name="Google Shape;31;p76"/>
          <p:cNvSpPr txBox="1"/>
          <p:nvPr>
            <p:ph idx="1" type="subTitle"/>
          </p:nvPr>
        </p:nvSpPr>
        <p:spPr>
          <a:xfrm>
            <a:off x="609600" y="3469480"/>
            <a:ext cx="7924800" cy="569120"/>
          </a:xfrm>
          <a:prstGeom prst="rect">
            <a:avLst/>
          </a:prstGeom>
          <a:noFill/>
          <a:ln>
            <a:noFill/>
          </a:ln>
        </p:spPr>
        <p:txBody>
          <a:bodyPr anchorCtr="0" anchor="ctr" bIns="0" lIns="0" spcFirstLastPara="1" rIns="0" wrap="square" tIns="0">
            <a:noAutofit/>
          </a:bodyPr>
          <a:lstStyle>
            <a:lvl1pPr lvl="0" marR="0" rtl="0" algn="ctr">
              <a:spcBef>
                <a:spcPts val="560"/>
              </a:spcBef>
              <a:spcAft>
                <a:spcPts val="0"/>
              </a:spcAft>
              <a:buClr>
                <a:srgbClr val="B4DAE4"/>
              </a:buClr>
              <a:buSzPts val="1960"/>
              <a:buFont typeface="Noto Sans Symbols"/>
              <a:buNone/>
              <a:defRPr b="1" i="0" sz="2800" u="none" cap="none" strike="noStrike">
                <a:solidFill>
                  <a:srgbClr val="FAF7C8"/>
                </a:solidFill>
                <a:latin typeface="Corbel"/>
                <a:ea typeface="Corbel"/>
                <a:cs typeface="Corbel"/>
                <a:sym typeface="Corbel"/>
              </a:defRPr>
            </a:lvl1pPr>
            <a:lvl2pPr lvl="1" marR="0" rtl="0" algn="ctr">
              <a:spcBef>
                <a:spcPts val="600"/>
              </a:spcBef>
              <a:spcAft>
                <a:spcPts val="0"/>
              </a:spcAft>
              <a:buClr>
                <a:srgbClr val="FFA89F"/>
              </a:buClr>
              <a:buSzPts val="3000"/>
              <a:buFont typeface="Noto Sans Symbols"/>
              <a:buNone/>
              <a:defRPr b="1" i="0" sz="3000" u="none" cap="none" strike="noStrike">
                <a:solidFill>
                  <a:srgbClr val="F4FEE0"/>
                </a:solidFill>
                <a:latin typeface="Corbel"/>
                <a:ea typeface="Corbel"/>
                <a:cs typeface="Corbel"/>
                <a:sym typeface="Corbel"/>
              </a:defRPr>
            </a:lvl2pPr>
            <a:lvl3pPr lvl="2" marR="0" rtl="0" algn="ctr">
              <a:spcBef>
                <a:spcPts val="560"/>
              </a:spcBef>
              <a:spcAft>
                <a:spcPts val="0"/>
              </a:spcAft>
              <a:buClr>
                <a:srgbClr val="76B200"/>
              </a:buClr>
              <a:buSzPts val="2800"/>
              <a:buFont typeface="Noto Sans Symbols"/>
              <a:buNone/>
              <a:defRPr b="1" i="0" sz="2800" u="none" cap="none" strike="noStrike">
                <a:solidFill>
                  <a:srgbClr val="F4FEE0"/>
                </a:solidFill>
                <a:latin typeface="Corbel"/>
                <a:ea typeface="Corbel"/>
                <a:cs typeface="Corbel"/>
                <a:sym typeface="Corbel"/>
              </a:defRPr>
            </a:lvl3pPr>
            <a:lvl4pPr lvl="3" marR="0" rtl="0" algn="ctr">
              <a:spcBef>
                <a:spcPts val="520"/>
              </a:spcBef>
              <a:spcAft>
                <a:spcPts val="0"/>
              </a:spcAft>
              <a:buClr>
                <a:srgbClr val="F8BD52"/>
              </a:buClr>
              <a:buSzPts val="2600"/>
              <a:buFont typeface="Noto Sans Symbols"/>
              <a:buNone/>
              <a:defRPr b="1" i="0" sz="2600" u="none" cap="none" strike="noStrike">
                <a:solidFill>
                  <a:srgbClr val="F4FEE0"/>
                </a:solidFill>
                <a:latin typeface="Corbel"/>
                <a:ea typeface="Corbel"/>
                <a:cs typeface="Corbel"/>
                <a:sym typeface="Corbel"/>
              </a:defRPr>
            </a:lvl4pPr>
            <a:lvl5pPr lvl="4" marR="0" rtl="0" algn="ctr">
              <a:spcBef>
                <a:spcPts val="480"/>
              </a:spcBef>
              <a:spcAft>
                <a:spcPts val="0"/>
              </a:spcAft>
              <a:buClr>
                <a:srgbClr val="46A6BD"/>
              </a:buClr>
              <a:buSzPts val="2400"/>
              <a:buFont typeface="Noto Sans Symbols"/>
              <a:buNone/>
              <a:defRPr b="1" i="0" sz="2400" u="none" cap="none" strike="noStrike">
                <a:solidFill>
                  <a:srgbClr val="F4FEE0"/>
                </a:solidFill>
                <a:latin typeface="Corbel"/>
                <a:ea typeface="Corbel"/>
                <a:cs typeface="Corbel"/>
                <a:sym typeface="Corbel"/>
              </a:defRPr>
            </a:lvl5pPr>
            <a:lvl6pPr lvl="5" marR="0" rtl="0" algn="ctr">
              <a:spcBef>
                <a:spcPts val="360"/>
              </a:spcBef>
              <a:spcAft>
                <a:spcPts val="0"/>
              </a:spcAft>
              <a:buClr>
                <a:schemeClr val="accent6"/>
              </a:buClr>
              <a:buSzPts val="1800"/>
              <a:buFont typeface="Noto Sans Symbols"/>
              <a:buNone/>
              <a:defRPr b="0" i="0" sz="1800" u="none" cap="none" strike="noStrike">
                <a:solidFill>
                  <a:schemeClr val="lt1"/>
                </a:solidFill>
                <a:latin typeface="Corbel"/>
                <a:ea typeface="Corbel"/>
                <a:cs typeface="Corbel"/>
                <a:sym typeface="Corbel"/>
              </a:defRPr>
            </a:lvl6pPr>
            <a:lvl7pPr lvl="6" marR="0" rtl="0" algn="ctr">
              <a:spcBef>
                <a:spcPts val="320"/>
              </a:spcBef>
              <a:spcAft>
                <a:spcPts val="0"/>
              </a:spcAft>
              <a:buClr>
                <a:schemeClr val="lt2"/>
              </a:buClr>
              <a:buSzPts val="1600"/>
              <a:buFont typeface="Noto Sans Symbols"/>
              <a:buNone/>
              <a:defRPr b="0" i="0" sz="1600" u="none" cap="none" strike="noStrike">
                <a:solidFill>
                  <a:schemeClr val="lt1"/>
                </a:solidFill>
                <a:latin typeface="Corbel"/>
                <a:ea typeface="Corbel"/>
                <a:cs typeface="Corbel"/>
                <a:sym typeface="Corbel"/>
              </a:defRPr>
            </a:lvl7pPr>
            <a:lvl8pPr lvl="7"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8pPr>
            <a:lvl9pPr lvl="8"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urce Code Example">
  <p:cSld name="Source Code Example">
    <p:spTree>
      <p:nvGrpSpPr>
        <p:cNvPr id="32" name="Shape 32"/>
        <p:cNvGrpSpPr/>
        <p:nvPr/>
      </p:nvGrpSpPr>
      <p:grpSpPr>
        <a:xfrm>
          <a:off x="0" y="0"/>
          <a:ext cx="0" cy="0"/>
          <a:chOff x="0" y="0"/>
          <a:chExt cx="0" cy="0"/>
        </a:xfrm>
      </p:grpSpPr>
      <p:sp>
        <p:nvSpPr>
          <p:cNvPr id="33" name="Google Shape;33;p77"/>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34" name="Google Shape;34;p77"/>
          <p:cNvSpPr txBox="1"/>
          <p:nvPr>
            <p:ph idx="1" type="body"/>
          </p:nvPr>
        </p:nvSpPr>
        <p:spPr>
          <a:xfrm>
            <a:off x="228600" y="1066800"/>
            <a:ext cx="8686800" cy="579646"/>
          </a:xfrm>
          <a:prstGeom prst="rect">
            <a:avLst/>
          </a:prstGeom>
          <a:noFill/>
          <a:ln>
            <a:noFill/>
          </a:ln>
        </p:spPr>
        <p:txBody>
          <a:bodyPr anchorCtr="0" anchor="t" bIns="45700" lIns="91425" spcFirstLastPara="1" rIns="91425" wrap="square" tIns="45700">
            <a:spAutoFit/>
          </a:bodyPr>
          <a:lstStyle>
            <a:lvl1pPr indent="-361950" lvl="0" marL="457200" marR="0" rtl="0" algn="l">
              <a:lnSpc>
                <a:spcPct val="100000"/>
              </a:lnSpc>
              <a:spcBef>
                <a:spcPts val="600"/>
              </a:spcBef>
              <a:spcAft>
                <a:spcPts val="0"/>
              </a:spcAft>
              <a:buClr>
                <a:srgbClr val="B4DAE4"/>
              </a:buClr>
              <a:buSzPts val="2100"/>
              <a:buFont typeface="Noto Sans Symbols"/>
              <a:buChar char="◆"/>
              <a:defRPr b="1" i="0" sz="3000" u="none" cap="none" strike="noStrike">
                <a:solidFill>
                  <a:srgbClr val="EAFFC1"/>
                </a:solidFill>
                <a:latin typeface="Corbel"/>
                <a:ea typeface="Corbel"/>
                <a:cs typeface="Corbel"/>
                <a:sym typeface="Corbel"/>
              </a:defRPr>
            </a:lvl1pPr>
            <a:lvl2pPr indent="-419100" lvl="1" marL="914400" marR="0" rtl="0" algn="l">
              <a:lnSpc>
                <a:spcPct val="126666"/>
              </a:lnSpc>
              <a:spcBef>
                <a:spcPts val="600"/>
              </a:spcBef>
              <a:spcAft>
                <a:spcPts val="0"/>
              </a:spcAft>
              <a:buClr>
                <a:srgbClr val="8FD600"/>
              </a:buClr>
              <a:buSzPts val="3000"/>
              <a:buFont typeface="Noto Sans Symbols"/>
              <a:buChar char="⬥"/>
              <a:defRPr b="1" i="0" sz="3000" u="none" cap="none" strike="noStrike">
                <a:solidFill>
                  <a:srgbClr val="EAFFC1"/>
                </a:solidFill>
                <a:latin typeface="Corbel"/>
                <a:ea typeface="Corbel"/>
                <a:cs typeface="Corbel"/>
                <a:sym typeface="Corbel"/>
              </a:defRPr>
            </a:lvl2pPr>
            <a:lvl3pPr indent="-406400" lvl="2" marL="1371600" marR="0" rtl="0" algn="l">
              <a:lnSpc>
                <a:spcPct val="135714"/>
              </a:lnSpc>
              <a:spcBef>
                <a:spcPts val="600"/>
              </a:spcBef>
              <a:spcAft>
                <a:spcPts val="0"/>
              </a:spcAft>
              <a:buClr>
                <a:srgbClr val="FFAD9F"/>
              </a:buClr>
              <a:buSzPts val="2800"/>
              <a:buFont typeface="Noto Sans Symbols"/>
              <a:buChar char="⬥"/>
              <a:defRPr b="1" i="0" sz="2800" u="none" cap="none" strike="noStrike">
                <a:solidFill>
                  <a:srgbClr val="EAFFC1"/>
                </a:solidFill>
                <a:latin typeface="Corbel"/>
                <a:ea typeface="Corbel"/>
                <a:cs typeface="Corbel"/>
                <a:sym typeface="Corbel"/>
              </a:defRPr>
            </a:lvl3pPr>
            <a:lvl4pPr indent="-393700" lvl="3" marL="1828800" marR="0" rtl="0" algn="l">
              <a:lnSpc>
                <a:spcPct val="146153"/>
              </a:lnSpc>
              <a:spcBef>
                <a:spcPts val="600"/>
              </a:spcBef>
              <a:spcAft>
                <a:spcPts val="0"/>
              </a:spcAft>
              <a:buClr>
                <a:srgbClr val="FACF82"/>
              </a:buClr>
              <a:buSzPts val="2600"/>
              <a:buFont typeface="Noto Sans Symbols"/>
              <a:buChar char="⬥"/>
              <a:defRPr b="1" i="0" sz="2600" u="none" cap="none" strike="noStrike">
                <a:solidFill>
                  <a:srgbClr val="EAFFC1"/>
                </a:solidFill>
                <a:latin typeface="Corbel"/>
                <a:ea typeface="Corbel"/>
                <a:cs typeface="Corbel"/>
                <a:sym typeface="Corbel"/>
              </a:defRPr>
            </a:lvl4pPr>
            <a:lvl5pPr indent="-381000" lvl="4" marL="2286000" marR="0" rtl="0" algn="l">
              <a:lnSpc>
                <a:spcPct val="158333"/>
              </a:lnSpc>
              <a:spcBef>
                <a:spcPts val="600"/>
              </a:spcBef>
              <a:spcAft>
                <a:spcPts val="0"/>
              </a:spcAft>
              <a:buClr>
                <a:srgbClr val="46A6BD"/>
              </a:buClr>
              <a:buSzPts val="2400"/>
              <a:buFont typeface="Noto Sans Symbols"/>
              <a:buChar char="⬥"/>
              <a:defRPr b="1" i="0" sz="2400" u="none" cap="none" strike="noStrike">
                <a:solidFill>
                  <a:srgbClr val="EAFFC1"/>
                </a:solidFill>
                <a:latin typeface="Corbel"/>
                <a:ea typeface="Corbel"/>
                <a:cs typeface="Corbel"/>
                <a:sym typeface="Corbel"/>
              </a:defRPr>
            </a:lvl5pPr>
            <a:lvl6pPr indent="-342900" lvl="5" marL="2743200" marR="0" rtl="0" algn="l">
              <a:spcBef>
                <a:spcPts val="60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35" name="Google Shape;35;p77"/>
          <p:cNvSpPr txBox="1"/>
          <p:nvPr>
            <p:ph idx="2" type="body"/>
          </p:nvPr>
        </p:nvSpPr>
        <p:spPr>
          <a:xfrm>
            <a:off x="457200" y="1828800"/>
            <a:ext cx="8153400" cy="470898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400"/>
              <a:buFont typeface="Noto Sans Symbols"/>
              <a:buNone/>
              <a:defRPr b="1" i="0" sz="2000" u="none" cap="none" strike="noStrike">
                <a:solidFill>
                  <a:srgbClr val="8CF4F2"/>
                </a:solidFill>
                <a:latin typeface="Consolas"/>
                <a:ea typeface="Consolas"/>
                <a:cs typeface="Consolas"/>
                <a:sym typeface="Consolas"/>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36" name="Google Shape;36;p7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37" name="Shape 37"/>
        <p:cNvGrpSpPr/>
        <p:nvPr/>
      </p:nvGrpSpPr>
      <p:grpSpPr>
        <a:xfrm>
          <a:off x="0" y="0"/>
          <a:ext cx="0" cy="0"/>
          <a:chOff x="0" y="0"/>
          <a:chExt cx="0" cy="0"/>
        </a:xfrm>
      </p:grpSpPr>
      <p:sp>
        <p:nvSpPr>
          <p:cNvPr id="38" name="Google Shape;38;p78"/>
          <p:cNvSpPr txBox="1"/>
          <p:nvPr>
            <p:ph type="title"/>
          </p:nvPr>
        </p:nvSpPr>
        <p:spPr>
          <a:xfrm>
            <a:off x="1828800" y="152400"/>
            <a:ext cx="7086600" cy="914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39" name="Google Shape;39;p78"/>
          <p:cNvSpPr txBox="1"/>
          <p:nvPr/>
        </p:nvSpPr>
        <p:spPr>
          <a:xfrm>
            <a:off x="1295400" y="2438400"/>
            <a:ext cx="6400800" cy="2097345"/>
          </a:xfrm>
          <a:prstGeom prst="rect">
            <a:avLst/>
          </a:prstGeom>
          <a:noFill/>
          <a:ln>
            <a:noFill/>
          </a:ln>
        </p:spPr>
        <p:txBody>
          <a:bodyPr anchorCtr="0" anchor="ctr" bIns="45700" lIns="91425" spcFirstLastPara="1" rIns="91425" wrap="square" tIns="45700">
            <a:noAutofit/>
          </a:bodyPr>
          <a:lstStyle/>
          <a:p>
            <a:pPr indent="-319088" lvl="0" marL="319088" marR="0" rtl="0" algn="ctr">
              <a:lnSpc>
                <a:spcPct val="100000"/>
              </a:lnSpc>
              <a:spcBef>
                <a:spcPts val="0"/>
              </a:spcBef>
              <a:spcAft>
                <a:spcPts val="0"/>
              </a:spcAft>
              <a:buClr>
                <a:srgbClr val="B4DAE4"/>
              </a:buClr>
              <a:buSzPts val="5600"/>
              <a:buFont typeface="Noto Sans Symbols"/>
              <a:buNone/>
            </a:pPr>
            <a:r>
              <a:rPr b="1" lang="en-US" sz="8000">
                <a:solidFill>
                  <a:srgbClr val="E8FFC8"/>
                </a:solidFill>
                <a:latin typeface="Corbel"/>
                <a:ea typeface="Corbel"/>
                <a:cs typeface="Corbel"/>
                <a:sym typeface="Corbel"/>
              </a:rPr>
              <a:t>Questions?</a:t>
            </a:r>
            <a:endParaRPr/>
          </a:p>
        </p:txBody>
      </p:sp>
      <p:sp>
        <p:nvSpPr>
          <p:cNvPr id="40" name="Google Shape;40;p78"/>
          <p:cNvSpPr txBox="1"/>
          <p:nvPr/>
        </p:nvSpPr>
        <p:spPr>
          <a:xfrm>
            <a:off x="1295400" y="2438400"/>
            <a:ext cx="6400800" cy="2097345"/>
          </a:xfrm>
          <a:prstGeom prst="rect">
            <a:avLst/>
          </a:prstGeom>
          <a:noFill/>
          <a:ln>
            <a:noFill/>
          </a:ln>
        </p:spPr>
        <p:txBody>
          <a:bodyPr anchorCtr="0" anchor="ctr" bIns="45700" lIns="91425" spcFirstLastPara="1" rIns="91425" wrap="square" tIns="45700">
            <a:noAutofit/>
          </a:bodyPr>
          <a:lstStyle/>
          <a:p>
            <a:pPr indent="-319088" lvl="0" marL="319088" marR="0" rtl="0" algn="ctr">
              <a:lnSpc>
                <a:spcPct val="100000"/>
              </a:lnSpc>
              <a:spcBef>
                <a:spcPts val="0"/>
              </a:spcBef>
              <a:spcAft>
                <a:spcPts val="0"/>
              </a:spcAft>
              <a:buClr>
                <a:srgbClr val="B4DAE4"/>
              </a:buClr>
              <a:buSzPts val="5600"/>
              <a:buFont typeface="Noto Sans Symbols"/>
              <a:buNone/>
            </a:pPr>
            <a:r>
              <a:rPr b="1" lang="en-US" sz="8000">
                <a:solidFill>
                  <a:srgbClr val="E8FFC8"/>
                </a:solidFill>
                <a:latin typeface="Corbel"/>
                <a:ea typeface="Corbel"/>
                <a:cs typeface="Corbel"/>
                <a:sym typeface="Corbel"/>
              </a:rPr>
              <a:t>Questions?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resentation Title Slide">
  <p:cSld name="1_Presentation Title Slide">
    <p:spTree>
      <p:nvGrpSpPr>
        <p:cNvPr id="42" name="Shape 42"/>
        <p:cNvGrpSpPr/>
        <p:nvPr/>
      </p:nvGrpSpPr>
      <p:grpSpPr>
        <a:xfrm>
          <a:off x="0" y="0"/>
          <a:ext cx="0" cy="0"/>
          <a:chOff x="0" y="0"/>
          <a:chExt cx="0" cy="0"/>
        </a:xfrm>
      </p:grpSpPr>
      <p:sp>
        <p:nvSpPr>
          <p:cNvPr id="43" name="Google Shape;43;p80"/>
          <p:cNvSpPr txBox="1"/>
          <p:nvPr>
            <p:ph type="ctrTitle"/>
          </p:nvPr>
        </p:nvSpPr>
        <p:spPr>
          <a:xfrm>
            <a:off x="457200" y="1524000"/>
            <a:ext cx="8229600" cy="1524000"/>
          </a:xfrm>
          <a:prstGeom prst="rect">
            <a:avLst/>
          </a:prstGeom>
          <a:noFill/>
          <a:ln>
            <a:noFill/>
          </a:ln>
        </p:spPr>
        <p:txBody>
          <a:bodyPr anchorCtr="0" anchor="b" bIns="0" lIns="91425" spcFirstLastPara="1" rIns="91425" wrap="square" tIns="0">
            <a:noAutofit/>
          </a:bodyPr>
          <a:lstStyle>
            <a:lvl1pPr lvl="0" marR="0" rtl="0" algn="r">
              <a:lnSpc>
                <a:spcPct val="100000"/>
              </a:lnSpc>
              <a:spcBef>
                <a:spcPts val="0"/>
              </a:spcBef>
              <a:spcAft>
                <a:spcPts val="0"/>
              </a:spcAft>
              <a:buSzPts val="1400"/>
              <a:buNone/>
              <a:defRPr b="1" i="0" sz="5400" u="none" cap="none" strike="noStrike">
                <a:solidFill>
                  <a:srgbClr val="D4FF5B"/>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44" name="Google Shape;44;p80"/>
          <p:cNvSpPr txBox="1"/>
          <p:nvPr>
            <p:ph idx="1" type="subTitle"/>
          </p:nvPr>
        </p:nvSpPr>
        <p:spPr>
          <a:xfrm>
            <a:off x="457200" y="3240880"/>
            <a:ext cx="8229600" cy="569120"/>
          </a:xfrm>
          <a:prstGeom prst="rect">
            <a:avLst/>
          </a:prstGeom>
          <a:noFill/>
          <a:ln>
            <a:noFill/>
          </a:ln>
        </p:spPr>
        <p:txBody>
          <a:bodyPr anchorCtr="0" anchor="ctr" bIns="0" lIns="0" spcFirstLastPara="1" rIns="0" wrap="square" tIns="0">
            <a:noAutofit/>
          </a:bodyPr>
          <a:lstStyle>
            <a:lvl1pPr lvl="0" marR="0" rtl="0" algn="r">
              <a:spcBef>
                <a:spcPts val="560"/>
              </a:spcBef>
              <a:spcAft>
                <a:spcPts val="0"/>
              </a:spcAft>
              <a:buClr>
                <a:srgbClr val="B4DAE4"/>
              </a:buClr>
              <a:buSzPts val="1960"/>
              <a:buFont typeface="Noto Sans Symbols"/>
              <a:buNone/>
              <a:defRPr b="1" i="0" sz="2800" u="none" cap="none" strike="noStrike">
                <a:solidFill>
                  <a:srgbClr val="FAF8C8"/>
                </a:solidFill>
                <a:latin typeface="Corbel"/>
                <a:ea typeface="Corbel"/>
                <a:cs typeface="Corbel"/>
                <a:sym typeface="Corbel"/>
              </a:defRPr>
            </a:lvl1pPr>
            <a:lvl2pPr lvl="1" marR="0" rtl="0" algn="ctr">
              <a:spcBef>
                <a:spcPts val="600"/>
              </a:spcBef>
              <a:spcAft>
                <a:spcPts val="0"/>
              </a:spcAft>
              <a:buClr>
                <a:srgbClr val="FFA89F"/>
              </a:buClr>
              <a:buSzPts val="3000"/>
              <a:buFont typeface="Noto Sans Symbols"/>
              <a:buNone/>
              <a:defRPr b="1" i="0" sz="3000" u="none" cap="none" strike="noStrike">
                <a:solidFill>
                  <a:srgbClr val="F4FEE0"/>
                </a:solidFill>
                <a:latin typeface="Corbel"/>
                <a:ea typeface="Corbel"/>
                <a:cs typeface="Corbel"/>
                <a:sym typeface="Corbel"/>
              </a:defRPr>
            </a:lvl2pPr>
            <a:lvl3pPr lvl="2" marR="0" rtl="0" algn="ctr">
              <a:spcBef>
                <a:spcPts val="560"/>
              </a:spcBef>
              <a:spcAft>
                <a:spcPts val="0"/>
              </a:spcAft>
              <a:buClr>
                <a:srgbClr val="76B200"/>
              </a:buClr>
              <a:buSzPts val="2800"/>
              <a:buFont typeface="Noto Sans Symbols"/>
              <a:buNone/>
              <a:defRPr b="1" i="0" sz="2800" u="none" cap="none" strike="noStrike">
                <a:solidFill>
                  <a:srgbClr val="F4FEE0"/>
                </a:solidFill>
                <a:latin typeface="Corbel"/>
                <a:ea typeface="Corbel"/>
                <a:cs typeface="Corbel"/>
                <a:sym typeface="Corbel"/>
              </a:defRPr>
            </a:lvl3pPr>
            <a:lvl4pPr lvl="3" marR="0" rtl="0" algn="ctr">
              <a:spcBef>
                <a:spcPts val="520"/>
              </a:spcBef>
              <a:spcAft>
                <a:spcPts val="0"/>
              </a:spcAft>
              <a:buClr>
                <a:srgbClr val="F8BD52"/>
              </a:buClr>
              <a:buSzPts val="2600"/>
              <a:buFont typeface="Noto Sans Symbols"/>
              <a:buNone/>
              <a:defRPr b="1" i="0" sz="2600" u="none" cap="none" strike="noStrike">
                <a:solidFill>
                  <a:srgbClr val="F4FEE0"/>
                </a:solidFill>
                <a:latin typeface="Corbel"/>
                <a:ea typeface="Corbel"/>
                <a:cs typeface="Corbel"/>
                <a:sym typeface="Corbel"/>
              </a:defRPr>
            </a:lvl4pPr>
            <a:lvl5pPr lvl="4" marR="0" rtl="0" algn="ctr">
              <a:spcBef>
                <a:spcPts val="480"/>
              </a:spcBef>
              <a:spcAft>
                <a:spcPts val="0"/>
              </a:spcAft>
              <a:buClr>
                <a:srgbClr val="46A6BD"/>
              </a:buClr>
              <a:buSzPts val="2400"/>
              <a:buFont typeface="Noto Sans Symbols"/>
              <a:buNone/>
              <a:defRPr b="1" i="0" sz="2400" u="none" cap="none" strike="noStrike">
                <a:solidFill>
                  <a:srgbClr val="F4FEE0"/>
                </a:solidFill>
                <a:latin typeface="Corbel"/>
                <a:ea typeface="Corbel"/>
                <a:cs typeface="Corbel"/>
                <a:sym typeface="Corbel"/>
              </a:defRPr>
            </a:lvl5pPr>
            <a:lvl6pPr lvl="5" marR="0" rtl="0" algn="ctr">
              <a:spcBef>
                <a:spcPts val="360"/>
              </a:spcBef>
              <a:spcAft>
                <a:spcPts val="0"/>
              </a:spcAft>
              <a:buClr>
                <a:schemeClr val="accent6"/>
              </a:buClr>
              <a:buSzPts val="1800"/>
              <a:buFont typeface="Noto Sans Symbols"/>
              <a:buNone/>
              <a:defRPr b="0" i="0" sz="1800" u="none" cap="none" strike="noStrike">
                <a:solidFill>
                  <a:schemeClr val="lt1"/>
                </a:solidFill>
                <a:latin typeface="Corbel"/>
                <a:ea typeface="Corbel"/>
                <a:cs typeface="Corbel"/>
                <a:sym typeface="Corbel"/>
              </a:defRPr>
            </a:lvl6pPr>
            <a:lvl7pPr lvl="6" marR="0" rtl="0" algn="ctr">
              <a:spcBef>
                <a:spcPts val="320"/>
              </a:spcBef>
              <a:spcAft>
                <a:spcPts val="0"/>
              </a:spcAft>
              <a:buClr>
                <a:schemeClr val="lt2"/>
              </a:buClr>
              <a:buSzPts val="1600"/>
              <a:buFont typeface="Noto Sans Symbols"/>
              <a:buNone/>
              <a:defRPr b="0" i="0" sz="1600" u="none" cap="none" strike="noStrike">
                <a:solidFill>
                  <a:schemeClr val="lt1"/>
                </a:solidFill>
                <a:latin typeface="Corbel"/>
                <a:ea typeface="Corbel"/>
                <a:cs typeface="Corbel"/>
                <a:sym typeface="Corbel"/>
              </a:defRPr>
            </a:lvl7pPr>
            <a:lvl8pPr lvl="7"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8pPr>
            <a:lvl9pPr lvl="8" marR="0" rtl="0" algn="ctr">
              <a:spcBef>
                <a:spcPts val="280"/>
              </a:spcBef>
              <a:spcAft>
                <a:spcPts val="0"/>
              </a:spcAft>
              <a:buClr>
                <a:schemeClr val="lt2"/>
              </a:buClr>
              <a:buSzPts val="1400"/>
              <a:buFont typeface="Noto Sans Symbols"/>
              <a:buNone/>
              <a:defRPr b="0" i="0" sz="1400" u="none" cap="none" strike="noStrike">
                <a:solidFill>
                  <a:schemeClr val="lt1"/>
                </a:solidFill>
                <a:latin typeface="Corbel"/>
                <a:ea typeface="Corbel"/>
                <a:cs typeface="Corbel"/>
                <a:sym typeface="Corbel"/>
              </a:defRPr>
            </a:lvl9pPr>
          </a:lstStyle>
          <a:p/>
        </p:txBody>
      </p:sp>
      <p:cxnSp>
        <p:nvCxnSpPr>
          <p:cNvPr id="45" name="Google Shape;45;p80"/>
          <p:cNvCxnSpPr/>
          <p:nvPr/>
        </p:nvCxnSpPr>
        <p:spPr>
          <a:xfrm>
            <a:off x="2667000" y="4114800"/>
            <a:ext cx="6248400" cy="0"/>
          </a:xfrm>
          <a:prstGeom prst="straightConnector1">
            <a:avLst/>
          </a:prstGeom>
          <a:noFill/>
          <a:ln cap="rnd" cmpd="sng" w="38100">
            <a:solidFill>
              <a:srgbClr val="D9EDF1">
                <a:alpha val="49803"/>
              </a:srgbClr>
            </a:solidFill>
            <a:prstDash val="solid"/>
            <a:round/>
            <a:headEnd len="sm" w="sm" type="none"/>
            <a:tailEnd len="sm" w="sm" type="none"/>
          </a:ln>
          <a:effectLst>
            <a:outerShdw blurRad="50800" rotWithShape="0" algn="tl" dir="2700000" dist="38100">
              <a:srgbClr val="000000">
                <a:alpha val="40000"/>
              </a:srgbClr>
            </a:outerShdw>
          </a:effectLst>
        </p:spPr>
      </p:cxnSp>
      <p:sp>
        <p:nvSpPr>
          <p:cNvPr id="46" name="Google Shape;46;p80"/>
          <p:cNvSpPr txBox="1"/>
          <p:nvPr>
            <p:ph idx="2" type="body"/>
          </p:nvPr>
        </p:nvSpPr>
        <p:spPr>
          <a:xfrm>
            <a:off x="457200" y="5224046"/>
            <a:ext cx="3352800" cy="533400"/>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960"/>
              <a:buFont typeface="Noto Sans Symbols"/>
              <a:buNone/>
              <a:defRPr b="1" i="0" sz="2800" u="none" cap="none" strike="noStrike">
                <a:solidFill>
                  <a:srgbClr val="DEFF9B"/>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47" name="Google Shape;47;p80"/>
          <p:cNvSpPr txBox="1"/>
          <p:nvPr>
            <p:ph idx="3" type="body"/>
          </p:nvPr>
        </p:nvSpPr>
        <p:spPr>
          <a:xfrm>
            <a:off x="457200" y="5757446"/>
            <a:ext cx="2090957" cy="369332"/>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260"/>
              <a:buFont typeface="Noto Sans Symbols"/>
              <a:buNone/>
              <a:defRPr b="1" i="0" sz="1800" u="none" cap="none" strike="noStrike">
                <a:solidFill>
                  <a:srgbClr val="0EFE58"/>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48" name="Google Shape;48;p80"/>
          <p:cNvSpPr txBox="1"/>
          <p:nvPr>
            <p:ph idx="4" type="body"/>
          </p:nvPr>
        </p:nvSpPr>
        <p:spPr>
          <a:xfrm>
            <a:off x="457200" y="6062246"/>
            <a:ext cx="1707903" cy="338554"/>
          </a:xfrm>
          <a:prstGeom prst="rect">
            <a:avLst/>
          </a:prstGeom>
          <a:noFill/>
          <a:ln>
            <a:noFill/>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120"/>
              <a:buFont typeface="Noto Sans Symbols"/>
              <a:buNone/>
              <a:defRPr b="1" i="0" sz="1600" u="none" cap="none" strike="noStrike">
                <a:solidFill>
                  <a:srgbClr val="0EFE58"/>
                </a:solidFill>
                <a:latin typeface="Corbel"/>
                <a:ea typeface="Corbel"/>
                <a:cs typeface="Corbel"/>
                <a:sym typeface="Corbel"/>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ource Code Example">
  <p:cSld name="1_Source Code Example">
    <p:spTree>
      <p:nvGrpSpPr>
        <p:cNvPr id="49" name="Shape 49"/>
        <p:cNvGrpSpPr/>
        <p:nvPr/>
      </p:nvGrpSpPr>
      <p:grpSpPr>
        <a:xfrm>
          <a:off x="0" y="0"/>
          <a:ext cx="0" cy="0"/>
          <a:chOff x="0" y="0"/>
          <a:chExt cx="0" cy="0"/>
        </a:xfrm>
      </p:grpSpPr>
      <p:sp>
        <p:nvSpPr>
          <p:cNvPr id="50" name="Google Shape;50;p81"/>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51" name="Google Shape;51;p81"/>
          <p:cNvSpPr txBox="1"/>
          <p:nvPr>
            <p:ph idx="1" type="body"/>
          </p:nvPr>
        </p:nvSpPr>
        <p:spPr>
          <a:xfrm>
            <a:off x="228600" y="1066800"/>
            <a:ext cx="8686800" cy="579646"/>
          </a:xfrm>
          <a:prstGeom prst="rect">
            <a:avLst/>
          </a:prstGeom>
          <a:noFill/>
          <a:ln>
            <a:noFill/>
          </a:ln>
        </p:spPr>
        <p:txBody>
          <a:bodyPr anchorCtr="0" anchor="t" bIns="45700" lIns="91425" spcFirstLastPara="1" rIns="91425" wrap="square" tIns="45700">
            <a:spAutoFit/>
          </a:bodyPr>
          <a:lstStyle>
            <a:lvl1pPr indent="-228600" lvl="0" marL="457200" marR="0" rtl="0" algn="l">
              <a:lnSpc>
                <a:spcPct val="126666"/>
              </a:lnSpc>
              <a:spcBef>
                <a:spcPts val="600"/>
              </a:spcBef>
              <a:spcAft>
                <a:spcPts val="0"/>
              </a:spcAft>
              <a:buClr>
                <a:srgbClr val="B4DAE4"/>
              </a:buClr>
              <a:buSzPts val="2100"/>
              <a:buFont typeface="Noto Sans Symbols"/>
              <a:buNone/>
              <a:defRPr b="1" i="0" sz="3000" u="none" cap="none" strike="noStrike">
                <a:solidFill>
                  <a:srgbClr val="EAFFC1"/>
                </a:solidFill>
                <a:latin typeface="Corbel"/>
                <a:ea typeface="Corbel"/>
                <a:cs typeface="Corbel"/>
                <a:sym typeface="Corbel"/>
              </a:defRPr>
            </a:lvl1pPr>
            <a:lvl2pPr indent="-419100" lvl="1" marL="914400" marR="0" rtl="0" algn="l">
              <a:lnSpc>
                <a:spcPct val="126666"/>
              </a:lnSpc>
              <a:spcBef>
                <a:spcPts val="600"/>
              </a:spcBef>
              <a:spcAft>
                <a:spcPts val="0"/>
              </a:spcAft>
              <a:buClr>
                <a:srgbClr val="8FD600"/>
              </a:buClr>
              <a:buSzPts val="3000"/>
              <a:buFont typeface="Noto Sans Symbols"/>
              <a:buChar char="⬥"/>
              <a:defRPr b="1" i="0" sz="3000" u="none" cap="none" strike="noStrike">
                <a:solidFill>
                  <a:srgbClr val="EAFFC1"/>
                </a:solidFill>
                <a:latin typeface="Corbel"/>
                <a:ea typeface="Corbel"/>
                <a:cs typeface="Corbel"/>
                <a:sym typeface="Corbel"/>
              </a:defRPr>
            </a:lvl2pPr>
            <a:lvl3pPr indent="-406400" lvl="2" marL="1371600" marR="0" rtl="0" algn="l">
              <a:lnSpc>
                <a:spcPct val="135714"/>
              </a:lnSpc>
              <a:spcBef>
                <a:spcPts val="600"/>
              </a:spcBef>
              <a:spcAft>
                <a:spcPts val="0"/>
              </a:spcAft>
              <a:buClr>
                <a:srgbClr val="FFAD9F"/>
              </a:buClr>
              <a:buSzPts val="2800"/>
              <a:buFont typeface="Noto Sans Symbols"/>
              <a:buChar char="⬥"/>
              <a:defRPr b="1" i="0" sz="2800" u="none" cap="none" strike="noStrike">
                <a:solidFill>
                  <a:srgbClr val="EAFFC1"/>
                </a:solidFill>
                <a:latin typeface="Corbel"/>
                <a:ea typeface="Corbel"/>
                <a:cs typeface="Corbel"/>
                <a:sym typeface="Corbel"/>
              </a:defRPr>
            </a:lvl3pPr>
            <a:lvl4pPr indent="-393700" lvl="3" marL="1828800" marR="0" rtl="0" algn="l">
              <a:lnSpc>
                <a:spcPct val="146153"/>
              </a:lnSpc>
              <a:spcBef>
                <a:spcPts val="600"/>
              </a:spcBef>
              <a:spcAft>
                <a:spcPts val="0"/>
              </a:spcAft>
              <a:buClr>
                <a:srgbClr val="FACF82"/>
              </a:buClr>
              <a:buSzPts val="2600"/>
              <a:buFont typeface="Noto Sans Symbols"/>
              <a:buChar char="⬥"/>
              <a:defRPr b="1" i="0" sz="2600" u="none" cap="none" strike="noStrike">
                <a:solidFill>
                  <a:srgbClr val="EAFFC1"/>
                </a:solidFill>
                <a:latin typeface="Corbel"/>
                <a:ea typeface="Corbel"/>
                <a:cs typeface="Corbel"/>
                <a:sym typeface="Corbel"/>
              </a:defRPr>
            </a:lvl4pPr>
            <a:lvl5pPr indent="-381000" lvl="4" marL="2286000" marR="0" rtl="0" algn="l">
              <a:lnSpc>
                <a:spcPct val="158333"/>
              </a:lnSpc>
              <a:spcBef>
                <a:spcPts val="600"/>
              </a:spcBef>
              <a:spcAft>
                <a:spcPts val="0"/>
              </a:spcAft>
              <a:buClr>
                <a:srgbClr val="46A6BD"/>
              </a:buClr>
              <a:buSzPts val="2400"/>
              <a:buFont typeface="Noto Sans Symbols"/>
              <a:buChar char="⬥"/>
              <a:defRPr b="1" i="0" sz="2400" u="none" cap="none" strike="noStrike">
                <a:solidFill>
                  <a:srgbClr val="EAFFC1"/>
                </a:solidFill>
                <a:latin typeface="Corbel"/>
                <a:ea typeface="Corbel"/>
                <a:cs typeface="Corbel"/>
                <a:sym typeface="Corbel"/>
              </a:defRPr>
            </a:lvl5pPr>
            <a:lvl6pPr indent="-342900" lvl="5" marL="2743200" marR="0" rtl="0" algn="l">
              <a:spcBef>
                <a:spcPts val="60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52" name="Google Shape;52;p81"/>
          <p:cNvSpPr txBox="1"/>
          <p:nvPr>
            <p:ph idx="2" type="body"/>
          </p:nvPr>
        </p:nvSpPr>
        <p:spPr>
          <a:xfrm>
            <a:off x="342900" y="1828800"/>
            <a:ext cx="8382000" cy="452431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lvl1pPr indent="-228600" lvl="0" marL="457200" marR="0" rtl="0" algn="l">
              <a:spcBef>
                <a:spcPts val="0"/>
              </a:spcBef>
              <a:spcAft>
                <a:spcPts val="0"/>
              </a:spcAft>
              <a:buClr>
                <a:srgbClr val="B4DAE4"/>
              </a:buClr>
              <a:buSzPts val="1260"/>
              <a:buFont typeface="Noto Sans Symbols"/>
              <a:buNone/>
              <a:defRPr b="1" i="0" sz="1800" u="none" cap="none" strike="noStrike">
                <a:solidFill>
                  <a:srgbClr val="8CF4F2"/>
                </a:solidFill>
                <a:latin typeface="Consolas"/>
                <a:ea typeface="Consolas"/>
                <a:cs typeface="Consolas"/>
                <a:sym typeface="Consolas"/>
              </a:defRPr>
            </a:lvl1pPr>
            <a:lvl2pPr indent="-419100" lvl="1" marL="914400" marR="0" rtl="0" algn="l">
              <a:spcBef>
                <a:spcPts val="600"/>
              </a:spcBef>
              <a:spcAft>
                <a:spcPts val="0"/>
              </a:spcAft>
              <a:buClr>
                <a:srgbClr val="FFA89F"/>
              </a:buClr>
              <a:buSzPts val="3000"/>
              <a:buFont typeface="Noto Sans Symbols"/>
              <a:buChar char="⬥"/>
              <a:defRPr b="1" i="0" sz="3000" u="none" cap="none" strike="noStrike">
                <a:solidFill>
                  <a:srgbClr val="F4FEE0"/>
                </a:solidFill>
                <a:latin typeface="Corbel"/>
                <a:ea typeface="Corbel"/>
                <a:cs typeface="Corbel"/>
                <a:sym typeface="Corbel"/>
              </a:defRPr>
            </a:lvl2pPr>
            <a:lvl3pPr indent="-406400" lvl="2" marL="1371600" marR="0" rtl="0" algn="l">
              <a:spcBef>
                <a:spcPts val="560"/>
              </a:spcBef>
              <a:spcAft>
                <a:spcPts val="0"/>
              </a:spcAft>
              <a:buClr>
                <a:srgbClr val="76B200"/>
              </a:buClr>
              <a:buSzPts val="2800"/>
              <a:buFont typeface="Noto Sans Symbols"/>
              <a:buChar char="⬥"/>
              <a:defRPr b="1" i="0" sz="2800" u="none" cap="none" strike="noStrike">
                <a:solidFill>
                  <a:srgbClr val="F4FEE0"/>
                </a:solidFill>
                <a:latin typeface="Corbel"/>
                <a:ea typeface="Corbel"/>
                <a:cs typeface="Corbel"/>
                <a:sym typeface="Corbel"/>
              </a:defRPr>
            </a:lvl3pPr>
            <a:lvl4pPr indent="-393700" lvl="3" marL="1828800" marR="0" rtl="0" algn="l">
              <a:spcBef>
                <a:spcPts val="520"/>
              </a:spcBef>
              <a:spcAft>
                <a:spcPts val="0"/>
              </a:spcAft>
              <a:buClr>
                <a:srgbClr val="F8BD52"/>
              </a:buClr>
              <a:buSzPts val="2600"/>
              <a:buFont typeface="Noto Sans Symbols"/>
              <a:buChar char="⬥"/>
              <a:defRPr b="1" i="0" sz="2600" u="none" cap="none" strike="noStrike">
                <a:solidFill>
                  <a:srgbClr val="F4FEE0"/>
                </a:solidFill>
                <a:latin typeface="Corbel"/>
                <a:ea typeface="Corbel"/>
                <a:cs typeface="Corbel"/>
                <a:sym typeface="Corbel"/>
              </a:defRPr>
            </a:lvl4pPr>
            <a:lvl5pPr indent="-381000" lvl="4" marL="2286000" marR="0" rtl="0" algn="l">
              <a:spcBef>
                <a:spcPts val="480"/>
              </a:spcBef>
              <a:spcAft>
                <a:spcPts val="0"/>
              </a:spcAft>
              <a:buClr>
                <a:srgbClr val="46A6BD"/>
              </a:buClr>
              <a:buSzPts val="2400"/>
              <a:buFont typeface="Noto Sans Symbols"/>
              <a:buChar char="⬥"/>
              <a:defRPr b="1" i="0" sz="2400" u="none" cap="none" strike="noStrike">
                <a:solidFill>
                  <a:srgbClr val="F4FEE0"/>
                </a:solidFill>
                <a:latin typeface="Corbel"/>
                <a:ea typeface="Corbel"/>
                <a:cs typeface="Corbel"/>
                <a:sym typeface="Corbel"/>
              </a:defRPr>
            </a:lvl5pPr>
            <a:lvl6pPr indent="-342900" lvl="5" marL="2743200" marR="0" rtl="0" algn="l">
              <a:spcBef>
                <a:spcPts val="360"/>
              </a:spcBef>
              <a:spcAft>
                <a:spcPts val="0"/>
              </a:spcAft>
              <a:buClr>
                <a:schemeClr val="accent6"/>
              </a:buClr>
              <a:buSzPts val="1800"/>
              <a:buFont typeface="Noto Sans Symbols"/>
              <a:buChar char="⬥"/>
              <a:defRPr b="0" i="0" sz="1800" u="none" cap="none" strike="noStrike">
                <a:solidFill>
                  <a:schemeClr val="lt1"/>
                </a:solidFill>
                <a:latin typeface="Corbel"/>
                <a:ea typeface="Corbel"/>
                <a:cs typeface="Corbel"/>
                <a:sym typeface="Corbel"/>
              </a:defRPr>
            </a:lvl6pPr>
            <a:lvl7pPr indent="-330200" lvl="6" marL="3200400" marR="0" rtl="0" algn="l">
              <a:spcBef>
                <a:spcPts val="320"/>
              </a:spcBef>
              <a:spcAft>
                <a:spcPts val="0"/>
              </a:spcAft>
              <a:buClr>
                <a:schemeClr val="lt2"/>
              </a:buClr>
              <a:buSzPts val="1600"/>
              <a:buFont typeface="Noto Sans Symbols"/>
              <a:buChar char="⬥"/>
              <a:defRPr b="0" i="0" sz="1600" u="none" cap="none" strike="noStrike">
                <a:solidFill>
                  <a:schemeClr val="lt1"/>
                </a:solidFill>
                <a:latin typeface="Corbel"/>
                <a:ea typeface="Corbel"/>
                <a:cs typeface="Corbel"/>
                <a:sym typeface="Corbel"/>
              </a:defRPr>
            </a:lvl7pPr>
            <a:lvl8pPr indent="-317500" lvl="7" marL="36576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8pPr>
            <a:lvl9pPr indent="-317500" lvl="8" marL="4114800" marR="0" rtl="0" algn="l">
              <a:spcBef>
                <a:spcPts val="280"/>
              </a:spcBef>
              <a:spcAft>
                <a:spcPts val="0"/>
              </a:spcAft>
              <a:buClr>
                <a:schemeClr val="lt2"/>
              </a:buClr>
              <a:buSzPts val="1400"/>
              <a:buFont typeface="Noto Sans Symbols"/>
              <a:buChar char="●"/>
              <a:defRPr b="0" i="0" sz="1400" u="none" cap="none" strike="noStrike">
                <a:solidFill>
                  <a:schemeClr val="lt1"/>
                </a:solidFill>
                <a:latin typeface="Corbel"/>
                <a:ea typeface="Corbel"/>
                <a:cs typeface="Corbel"/>
                <a:sym typeface="Corbel"/>
              </a:defRPr>
            </a:lvl9pPr>
          </a:lstStyle>
          <a:p/>
        </p:txBody>
      </p:sp>
      <p:sp>
        <p:nvSpPr>
          <p:cNvPr id="53" name="Google Shape;53;p8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estions Slide">
  <p:cSld name="1_Questions Slide">
    <p:spTree>
      <p:nvGrpSpPr>
        <p:cNvPr id="54" name="Shape 54"/>
        <p:cNvGrpSpPr/>
        <p:nvPr/>
      </p:nvGrpSpPr>
      <p:grpSpPr>
        <a:xfrm>
          <a:off x="0" y="0"/>
          <a:ext cx="0" cy="0"/>
          <a:chOff x="0" y="0"/>
          <a:chExt cx="0" cy="0"/>
        </a:xfrm>
      </p:grpSpPr>
      <p:sp>
        <p:nvSpPr>
          <p:cNvPr id="55" name="Google Shape;55;p82"/>
          <p:cNvSpPr txBox="1"/>
          <p:nvPr>
            <p:ph type="title"/>
          </p:nvPr>
        </p:nvSpPr>
        <p:spPr>
          <a:xfrm>
            <a:off x="1828800" y="152400"/>
            <a:ext cx="7086600" cy="914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4000" u="none" cap="none" strike="noStrike">
                <a:solidFill>
                  <a:schemeClr val="lt2"/>
                </a:solidFill>
                <a:latin typeface="Corbel"/>
                <a:ea typeface="Corbel"/>
                <a:cs typeface="Corbel"/>
                <a:sym typeface="Corbel"/>
              </a:defRPr>
            </a:lvl1pPr>
            <a:lvl2pPr lvl="1"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2pPr>
            <a:lvl3pPr lvl="2"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3pPr>
            <a:lvl4pPr lvl="3"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4pPr>
            <a:lvl5pPr lvl="4"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5pPr>
            <a:lvl6pPr lvl="5"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6pPr>
            <a:lvl7pPr lvl="6"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7pPr>
            <a:lvl8pPr lvl="7"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8pPr>
            <a:lvl9pPr lvl="8" marR="0" rtl="0" algn="r">
              <a:spcBef>
                <a:spcPts val="0"/>
              </a:spcBef>
              <a:spcAft>
                <a:spcPts val="0"/>
              </a:spcAft>
              <a:buSzPts val="1400"/>
              <a:buNone/>
              <a:defRPr b="1" i="0" sz="3000" u="none" cap="none" strike="noStrike">
                <a:solidFill>
                  <a:schemeClr val="lt2"/>
                </a:solidFill>
                <a:latin typeface="Corbel"/>
                <a:ea typeface="Corbel"/>
                <a:cs typeface="Corbel"/>
                <a:sym typeface="Corbel"/>
              </a:defRPr>
            </a:lvl9pPr>
          </a:lstStyle>
          <a:p/>
        </p:txBody>
      </p:sp>
      <p:sp>
        <p:nvSpPr>
          <p:cNvPr id="56" name="Google Shape;56;p82"/>
          <p:cNvSpPr txBox="1"/>
          <p:nvPr/>
        </p:nvSpPr>
        <p:spPr>
          <a:xfrm>
            <a:off x="1295400" y="2438400"/>
            <a:ext cx="6400800" cy="2097345"/>
          </a:xfrm>
          <a:prstGeom prst="rect">
            <a:avLst/>
          </a:prstGeom>
          <a:noFill/>
          <a:ln>
            <a:noFill/>
          </a:ln>
        </p:spPr>
        <p:txBody>
          <a:bodyPr anchorCtr="0" anchor="ctr" bIns="45700" lIns="91425" spcFirstLastPara="1" rIns="91425" wrap="square" tIns="45700">
            <a:noAutofit/>
          </a:bodyPr>
          <a:lstStyle/>
          <a:p>
            <a:pPr indent="-319088" lvl="0" marL="319088" marR="0" rtl="0" algn="ctr">
              <a:lnSpc>
                <a:spcPct val="100000"/>
              </a:lnSpc>
              <a:spcBef>
                <a:spcPts val="0"/>
              </a:spcBef>
              <a:spcAft>
                <a:spcPts val="0"/>
              </a:spcAft>
              <a:buClr>
                <a:srgbClr val="B4DAE4"/>
              </a:buClr>
              <a:buSzPts val="5600"/>
              <a:buFont typeface="Noto Sans Symbols"/>
              <a:buNone/>
            </a:pPr>
            <a:r>
              <a:rPr b="1" lang="en-US" sz="8000">
                <a:solidFill>
                  <a:srgbClr val="E8FFC8"/>
                </a:solidFill>
                <a:latin typeface="Corbel"/>
                <a:ea typeface="Corbel"/>
                <a:cs typeface="Corbel"/>
                <a:sym typeface="Corbel"/>
              </a:rPr>
              <a:t>Questions?</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95959"/>
            </a:gs>
            <a:gs pos="83000">
              <a:schemeClr val="dk1"/>
            </a:gs>
            <a:gs pos="100000">
              <a:schemeClr val="dk1"/>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73"/>
          <p:cNvSpPr/>
          <p:nvPr/>
        </p:nvSpPr>
        <p:spPr>
          <a:xfrm rot="10800000">
            <a:off x="1" y="411366"/>
            <a:ext cx="9144000" cy="5562705"/>
          </a:xfrm>
          <a:custGeom>
            <a:rect b="b" l="l" r="r" t="t"/>
            <a:pathLst>
              <a:path extrusionOk="0" h="20252" w="21600">
                <a:moveTo>
                  <a:pt x="0" y="0"/>
                </a:moveTo>
                <a:lnTo>
                  <a:pt x="21600" y="0"/>
                </a:lnTo>
                <a:lnTo>
                  <a:pt x="21600" y="17322"/>
                </a:lnTo>
                <a:cubicBezTo>
                  <a:pt x="10800" y="17322"/>
                  <a:pt x="10056" y="24231"/>
                  <a:pt x="0" y="20252"/>
                </a:cubicBezTo>
                <a:lnTo>
                  <a:pt x="0" y="0"/>
                </a:lnTo>
                <a:close/>
              </a:path>
            </a:pathLst>
          </a:custGeom>
          <a:gradFill>
            <a:gsLst>
              <a:gs pos="0">
                <a:srgbClr val="0000FF">
                  <a:alpha val="0"/>
                </a:srgbClr>
              </a:gs>
              <a:gs pos="65000">
                <a:srgbClr val="0000FF">
                  <a:alpha val="0"/>
                </a:srgbClr>
              </a:gs>
              <a:gs pos="100000">
                <a:srgbClr val="262626"/>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73"/>
          <p:cNvSpPr/>
          <p:nvPr/>
        </p:nvSpPr>
        <p:spPr>
          <a:xfrm rot="10800000">
            <a:off x="1" y="609600"/>
            <a:ext cx="9144000" cy="4480425"/>
          </a:xfrm>
          <a:custGeom>
            <a:rect b="b" l="l" r="r" t="t"/>
            <a:pathLst>
              <a:path extrusionOk="0" h="20032" w="21600">
                <a:moveTo>
                  <a:pt x="0" y="0"/>
                </a:moveTo>
                <a:lnTo>
                  <a:pt x="21600" y="0"/>
                </a:lnTo>
                <a:lnTo>
                  <a:pt x="21600" y="17322"/>
                </a:lnTo>
                <a:cubicBezTo>
                  <a:pt x="10800" y="17322"/>
                  <a:pt x="8684" y="24776"/>
                  <a:pt x="0" y="20032"/>
                </a:cubicBezTo>
                <a:lnTo>
                  <a:pt x="0" y="0"/>
                </a:lnTo>
                <a:close/>
              </a:path>
            </a:pathLst>
          </a:custGeom>
          <a:gradFill>
            <a:gsLst>
              <a:gs pos="0">
                <a:srgbClr val="0000FF">
                  <a:alpha val="0"/>
                </a:srgbClr>
              </a:gs>
              <a:gs pos="65000">
                <a:srgbClr val="0000FF">
                  <a:alpha val="0"/>
                </a:srgbClr>
              </a:gs>
              <a:gs pos="100000">
                <a:srgbClr val="595959"/>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descr="telerik_logo_new-(white).png" id="12" name="Google Shape;12;p73"/>
          <p:cNvPicPr preferRelativeResize="0"/>
          <p:nvPr/>
        </p:nvPicPr>
        <p:blipFill rotWithShape="1">
          <a:blip r:embed="rId1">
            <a:alphaModFix/>
          </a:blip>
          <a:srcRect b="0" l="0" r="0" t="0"/>
          <a:stretch/>
        </p:blipFill>
        <p:spPr>
          <a:xfrm>
            <a:off x="152400" y="304800"/>
            <a:ext cx="1600200" cy="389382"/>
          </a:xfrm>
          <a:prstGeom prst="rect">
            <a:avLst/>
          </a:prstGeom>
          <a:noFill/>
          <a:ln>
            <a:noFill/>
          </a:ln>
        </p:spPr>
      </p:pic>
      <p:sp>
        <p:nvSpPr>
          <p:cNvPr id="13" name="Google Shape;13;p73"/>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100" u="none" cap="none" strike="noStrike">
                <a:solidFill>
                  <a:srgbClr val="EBFFC2"/>
                </a:solidFill>
                <a:latin typeface="Corbel"/>
                <a:ea typeface="Corbel"/>
                <a:cs typeface="Corbel"/>
                <a:sym typeface="Corbel"/>
              </a:defRPr>
            </a:lvl1pPr>
            <a:lvl2pPr indent="0" lvl="1" marL="0" marR="0" rtl="0" algn="r">
              <a:spcBef>
                <a:spcPts val="0"/>
              </a:spcBef>
              <a:spcAft>
                <a:spcPts val="0"/>
              </a:spcAft>
              <a:buNone/>
              <a:defRPr b="0" i="0" sz="1100" u="none" cap="none" strike="noStrike">
                <a:solidFill>
                  <a:srgbClr val="EBFFC2"/>
                </a:solidFill>
                <a:latin typeface="Corbel"/>
                <a:ea typeface="Corbel"/>
                <a:cs typeface="Corbel"/>
                <a:sym typeface="Corbel"/>
              </a:defRPr>
            </a:lvl2pPr>
            <a:lvl3pPr indent="0" lvl="2" marL="0" marR="0" rtl="0" algn="r">
              <a:spcBef>
                <a:spcPts val="0"/>
              </a:spcBef>
              <a:spcAft>
                <a:spcPts val="0"/>
              </a:spcAft>
              <a:buNone/>
              <a:defRPr b="0" i="0" sz="1100" u="none" cap="none" strike="noStrike">
                <a:solidFill>
                  <a:srgbClr val="EBFFC2"/>
                </a:solidFill>
                <a:latin typeface="Corbel"/>
                <a:ea typeface="Corbel"/>
                <a:cs typeface="Corbel"/>
                <a:sym typeface="Corbel"/>
              </a:defRPr>
            </a:lvl3pPr>
            <a:lvl4pPr indent="0" lvl="3" marL="0" marR="0" rtl="0" algn="r">
              <a:spcBef>
                <a:spcPts val="0"/>
              </a:spcBef>
              <a:spcAft>
                <a:spcPts val="0"/>
              </a:spcAft>
              <a:buNone/>
              <a:defRPr b="0" i="0" sz="1100" u="none" cap="none" strike="noStrike">
                <a:solidFill>
                  <a:srgbClr val="EBFFC2"/>
                </a:solidFill>
                <a:latin typeface="Corbel"/>
                <a:ea typeface="Corbel"/>
                <a:cs typeface="Corbel"/>
                <a:sym typeface="Corbel"/>
              </a:defRPr>
            </a:lvl4pPr>
            <a:lvl5pPr indent="0" lvl="4" marL="0" marR="0" rtl="0" algn="r">
              <a:spcBef>
                <a:spcPts val="0"/>
              </a:spcBef>
              <a:spcAft>
                <a:spcPts val="0"/>
              </a:spcAft>
              <a:buNone/>
              <a:defRPr b="0" i="0" sz="1100" u="none" cap="none" strike="noStrike">
                <a:solidFill>
                  <a:srgbClr val="EBFFC2"/>
                </a:solidFill>
                <a:latin typeface="Corbel"/>
                <a:ea typeface="Corbel"/>
                <a:cs typeface="Corbel"/>
                <a:sym typeface="Corbel"/>
              </a:defRPr>
            </a:lvl5pPr>
            <a:lvl6pPr indent="0" lvl="5" marL="0" marR="0" rtl="0" algn="r">
              <a:spcBef>
                <a:spcPts val="0"/>
              </a:spcBef>
              <a:spcAft>
                <a:spcPts val="0"/>
              </a:spcAft>
              <a:buNone/>
              <a:defRPr b="0" i="0" sz="1100" u="none" cap="none" strike="noStrike">
                <a:solidFill>
                  <a:srgbClr val="EBFFC2"/>
                </a:solidFill>
                <a:latin typeface="Corbel"/>
                <a:ea typeface="Corbel"/>
                <a:cs typeface="Corbel"/>
                <a:sym typeface="Corbel"/>
              </a:defRPr>
            </a:lvl6pPr>
            <a:lvl7pPr indent="0" lvl="6" marL="0" marR="0" rtl="0" algn="r">
              <a:spcBef>
                <a:spcPts val="0"/>
              </a:spcBef>
              <a:spcAft>
                <a:spcPts val="0"/>
              </a:spcAft>
              <a:buNone/>
              <a:defRPr b="0" i="0" sz="1100" u="none" cap="none" strike="noStrike">
                <a:solidFill>
                  <a:srgbClr val="EBFFC2"/>
                </a:solidFill>
                <a:latin typeface="Corbel"/>
                <a:ea typeface="Corbel"/>
                <a:cs typeface="Corbel"/>
                <a:sym typeface="Corbel"/>
              </a:defRPr>
            </a:lvl7pPr>
            <a:lvl8pPr indent="0" lvl="7" marL="0" marR="0" rtl="0" algn="r">
              <a:spcBef>
                <a:spcPts val="0"/>
              </a:spcBef>
              <a:spcAft>
                <a:spcPts val="0"/>
              </a:spcAft>
              <a:buNone/>
              <a:defRPr b="0" i="0" sz="1100" u="none" cap="none" strike="noStrike">
                <a:solidFill>
                  <a:srgbClr val="EBFFC2"/>
                </a:solidFill>
                <a:latin typeface="Corbel"/>
                <a:ea typeface="Corbel"/>
                <a:cs typeface="Corbel"/>
                <a:sym typeface="Corbel"/>
              </a:defRPr>
            </a:lvl8pPr>
            <a:lvl9pPr indent="0" lvl="8" marL="0" marR="0" rtl="0" algn="r">
              <a:spcBef>
                <a:spcPts val="0"/>
              </a:spcBef>
              <a:spcAft>
                <a:spcPts val="0"/>
              </a:spcAft>
              <a:buNone/>
              <a:defRPr b="0" i="0" sz="1100" u="none" cap="none" strike="noStrike">
                <a:solidFill>
                  <a:srgbClr val="EBFFC2"/>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73"/>
          <p:cNvSpPr/>
          <p:nvPr/>
        </p:nvSpPr>
        <p:spPr>
          <a:xfrm rot="10800000">
            <a:off x="1" y="411366"/>
            <a:ext cx="9144000" cy="5562705"/>
          </a:xfrm>
          <a:custGeom>
            <a:rect b="b" l="l" r="r" t="t"/>
            <a:pathLst>
              <a:path extrusionOk="0" h="20252" w="21600">
                <a:moveTo>
                  <a:pt x="0" y="0"/>
                </a:moveTo>
                <a:lnTo>
                  <a:pt x="21600" y="0"/>
                </a:lnTo>
                <a:lnTo>
                  <a:pt x="21600" y="17322"/>
                </a:lnTo>
                <a:cubicBezTo>
                  <a:pt x="10800" y="17322"/>
                  <a:pt x="10056" y="24231"/>
                  <a:pt x="0" y="20252"/>
                </a:cubicBezTo>
                <a:lnTo>
                  <a:pt x="0" y="0"/>
                </a:lnTo>
                <a:close/>
              </a:path>
            </a:pathLst>
          </a:custGeom>
          <a:gradFill>
            <a:gsLst>
              <a:gs pos="0">
                <a:srgbClr val="0000FF">
                  <a:alpha val="0"/>
                </a:srgbClr>
              </a:gs>
              <a:gs pos="65000">
                <a:srgbClr val="0000FF">
                  <a:alpha val="0"/>
                </a:srgbClr>
              </a:gs>
              <a:gs pos="100000">
                <a:srgbClr val="262626"/>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73"/>
          <p:cNvSpPr/>
          <p:nvPr/>
        </p:nvSpPr>
        <p:spPr>
          <a:xfrm rot="10800000">
            <a:off x="1" y="609600"/>
            <a:ext cx="9144000" cy="4480425"/>
          </a:xfrm>
          <a:custGeom>
            <a:rect b="b" l="l" r="r" t="t"/>
            <a:pathLst>
              <a:path extrusionOk="0" h="20032" w="21600">
                <a:moveTo>
                  <a:pt x="0" y="0"/>
                </a:moveTo>
                <a:lnTo>
                  <a:pt x="21600" y="0"/>
                </a:lnTo>
                <a:lnTo>
                  <a:pt x="21600" y="17322"/>
                </a:lnTo>
                <a:cubicBezTo>
                  <a:pt x="10800" y="17322"/>
                  <a:pt x="8684" y="24776"/>
                  <a:pt x="0" y="20032"/>
                </a:cubicBezTo>
                <a:lnTo>
                  <a:pt x="0" y="0"/>
                </a:lnTo>
                <a:close/>
              </a:path>
            </a:pathLst>
          </a:custGeom>
          <a:gradFill>
            <a:gsLst>
              <a:gs pos="0">
                <a:srgbClr val="0000FF">
                  <a:alpha val="0"/>
                </a:srgbClr>
              </a:gs>
              <a:gs pos="65000">
                <a:srgbClr val="0000FF">
                  <a:alpha val="0"/>
                </a:srgbClr>
              </a:gs>
              <a:gs pos="100000">
                <a:srgbClr val="595959"/>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descr="telerik_logo_new-(white).png" id="16" name="Google Shape;16;p73"/>
          <p:cNvPicPr preferRelativeResize="0"/>
          <p:nvPr/>
        </p:nvPicPr>
        <p:blipFill rotWithShape="1">
          <a:blip r:embed="rId1">
            <a:alphaModFix/>
          </a:blip>
          <a:srcRect b="0" l="0" r="0" t="0"/>
          <a:stretch/>
        </p:blipFill>
        <p:spPr>
          <a:xfrm>
            <a:off x="152400" y="304800"/>
            <a:ext cx="1600200" cy="3893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telerik.com/" TargetMode="Externa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3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jp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4.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3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rds.yahoo.com/_ylt=A0WTefRyhQpLuIIBOByjzbkF/SIG=12dkvotsv/EXP=1259067122/**http:/www2.hemsida.net/tripletmom/backgrounds/object.jpg" TargetMode="External"/><Relationship Id="rId4" Type="http://schemas.openxmlformats.org/officeDocument/2006/relationships/image" Target="../media/image23.jpg"/><Relationship Id="rId5" Type="http://schemas.openxmlformats.org/officeDocument/2006/relationships/hyperlink" Target="http://rds.yahoo.com/_ylt=A0WTefTyhApLQ7oA2AmjzbkF/SIG=12jvoq8gd/EXP=1259066994/**http:/www.pinktruth.com/wp-content/uploads/2006/12/pyramid.jpg" TargetMode="External"/><Relationship Id="rId6" Type="http://schemas.openxmlformats.org/officeDocument/2006/relationships/image" Target="../media/image3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rds.yahoo.com/_ylt=A0WTefZlhgpLqRMA8kKjzbkF/SIG=128oj9t9o/EXP=1259067365/**http:/www.flickr.com/photos/thorsdottir/3346542372/" TargetMode="External"/><Relationship Id="rId4" Type="http://schemas.openxmlformats.org/officeDocument/2006/relationships/image" Target="../media/image30.jpg"/><Relationship Id="rId5"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rds.yahoo.com/_ylt=A0WTefPVhgpL9.QAB_GjzbkF/SIG=1297j1l2d/EXP=1259067477/**http:/www.dyeartist.com/IMAGES/ValueGrad_Palette.JPG" TargetMode="External"/><Relationship Id="rId4" Type="http://schemas.openxmlformats.org/officeDocument/2006/relationships/image" Target="../media/image3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rds.yahoo.com/_ylt=A0WTefOdiApLocoA2qyjzbkF/SIG=123gpadeg/EXP=1259067933/**http:/users.omskreg.ru/~lanin/pict/eigenf1.jpg" TargetMode="External"/><Relationship Id="rId4" Type="http://schemas.openxmlformats.org/officeDocument/2006/relationships/image" Target="../media/image42.jpg"/><Relationship Id="rId5" Type="http://schemas.openxmlformats.org/officeDocument/2006/relationships/image" Target="../media/image4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9.png"/><Relationship Id="rId4" Type="http://schemas.openxmlformats.org/officeDocument/2006/relationships/image" Target="../media/image5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rds.yahoo.com/_ylt=A0WTb_k5eQpLX0oAzU.jzbkF/SIG=12b656ear/EXP=1259063993/**http:/www.radicalvalley.com/Images/PICS/data-entry.jpg" TargetMode="External"/><Relationship Id="rId4" Type="http://schemas.openxmlformats.org/officeDocument/2006/relationships/image" Target="../media/image9.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4" Type="http://schemas.openxmlformats.org/officeDocument/2006/relationships/image" Target="../media/image40.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rds.yahoo.com/_ylt=A0WTefSdjQpLOx8Ami6jzbkF/SIG=134tf16kk/EXP=1259069213/**http:/www.informatik.uni-leipzig.de/bsv/Hlawit/Glyphs/glyphs/glyphs2-000005.png" TargetMode="External"/><Relationship Id="rId4" Type="http://schemas.openxmlformats.org/officeDocument/2006/relationships/image" Target="../media/image57.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rds.yahoo.com/_ylt=A0WTb_mAeQpLX0oARYOjzbkF/SIG=125k3okcb/EXP=1259064064/**http:/www.kanati.com.ph/images/data_encoding.jpg" TargetMode="External"/><Relationship Id="rId4"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6.png"/><Relationship Id="rId4" Type="http://schemas.openxmlformats.org/officeDocument/2006/relationships/image" Target="../media/image50.png"/><Relationship Id="rId5"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2.png"/><Relationship Id="rId4" Type="http://schemas.openxmlformats.org/officeDocument/2006/relationships/image" Target="../media/image5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image" Target="../media/image48.jpg"/><Relationship Id="rId4" Type="http://schemas.openxmlformats.org/officeDocument/2006/relationships/image" Target="../media/image60.png"/><Relationship Id="rId5" Type="http://schemas.openxmlformats.org/officeDocument/2006/relationships/image" Target="../media/image61.png"/><Relationship Id="rId6" Type="http://schemas.openxmlformats.org/officeDocument/2006/relationships/image" Target="../media/image62.png"/><Relationship Id="rId7" Type="http://schemas.openxmlformats.org/officeDocument/2006/relationships/hyperlink" Target="http://academy.telerik.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
          <p:cNvSpPr txBox="1"/>
          <p:nvPr>
            <p:ph type="ctrTitle"/>
          </p:nvPr>
        </p:nvSpPr>
        <p:spPr>
          <a:xfrm>
            <a:off x="2667000" y="1676400"/>
            <a:ext cx="6019800" cy="15240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None/>
            </a:pPr>
            <a:r>
              <a:rPr lang="en-US"/>
              <a:t>Primitive Data Types and Variables</a:t>
            </a:r>
            <a:endParaRPr/>
          </a:p>
        </p:txBody>
      </p:sp>
      <p:sp>
        <p:nvSpPr>
          <p:cNvPr id="62" name="Google Shape;62;p1"/>
          <p:cNvSpPr txBox="1"/>
          <p:nvPr>
            <p:ph idx="1" type="subTitle"/>
          </p:nvPr>
        </p:nvSpPr>
        <p:spPr>
          <a:xfrm>
            <a:off x="228600" y="3317080"/>
            <a:ext cx="8458200" cy="569120"/>
          </a:xfrm>
          <a:prstGeom prst="rect">
            <a:avLst/>
          </a:prstGeom>
          <a:noFill/>
          <a:ln>
            <a:noFill/>
          </a:ln>
        </p:spPr>
        <p:txBody>
          <a:bodyPr anchorCtr="0" anchor="ctr" bIns="0" lIns="90000" spcFirstLastPara="1" rIns="90000" wrap="square" tIns="0">
            <a:noAutofit/>
          </a:bodyPr>
          <a:lstStyle/>
          <a:p>
            <a:pPr indent="0" lvl="0" marL="0" rtl="0" algn="r">
              <a:spcBef>
                <a:spcPts val="0"/>
              </a:spcBef>
              <a:spcAft>
                <a:spcPts val="0"/>
              </a:spcAft>
              <a:buSzPts val="1960"/>
              <a:buNone/>
            </a:pPr>
            <a:r>
              <a:rPr lang="en-US"/>
              <a:t>Integer, Floating-Point, Text Data, Variables, Literals</a:t>
            </a:r>
            <a:endParaRPr/>
          </a:p>
        </p:txBody>
      </p:sp>
      <p:sp>
        <p:nvSpPr>
          <p:cNvPr id="63" name="Google Shape;63;p1"/>
          <p:cNvSpPr txBox="1"/>
          <p:nvPr>
            <p:ph idx="2" type="body"/>
          </p:nvPr>
        </p:nvSpPr>
        <p:spPr>
          <a:xfrm>
            <a:off x="457200" y="5224046"/>
            <a:ext cx="3352800" cy="954107"/>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960"/>
              <a:buNone/>
            </a:pPr>
            <a:r>
              <a:rPr lang="en-US"/>
              <a:t>Svetlin Nakov</a:t>
            </a:r>
            <a:endParaRPr/>
          </a:p>
          <a:p>
            <a:pPr indent="-319088" lvl="0" marL="319088" rtl="0" algn="l">
              <a:spcBef>
                <a:spcPts val="0"/>
              </a:spcBef>
              <a:spcAft>
                <a:spcPts val="0"/>
              </a:spcAft>
              <a:buSzPts val="1960"/>
              <a:buNone/>
            </a:pPr>
            <a:r>
              <a:t/>
            </a:r>
            <a:endParaRPr/>
          </a:p>
        </p:txBody>
      </p:sp>
      <p:sp>
        <p:nvSpPr>
          <p:cNvPr id="64" name="Google Shape;64;p1"/>
          <p:cNvSpPr txBox="1"/>
          <p:nvPr>
            <p:ph idx="3" type="body"/>
          </p:nvPr>
        </p:nvSpPr>
        <p:spPr>
          <a:xfrm>
            <a:off x="457200" y="5757446"/>
            <a:ext cx="2090957" cy="646331"/>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260"/>
              <a:buNone/>
            </a:pPr>
            <a:r>
              <a:rPr lang="en-US"/>
              <a:t>Telerik Corporation</a:t>
            </a:r>
            <a:endParaRPr/>
          </a:p>
          <a:p>
            <a:pPr indent="-319088" lvl="0" marL="319088" rtl="0" algn="l">
              <a:spcBef>
                <a:spcPts val="0"/>
              </a:spcBef>
              <a:spcAft>
                <a:spcPts val="0"/>
              </a:spcAft>
              <a:buSzPts val="1260"/>
              <a:buNone/>
            </a:pPr>
            <a:r>
              <a:t/>
            </a:r>
            <a:endParaRPr/>
          </a:p>
        </p:txBody>
      </p:sp>
      <p:sp>
        <p:nvSpPr>
          <p:cNvPr id="65" name="Google Shape;65;p1"/>
          <p:cNvSpPr txBox="1"/>
          <p:nvPr>
            <p:ph idx="4" type="body"/>
          </p:nvPr>
        </p:nvSpPr>
        <p:spPr>
          <a:xfrm>
            <a:off x="457200" y="6062246"/>
            <a:ext cx="1707903" cy="338554"/>
          </a:xfrm>
          <a:prstGeom prst="rect">
            <a:avLst/>
          </a:prstGeom>
          <a:noFill/>
          <a:ln>
            <a:noFill/>
          </a:ln>
        </p:spPr>
        <p:txBody>
          <a:bodyPr anchorCtr="0" anchor="t" bIns="45700" lIns="91425" spcFirstLastPara="1" rIns="91425" wrap="square" tIns="45700">
            <a:spAutoFit/>
          </a:bodyPr>
          <a:lstStyle/>
          <a:p>
            <a:pPr indent="-319088" lvl="0" marL="319088" rtl="0" algn="l">
              <a:spcBef>
                <a:spcPts val="0"/>
              </a:spcBef>
              <a:spcAft>
                <a:spcPts val="0"/>
              </a:spcAft>
              <a:buSzPts val="1120"/>
              <a:buNone/>
            </a:pPr>
            <a:r>
              <a:rPr lang="en-US" u="sng">
                <a:solidFill>
                  <a:schemeClr val="hlink"/>
                </a:solidFill>
                <a:hlinkClick r:id="rId3"/>
              </a:rPr>
              <a:t>www.telerik.com</a:t>
            </a:r>
            <a:endParaRPr/>
          </a:p>
        </p:txBody>
      </p:sp>
      <p:pic>
        <p:nvPicPr>
          <p:cNvPr descr="http://educhoices.org/cimages/multimages/1/free_technology_courses.jpg" id="66" name="Google Shape;66;p1"/>
          <p:cNvPicPr preferRelativeResize="0"/>
          <p:nvPr/>
        </p:nvPicPr>
        <p:blipFill rotWithShape="1">
          <a:blip r:embed="rId4">
            <a:alphaModFix/>
          </a:blip>
          <a:srcRect b="0" l="0" r="0" t="0"/>
          <a:stretch/>
        </p:blipFill>
        <p:spPr>
          <a:xfrm>
            <a:off x="4876800" y="4367022"/>
            <a:ext cx="3886200" cy="21099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Integer Types (2)</a:t>
            </a:r>
            <a:endParaRPr/>
          </a:p>
        </p:txBody>
      </p:sp>
      <p:sp>
        <p:nvSpPr>
          <p:cNvPr id="144" name="Google Shape;144;p10"/>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More integer types:</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long</a:t>
            </a:r>
            <a:r>
              <a:rPr lang="en-US"/>
              <a:t> (-9,223,372,036,854,775,808 to 9,223,372,036,854,775,807): signed 64-bit</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ulong</a:t>
            </a:r>
            <a:r>
              <a:rPr lang="en-US"/>
              <a:t> (0 to 18,446,744,073,709,551,615): unsigned 64-bit</a:t>
            </a:r>
            <a:endParaRPr/>
          </a:p>
        </p:txBody>
      </p:sp>
      <p:sp>
        <p:nvSpPr>
          <p:cNvPr id="145" name="Google Shape;145;p10"/>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inary Design by LPF Systems." id="146" name="Google Shape;146;p10"/>
          <p:cNvPicPr preferRelativeResize="0"/>
          <p:nvPr/>
        </p:nvPicPr>
        <p:blipFill rotWithShape="1">
          <a:blip r:embed="rId3">
            <a:alphaModFix/>
          </a:blip>
          <a:srcRect b="0" l="0" r="0" t="0"/>
          <a:stretch/>
        </p:blipFill>
        <p:spPr>
          <a:xfrm>
            <a:off x="4953000" y="4038600"/>
            <a:ext cx="3733800" cy="23774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Measuring Time – Example</a:t>
            </a:r>
            <a:endParaRPr sz="3600"/>
          </a:p>
        </p:txBody>
      </p:sp>
      <p:sp>
        <p:nvSpPr>
          <p:cNvPr id="152" name="Google Shape;152;p11"/>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Depending on the unit of measure we may use different data types:</a:t>
            </a:r>
            <a:endParaRPr/>
          </a:p>
        </p:txBody>
      </p:sp>
      <p:sp>
        <p:nvSpPr>
          <p:cNvPr id="153" name="Google Shape;153;p1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11"/>
          <p:cNvSpPr/>
          <p:nvPr/>
        </p:nvSpPr>
        <p:spPr>
          <a:xfrm>
            <a:off x="609600" y="2705100"/>
            <a:ext cx="7924800" cy="253300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2100" u="none" cap="none" strike="noStrike">
                <a:solidFill>
                  <a:srgbClr val="8CF4F2"/>
                </a:solidFill>
                <a:latin typeface="Consolas"/>
                <a:ea typeface="Consolas"/>
                <a:cs typeface="Consolas"/>
                <a:sym typeface="Consolas"/>
              </a:rPr>
              <a:t>byte centuries = 20;    // Usually a small number</a:t>
            </a:r>
            <a:endParaRPr/>
          </a:p>
          <a:p>
            <a:pPr indent="0" lvl="0" marL="0" marR="0" rtl="0" algn="l">
              <a:lnSpc>
                <a:spcPct val="110000"/>
              </a:lnSpc>
              <a:spcBef>
                <a:spcPts val="600"/>
              </a:spcBef>
              <a:spcAft>
                <a:spcPts val="0"/>
              </a:spcAft>
              <a:buNone/>
            </a:pPr>
            <a:r>
              <a:rPr b="1" i="0" lang="en-US" sz="2100" u="none" cap="none" strike="noStrike">
                <a:solidFill>
                  <a:srgbClr val="8CF4F2"/>
                </a:solidFill>
                <a:latin typeface="Consolas"/>
                <a:ea typeface="Consolas"/>
                <a:cs typeface="Consolas"/>
                <a:sym typeface="Consolas"/>
              </a:rPr>
              <a:t>ushort years = 2000;</a:t>
            </a:r>
            <a:endParaRPr/>
          </a:p>
          <a:p>
            <a:pPr indent="0" lvl="0" marL="0" marR="0" rtl="0" algn="l">
              <a:lnSpc>
                <a:spcPct val="110000"/>
              </a:lnSpc>
              <a:spcBef>
                <a:spcPts val="600"/>
              </a:spcBef>
              <a:spcAft>
                <a:spcPts val="0"/>
              </a:spcAft>
              <a:buNone/>
            </a:pPr>
            <a:r>
              <a:rPr b="1" i="0" lang="en-US" sz="2100" u="none" cap="none" strike="noStrike">
                <a:solidFill>
                  <a:srgbClr val="8CF4F2"/>
                </a:solidFill>
                <a:latin typeface="Consolas"/>
                <a:ea typeface="Consolas"/>
                <a:cs typeface="Consolas"/>
                <a:sym typeface="Consolas"/>
              </a:rPr>
              <a:t>uint days = 730480;</a:t>
            </a:r>
            <a:endParaRPr/>
          </a:p>
          <a:p>
            <a:pPr indent="0" lvl="0" marL="0" marR="0" rtl="0" algn="l">
              <a:lnSpc>
                <a:spcPct val="110000"/>
              </a:lnSpc>
              <a:spcBef>
                <a:spcPts val="600"/>
              </a:spcBef>
              <a:spcAft>
                <a:spcPts val="0"/>
              </a:spcAft>
              <a:buNone/>
            </a:pPr>
            <a:r>
              <a:rPr b="1" i="0" lang="en-US" sz="2100" u="none" cap="none" strike="noStrike">
                <a:solidFill>
                  <a:srgbClr val="8CF4F2"/>
                </a:solidFill>
                <a:latin typeface="Consolas"/>
                <a:ea typeface="Consolas"/>
                <a:cs typeface="Consolas"/>
                <a:sym typeface="Consolas"/>
              </a:rPr>
              <a:t>ulong hours = 17531520; // May be a very big number</a:t>
            </a:r>
            <a:endParaRPr/>
          </a:p>
          <a:p>
            <a:pPr indent="0" lvl="0" marL="0" marR="0" rtl="0" algn="l">
              <a:lnSpc>
                <a:spcPct val="110000"/>
              </a:lnSpc>
              <a:spcBef>
                <a:spcPts val="600"/>
              </a:spcBef>
              <a:spcAft>
                <a:spcPts val="0"/>
              </a:spcAft>
              <a:buNone/>
            </a:pPr>
            <a:r>
              <a:rPr b="1" i="0" lang="en-US" sz="2100" u="none" cap="none" strike="noStrike">
                <a:solidFill>
                  <a:srgbClr val="8CF4F2"/>
                </a:solidFill>
                <a:latin typeface="Consolas"/>
                <a:ea typeface="Consolas"/>
                <a:cs typeface="Consolas"/>
                <a:sym typeface="Consolas"/>
              </a:rPr>
              <a:t>Console.WriteLine("{0} centuries is {1} years, or {2} days, or {3} hours.", centuries, years, days, hours);</a:t>
            </a:r>
            <a:endParaRPr b="1" i="0" sz="2100" u="none" cap="none" strike="noStrike">
              <a:solidFill>
                <a:srgbClr val="8CF4F2"/>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12"/>
          <p:cNvSpPr txBox="1"/>
          <p:nvPr>
            <p:ph type="ctrTitle"/>
          </p:nvPr>
        </p:nvSpPr>
        <p:spPr>
          <a:xfrm>
            <a:off x="457200" y="2514601"/>
            <a:ext cx="8229600" cy="6858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Integer Types</a:t>
            </a:r>
            <a:endParaRPr/>
          </a:p>
        </p:txBody>
      </p:sp>
      <p:sp>
        <p:nvSpPr>
          <p:cNvPr id="160" name="Google Shape;160;p12"/>
          <p:cNvSpPr txBox="1"/>
          <p:nvPr>
            <p:ph idx="1" type="subTitle"/>
          </p:nvPr>
        </p:nvSpPr>
        <p:spPr>
          <a:xfrm>
            <a:off x="457200" y="3240880"/>
            <a:ext cx="822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descr="http://rds.yahoo.com/_ylt=A0WTefVhfApLJGoAK7yjzbkF/SIG=1281pab8j/EXP=1259064801/**http%3A/www.gridagents.com/images/accent-red-wave.jpg" id="161" name="Google Shape;161;p12"/>
          <p:cNvPicPr preferRelativeResize="0"/>
          <p:nvPr/>
        </p:nvPicPr>
        <p:blipFill rotWithShape="1">
          <a:blip r:embed="rId3">
            <a:alphaModFix/>
          </a:blip>
          <a:srcRect b="0" l="0" r="0" t="0"/>
          <a:stretch/>
        </p:blipFill>
        <p:spPr>
          <a:xfrm>
            <a:off x="5638800" y="3545711"/>
            <a:ext cx="3181350" cy="29693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ctrTitle"/>
          </p:nvPr>
        </p:nvSpPr>
        <p:spPr>
          <a:xfrm>
            <a:off x="530226" y="1651000"/>
            <a:ext cx="8004174" cy="1473200"/>
          </a:xfrm>
          <a:prstGeom prst="rect">
            <a:avLst/>
          </a:prstGeom>
          <a:noFill/>
          <a:ln>
            <a:noFill/>
          </a:ln>
        </p:spPr>
        <p:txBody>
          <a:bodyPr anchorCtr="0" anchor="ctr" bIns="0" lIns="91425" spcFirstLastPara="1" rIns="91425" wrap="square" tIns="0">
            <a:noAutofit/>
          </a:bodyPr>
          <a:lstStyle/>
          <a:p>
            <a:pPr indent="0" lvl="0" marL="0" rtl="0" algn="ctr">
              <a:lnSpc>
                <a:spcPct val="120000"/>
              </a:lnSpc>
              <a:spcBef>
                <a:spcPts val="0"/>
              </a:spcBef>
              <a:spcAft>
                <a:spcPts val="0"/>
              </a:spcAft>
              <a:buNone/>
            </a:pPr>
            <a:r>
              <a:rPr lang="en-US"/>
              <a:t>Floating-Point and Decimal Floating-Point Types</a:t>
            </a:r>
            <a:endParaRPr/>
          </a:p>
        </p:txBody>
      </p:sp>
      <p:pic>
        <p:nvPicPr>
          <p:cNvPr descr="CB101868 by charlyxbox." id="170" name="Google Shape;170;p13"/>
          <p:cNvPicPr preferRelativeResize="0"/>
          <p:nvPr/>
        </p:nvPicPr>
        <p:blipFill rotWithShape="1">
          <a:blip r:embed="rId3">
            <a:alphaModFix/>
          </a:blip>
          <a:srcRect b="0" l="0" r="0" t="0"/>
          <a:stretch/>
        </p:blipFill>
        <p:spPr>
          <a:xfrm>
            <a:off x="2514600" y="3581400"/>
            <a:ext cx="4076014" cy="2714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What are Floating-Point Types?</a:t>
            </a:r>
            <a:endParaRPr sz="3600"/>
          </a:p>
        </p:txBody>
      </p:sp>
      <p:sp>
        <p:nvSpPr>
          <p:cNvPr id="176" name="Google Shape;176;p14"/>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SzPts val="2240"/>
              <a:buChar char="◆"/>
            </a:pPr>
            <a:r>
              <a:rPr lang="en-US"/>
              <a:t>Floating-point types:</a:t>
            </a:r>
            <a:endParaRPr/>
          </a:p>
          <a:p>
            <a:pPr indent="-273050" lvl="1" marL="630238" rtl="0" algn="l">
              <a:lnSpc>
                <a:spcPct val="126666"/>
              </a:lnSpc>
              <a:spcBef>
                <a:spcPts val="1800"/>
              </a:spcBef>
              <a:spcAft>
                <a:spcPts val="0"/>
              </a:spcAft>
              <a:buSzPts val="3000"/>
              <a:buChar char="⬥"/>
            </a:pPr>
            <a:r>
              <a:rPr lang="en-US"/>
              <a:t>Represent real numbers</a:t>
            </a:r>
            <a:endParaRPr/>
          </a:p>
          <a:p>
            <a:pPr indent="-273050" lvl="1" marL="630238" rtl="0" algn="l">
              <a:lnSpc>
                <a:spcPct val="126666"/>
              </a:lnSpc>
              <a:spcBef>
                <a:spcPts val="1800"/>
              </a:spcBef>
              <a:spcAft>
                <a:spcPts val="0"/>
              </a:spcAft>
              <a:buSzPts val="3000"/>
              <a:buChar char="⬥"/>
            </a:pPr>
            <a:r>
              <a:rPr lang="en-US"/>
              <a:t>May be signed or unsigned</a:t>
            </a:r>
            <a:endParaRPr/>
          </a:p>
          <a:p>
            <a:pPr indent="-273050" lvl="1" marL="630238" rtl="0" algn="l">
              <a:lnSpc>
                <a:spcPct val="126666"/>
              </a:lnSpc>
              <a:spcBef>
                <a:spcPts val="1800"/>
              </a:spcBef>
              <a:spcAft>
                <a:spcPts val="0"/>
              </a:spcAft>
              <a:buSzPts val="3000"/>
              <a:buChar char="⬥"/>
            </a:pPr>
            <a:r>
              <a:rPr lang="en-US"/>
              <a:t>Have range of values and different precision depending on the used memory</a:t>
            </a:r>
            <a:endParaRPr/>
          </a:p>
          <a:p>
            <a:pPr indent="-273050" lvl="1" marL="630238" rtl="0" algn="l">
              <a:lnSpc>
                <a:spcPct val="126666"/>
              </a:lnSpc>
              <a:spcBef>
                <a:spcPts val="1800"/>
              </a:spcBef>
              <a:spcAft>
                <a:spcPts val="0"/>
              </a:spcAft>
              <a:buSzPts val="3000"/>
              <a:buChar char="⬥"/>
            </a:pPr>
            <a:r>
              <a:rPr lang="en-US"/>
              <a:t>Can behave abnormally in the calculations</a:t>
            </a:r>
            <a:endParaRPr/>
          </a:p>
        </p:txBody>
      </p:sp>
      <p:sp>
        <p:nvSpPr>
          <p:cNvPr id="177" name="Google Shape;177;p1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Numbers by inconspicuous_bostonian." id="178" name="Google Shape;178;p14"/>
          <p:cNvPicPr preferRelativeResize="0"/>
          <p:nvPr/>
        </p:nvPicPr>
        <p:blipFill rotWithShape="1">
          <a:blip r:embed="rId3">
            <a:alphaModFix/>
          </a:blip>
          <a:srcRect b="0" l="0" r="0" t="0"/>
          <a:stretch/>
        </p:blipFill>
        <p:spPr>
          <a:xfrm>
            <a:off x="1066800" y="5105400"/>
            <a:ext cx="6781800" cy="13855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Floating-Point Types</a:t>
            </a:r>
            <a:endParaRPr/>
          </a:p>
        </p:txBody>
      </p:sp>
      <p:sp>
        <p:nvSpPr>
          <p:cNvPr id="184" name="Google Shape;184;p15"/>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Floating-point types are:</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float </a:t>
            </a:r>
            <a:r>
              <a:rPr lang="en-US"/>
              <a:t>(±1.5 × 10</a:t>
            </a:r>
            <a:r>
              <a:rPr baseline="30000" lang="en-US"/>
              <a:t>−45</a:t>
            </a:r>
            <a:r>
              <a:rPr lang="en-US"/>
              <a:t> to ±3.4 × 10</a:t>
            </a:r>
            <a:r>
              <a:rPr baseline="30000" lang="en-US"/>
              <a:t>38</a:t>
            </a:r>
            <a:r>
              <a:rPr lang="en-US"/>
              <a:t>): 32-bits, precision of 7 digits</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double </a:t>
            </a:r>
            <a:r>
              <a:rPr lang="en-US"/>
              <a:t>(±5.0 × 10</a:t>
            </a:r>
            <a:r>
              <a:rPr baseline="30000" lang="en-US"/>
              <a:t>−324</a:t>
            </a:r>
            <a:r>
              <a:rPr lang="en-US"/>
              <a:t> to ±1.7 × 10</a:t>
            </a:r>
            <a:r>
              <a:rPr baseline="30000" lang="en-US"/>
              <a:t>308</a:t>
            </a:r>
            <a:r>
              <a:rPr lang="en-US"/>
              <a:t>): 64-bits, precision of 15-16 digits</a:t>
            </a:r>
            <a:endParaRPr/>
          </a:p>
          <a:p>
            <a:pPr indent="-282575" lvl="0" marL="282575" rtl="0" algn="l">
              <a:lnSpc>
                <a:spcPct val="118750"/>
              </a:lnSpc>
              <a:spcBef>
                <a:spcPts val="1200"/>
              </a:spcBef>
              <a:spcAft>
                <a:spcPts val="0"/>
              </a:spcAft>
              <a:buClr>
                <a:srgbClr val="B4DAE4"/>
              </a:buClr>
              <a:buSzPts val="2240"/>
              <a:buChar char="◆"/>
            </a:pPr>
            <a:r>
              <a:rPr lang="en-US"/>
              <a:t>The default value of floating-point types:</a:t>
            </a:r>
            <a:endParaRPr/>
          </a:p>
          <a:p>
            <a:pPr indent="-273050" lvl="1" marL="630238" rtl="0" algn="l">
              <a:lnSpc>
                <a:spcPct val="126666"/>
              </a:lnSpc>
              <a:spcBef>
                <a:spcPts val="1200"/>
              </a:spcBef>
              <a:spcAft>
                <a:spcPts val="0"/>
              </a:spcAft>
              <a:buSzPts val="3000"/>
              <a:buChar char="⬥"/>
            </a:pPr>
            <a:r>
              <a:rPr lang="en-US"/>
              <a:t>Is </a:t>
            </a:r>
            <a:r>
              <a:rPr lang="en-US">
                <a:solidFill>
                  <a:srgbClr val="D9EDF1"/>
                </a:solidFill>
                <a:latin typeface="Consolas"/>
                <a:ea typeface="Consolas"/>
                <a:cs typeface="Consolas"/>
                <a:sym typeface="Consolas"/>
              </a:rPr>
              <a:t>0.0F</a:t>
            </a:r>
            <a:r>
              <a:rPr lang="en-US"/>
              <a:t> for the </a:t>
            </a:r>
            <a:r>
              <a:rPr lang="en-US">
                <a:solidFill>
                  <a:srgbClr val="D9EDF1"/>
                </a:solidFill>
                <a:latin typeface="Consolas"/>
                <a:ea typeface="Consolas"/>
                <a:cs typeface="Consolas"/>
                <a:sym typeface="Consolas"/>
              </a:rPr>
              <a:t>float</a:t>
            </a:r>
            <a:r>
              <a:rPr lang="en-US">
                <a:solidFill>
                  <a:srgbClr val="D9EDF1"/>
                </a:solidFill>
              </a:rPr>
              <a:t> </a:t>
            </a:r>
            <a:r>
              <a:rPr lang="en-US"/>
              <a:t>type</a:t>
            </a:r>
            <a:endParaRPr/>
          </a:p>
          <a:p>
            <a:pPr indent="-273050" lvl="1" marL="630238" rtl="0" algn="l">
              <a:lnSpc>
                <a:spcPct val="126666"/>
              </a:lnSpc>
              <a:spcBef>
                <a:spcPts val="1200"/>
              </a:spcBef>
              <a:spcAft>
                <a:spcPts val="0"/>
              </a:spcAft>
              <a:buSzPts val="3000"/>
              <a:buChar char="⬥"/>
            </a:pPr>
            <a:r>
              <a:rPr lang="en-US"/>
              <a:t>Is </a:t>
            </a:r>
            <a:r>
              <a:rPr lang="en-US">
                <a:solidFill>
                  <a:srgbClr val="D9EDF1"/>
                </a:solidFill>
                <a:latin typeface="Consolas"/>
                <a:ea typeface="Consolas"/>
                <a:cs typeface="Consolas"/>
                <a:sym typeface="Consolas"/>
              </a:rPr>
              <a:t>0.0D</a:t>
            </a:r>
            <a:r>
              <a:rPr lang="en-US"/>
              <a:t> for the </a:t>
            </a:r>
            <a:r>
              <a:rPr lang="en-US">
                <a:solidFill>
                  <a:srgbClr val="D9EDF1"/>
                </a:solidFill>
                <a:latin typeface="Consolas"/>
                <a:ea typeface="Consolas"/>
                <a:cs typeface="Consolas"/>
                <a:sym typeface="Consolas"/>
              </a:rPr>
              <a:t>double</a:t>
            </a:r>
            <a:r>
              <a:rPr lang="en-US">
                <a:solidFill>
                  <a:srgbClr val="D9EDF1"/>
                </a:solidFill>
              </a:rPr>
              <a:t> </a:t>
            </a:r>
            <a:r>
              <a:rPr lang="en-US"/>
              <a:t>type</a:t>
            </a:r>
            <a:endParaRPr/>
          </a:p>
        </p:txBody>
      </p:sp>
      <p:sp>
        <p:nvSpPr>
          <p:cNvPr id="185" name="Google Shape;185;p1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PI Precision – Example</a:t>
            </a:r>
            <a:endParaRPr/>
          </a:p>
        </p:txBody>
      </p:sp>
      <p:sp>
        <p:nvSpPr>
          <p:cNvPr id="191" name="Google Shape;191;p16"/>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35714"/>
              </a:lnSpc>
              <a:spcBef>
                <a:spcPts val="0"/>
              </a:spcBef>
              <a:spcAft>
                <a:spcPts val="0"/>
              </a:spcAft>
              <a:buClr>
                <a:srgbClr val="B4DAE4"/>
              </a:buClr>
              <a:buSzPts val="1960"/>
              <a:buChar char="◆"/>
            </a:pPr>
            <a:r>
              <a:rPr lang="en-US" sz="2800"/>
              <a:t>See below the difference in precision when using </a:t>
            </a:r>
            <a:r>
              <a:rPr lang="en-US" sz="2800">
                <a:solidFill>
                  <a:srgbClr val="D9EDF1"/>
                </a:solidFill>
                <a:latin typeface="Consolas"/>
                <a:ea typeface="Consolas"/>
                <a:cs typeface="Consolas"/>
                <a:sym typeface="Consolas"/>
              </a:rPr>
              <a:t>float</a:t>
            </a:r>
            <a:r>
              <a:rPr lang="en-US" sz="2800"/>
              <a:t> and </a:t>
            </a:r>
            <a:r>
              <a:rPr lang="en-US" sz="2800">
                <a:solidFill>
                  <a:srgbClr val="D9EDF1"/>
                </a:solidFill>
                <a:latin typeface="Consolas"/>
                <a:ea typeface="Consolas"/>
                <a:cs typeface="Consolas"/>
                <a:sym typeface="Consolas"/>
              </a:rPr>
              <a:t>double</a:t>
            </a:r>
            <a:r>
              <a:rPr lang="en-US" sz="2800"/>
              <a:t>:</a:t>
            </a:r>
            <a:endParaRPr sz="2800"/>
          </a:p>
          <a:p>
            <a:pPr indent="-158115" lvl="0" marL="282575" rtl="0" algn="l">
              <a:lnSpc>
                <a:spcPct val="135714"/>
              </a:lnSpc>
              <a:spcBef>
                <a:spcPts val="1200"/>
              </a:spcBef>
              <a:spcAft>
                <a:spcPts val="0"/>
              </a:spcAft>
              <a:buClr>
                <a:srgbClr val="B4DAE4"/>
              </a:buClr>
              <a:buSzPts val="1960"/>
              <a:buNone/>
            </a:pPr>
            <a:r>
              <a:t/>
            </a:r>
            <a:endParaRPr sz="2800"/>
          </a:p>
          <a:p>
            <a:pPr indent="-158115" lvl="0" marL="282575" rtl="0" algn="l">
              <a:lnSpc>
                <a:spcPct val="135714"/>
              </a:lnSpc>
              <a:spcBef>
                <a:spcPts val="1200"/>
              </a:spcBef>
              <a:spcAft>
                <a:spcPts val="0"/>
              </a:spcAft>
              <a:buClr>
                <a:srgbClr val="B4DAE4"/>
              </a:buClr>
              <a:buSzPts val="1960"/>
              <a:buNone/>
            </a:pPr>
            <a:r>
              <a:t/>
            </a:r>
            <a:endParaRPr sz="2800"/>
          </a:p>
          <a:p>
            <a:pPr indent="-158115" lvl="0" marL="282575" rtl="0" algn="l">
              <a:lnSpc>
                <a:spcPct val="135714"/>
              </a:lnSpc>
              <a:spcBef>
                <a:spcPts val="1200"/>
              </a:spcBef>
              <a:spcAft>
                <a:spcPts val="0"/>
              </a:spcAft>
              <a:buClr>
                <a:srgbClr val="B4DAE4"/>
              </a:buClr>
              <a:buSzPts val="1960"/>
              <a:buNone/>
            </a:pPr>
            <a:r>
              <a:t/>
            </a:r>
            <a:endParaRPr sz="2800"/>
          </a:p>
          <a:p>
            <a:pPr indent="-158115" lvl="0" marL="282575" rtl="0" algn="l">
              <a:lnSpc>
                <a:spcPct val="135714"/>
              </a:lnSpc>
              <a:spcBef>
                <a:spcPts val="1200"/>
              </a:spcBef>
              <a:spcAft>
                <a:spcPts val="0"/>
              </a:spcAft>
              <a:buClr>
                <a:srgbClr val="B4DAE4"/>
              </a:buClr>
              <a:buSzPts val="1960"/>
              <a:buNone/>
            </a:pPr>
            <a:r>
              <a:t/>
            </a:r>
            <a:endParaRPr sz="2800"/>
          </a:p>
          <a:p>
            <a:pPr indent="-282575" lvl="0" marL="282575" rtl="0" algn="l">
              <a:lnSpc>
                <a:spcPct val="135714"/>
              </a:lnSpc>
              <a:spcBef>
                <a:spcPts val="1200"/>
              </a:spcBef>
              <a:spcAft>
                <a:spcPts val="0"/>
              </a:spcAft>
              <a:buClr>
                <a:srgbClr val="B4DAE4"/>
              </a:buClr>
              <a:buSzPts val="1960"/>
              <a:buChar char="◆"/>
            </a:pPr>
            <a:r>
              <a:rPr lang="en-US" sz="2800"/>
              <a:t>NOTE: The “</a:t>
            </a:r>
            <a:r>
              <a:rPr lang="en-US" sz="2800">
                <a:solidFill>
                  <a:srgbClr val="D9EDF1"/>
                </a:solidFill>
                <a:latin typeface="Consolas"/>
                <a:ea typeface="Consolas"/>
                <a:cs typeface="Consolas"/>
                <a:sym typeface="Consolas"/>
              </a:rPr>
              <a:t>f</a:t>
            </a:r>
            <a:r>
              <a:rPr lang="en-US" sz="2800"/>
              <a:t>” suffix in the first statement!</a:t>
            </a:r>
            <a:endParaRPr/>
          </a:p>
          <a:p>
            <a:pPr indent="-273050" lvl="1" marL="630238" rtl="0" algn="l">
              <a:lnSpc>
                <a:spcPct val="146153"/>
              </a:lnSpc>
              <a:spcBef>
                <a:spcPts val="1200"/>
              </a:spcBef>
              <a:spcAft>
                <a:spcPts val="0"/>
              </a:spcAft>
              <a:buSzPts val="2600"/>
              <a:buChar char="⬥"/>
            </a:pPr>
            <a:r>
              <a:rPr lang="en-US" sz="2600"/>
              <a:t>Real numbers are by default interpreted as </a:t>
            </a:r>
            <a:r>
              <a:rPr lang="en-US" sz="2600">
                <a:solidFill>
                  <a:srgbClr val="D9EDF1"/>
                </a:solidFill>
                <a:latin typeface="Consolas"/>
                <a:ea typeface="Consolas"/>
                <a:cs typeface="Consolas"/>
                <a:sym typeface="Consolas"/>
              </a:rPr>
              <a:t>double</a:t>
            </a:r>
            <a:r>
              <a:rPr lang="en-US" sz="2600"/>
              <a:t>!</a:t>
            </a:r>
            <a:endParaRPr/>
          </a:p>
          <a:p>
            <a:pPr indent="-273050" lvl="1" marL="630238" rtl="0" algn="l">
              <a:lnSpc>
                <a:spcPct val="146153"/>
              </a:lnSpc>
              <a:spcBef>
                <a:spcPts val="1200"/>
              </a:spcBef>
              <a:spcAft>
                <a:spcPts val="0"/>
              </a:spcAft>
              <a:buSzPts val="2600"/>
              <a:buChar char="⬥"/>
            </a:pPr>
            <a:r>
              <a:rPr lang="en-US" sz="2600"/>
              <a:t>One should </a:t>
            </a:r>
            <a:r>
              <a:rPr lang="en-US" sz="2600">
                <a:solidFill>
                  <a:srgbClr val="D9EDF1"/>
                </a:solidFill>
              </a:rPr>
              <a:t>explicitly</a:t>
            </a:r>
            <a:r>
              <a:rPr lang="en-US" sz="2600"/>
              <a:t> convert them to </a:t>
            </a:r>
            <a:r>
              <a:rPr lang="en-US" sz="2600">
                <a:solidFill>
                  <a:srgbClr val="D9EDF1"/>
                </a:solidFill>
                <a:latin typeface="Consolas"/>
                <a:ea typeface="Consolas"/>
                <a:cs typeface="Consolas"/>
                <a:sym typeface="Consolas"/>
              </a:rPr>
              <a:t>float</a:t>
            </a:r>
            <a:endParaRPr sz="2600">
              <a:solidFill>
                <a:srgbClr val="D9EDF1"/>
              </a:solidFill>
              <a:latin typeface="Consolas"/>
              <a:ea typeface="Consolas"/>
              <a:cs typeface="Consolas"/>
              <a:sym typeface="Consolas"/>
            </a:endParaRPr>
          </a:p>
        </p:txBody>
      </p:sp>
      <p:sp>
        <p:nvSpPr>
          <p:cNvPr id="192" name="Google Shape;192;p16"/>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6"/>
          <p:cNvSpPr/>
          <p:nvPr/>
        </p:nvSpPr>
        <p:spPr>
          <a:xfrm>
            <a:off x="611188" y="2349500"/>
            <a:ext cx="7848600" cy="1561389"/>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float floatPI = 3.141592653589793238f;</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double doublePI = 3.141592653589793238;</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Console.WriteLine("Float PI is: {0}", floatPI);</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Console.WriteLine("Double PI is: {0}", doublePI);</a:t>
            </a:r>
            <a:endParaRPr/>
          </a:p>
        </p:txBody>
      </p:sp>
      <p:pic>
        <p:nvPicPr>
          <p:cNvPr id="194" name="Google Shape;194;p16"/>
          <p:cNvPicPr preferRelativeResize="0"/>
          <p:nvPr/>
        </p:nvPicPr>
        <p:blipFill rotWithShape="1">
          <a:blip r:embed="rId3">
            <a:alphaModFix/>
          </a:blip>
          <a:srcRect b="0" l="0" r="0" t="0"/>
          <a:stretch/>
        </p:blipFill>
        <p:spPr>
          <a:xfrm>
            <a:off x="2057400" y="3886200"/>
            <a:ext cx="3629025" cy="76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95959"/>
            </a:gs>
            <a:gs pos="83000">
              <a:schemeClr val="dk1"/>
            </a:gs>
            <a:gs pos="100000">
              <a:schemeClr val="dk1"/>
            </a:gs>
          </a:gsLst>
          <a:path path="circle">
            <a:fillToRect b="100%" r="100%"/>
          </a:path>
          <a:tileRect l="-100%" t="-100%"/>
        </a:gradFill>
      </p:bgPr>
    </p:bg>
    <p:spTree>
      <p:nvGrpSpPr>
        <p:cNvPr id="198" name="Shape 198"/>
        <p:cNvGrpSpPr/>
        <p:nvPr/>
      </p:nvGrpSpPr>
      <p:grpSpPr>
        <a:xfrm>
          <a:off x="0" y="0"/>
          <a:ext cx="0" cy="0"/>
          <a:chOff x="0" y="0"/>
          <a:chExt cx="0" cy="0"/>
        </a:xfrm>
      </p:grpSpPr>
      <p:sp>
        <p:nvSpPr>
          <p:cNvPr id="199" name="Google Shape;199;p17"/>
          <p:cNvSpPr txBox="1"/>
          <p:nvPr>
            <p:ph type="title"/>
          </p:nvPr>
        </p:nvSpPr>
        <p:spPr>
          <a:xfrm>
            <a:off x="3048000" y="76200"/>
            <a:ext cx="5867400" cy="9144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Abnormalities in the Floating-Point Calculations</a:t>
            </a:r>
            <a:endParaRPr sz="3600"/>
          </a:p>
        </p:txBody>
      </p:sp>
      <p:sp>
        <p:nvSpPr>
          <p:cNvPr id="200" name="Google Shape;200;p17"/>
          <p:cNvSpPr txBox="1"/>
          <p:nvPr>
            <p:ph idx="1" type="body"/>
          </p:nvPr>
        </p:nvSpPr>
        <p:spPr>
          <a:xfrm>
            <a:off x="228600" y="1143000"/>
            <a:ext cx="8686800" cy="55626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Sometimes abnormalities can be observed when using floating-point numbers</a:t>
            </a:r>
            <a:endParaRPr/>
          </a:p>
          <a:p>
            <a:pPr indent="-273050" lvl="1" marL="630238" rtl="0" algn="l">
              <a:lnSpc>
                <a:spcPct val="126666"/>
              </a:lnSpc>
              <a:spcBef>
                <a:spcPts val="1200"/>
              </a:spcBef>
              <a:spcAft>
                <a:spcPts val="0"/>
              </a:spcAft>
              <a:buSzPts val="3000"/>
              <a:buChar char="⬥"/>
            </a:pPr>
            <a:r>
              <a:rPr lang="en-US"/>
              <a:t>Comparing floating-point numbers can not be performed directly with the </a:t>
            </a:r>
            <a:r>
              <a:rPr lang="en-US">
                <a:solidFill>
                  <a:srgbClr val="D9EDF1"/>
                </a:solidFill>
                <a:latin typeface="Consolas"/>
                <a:ea typeface="Consolas"/>
                <a:cs typeface="Consolas"/>
                <a:sym typeface="Consolas"/>
              </a:rPr>
              <a:t>==</a:t>
            </a:r>
            <a:r>
              <a:rPr lang="en-US"/>
              <a:t> operator</a:t>
            </a:r>
            <a:endParaRPr/>
          </a:p>
          <a:p>
            <a:pPr indent="-282575" lvl="0" marL="282575" rtl="0" algn="l">
              <a:lnSpc>
                <a:spcPct val="118750"/>
              </a:lnSpc>
              <a:spcBef>
                <a:spcPts val="1200"/>
              </a:spcBef>
              <a:spcAft>
                <a:spcPts val="0"/>
              </a:spcAft>
              <a:buClr>
                <a:srgbClr val="B4DAE4"/>
              </a:buClr>
              <a:buSzPts val="2240"/>
              <a:buChar char="◆"/>
            </a:pPr>
            <a:r>
              <a:rPr lang="en-US"/>
              <a:t>Example:</a:t>
            </a:r>
            <a:endParaRPr/>
          </a:p>
        </p:txBody>
      </p:sp>
      <p:sp>
        <p:nvSpPr>
          <p:cNvPr id="201" name="Google Shape;201;p1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7"/>
          <p:cNvSpPr/>
          <p:nvPr/>
        </p:nvSpPr>
        <p:spPr>
          <a:xfrm>
            <a:off x="755650" y="4114800"/>
            <a:ext cx="7632700" cy="232679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double a = 1.0f;</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double b = 0.33f;</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double sum = 1.33f;</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bool equal = (a+b == sum); // False!!!</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Console.WriteLine("a+b={0}  sum={1}  equal={2}",</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    a+b, sum, equal);</a:t>
            </a:r>
            <a:endParaRPr/>
          </a:p>
        </p:txBody>
      </p:sp>
      <p:pic>
        <p:nvPicPr>
          <p:cNvPr descr="http://rds.yahoo.com/_ylt=A0WTefeqfQpLnuoA13ajzbkF/SIG=12dsa8g6n/EXP=1259065130/**http%3A/www2.hiren.info/desktopwallpapers/3d/alien-web.jpg" id="203" name="Google Shape;203;p17"/>
          <p:cNvPicPr preferRelativeResize="0"/>
          <p:nvPr/>
        </p:nvPicPr>
        <p:blipFill rotWithShape="1">
          <a:blip r:embed="rId3">
            <a:alphaModFix/>
          </a:blip>
          <a:srcRect b="0" l="0" r="0" t="0"/>
          <a:stretch/>
        </p:blipFill>
        <p:spPr>
          <a:xfrm>
            <a:off x="6781800" y="3505200"/>
            <a:ext cx="1905000" cy="1524000"/>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Decimal Floating-Point Types</a:t>
            </a:r>
            <a:endParaRPr/>
          </a:p>
        </p:txBody>
      </p:sp>
      <p:sp>
        <p:nvSpPr>
          <p:cNvPr id="209" name="Google Shape;209;p18"/>
          <p:cNvSpPr txBox="1"/>
          <p:nvPr>
            <p:ph idx="1" type="body"/>
          </p:nvPr>
        </p:nvSpPr>
        <p:spPr>
          <a:xfrm>
            <a:off x="323850" y="1066801"/>
            <a:ext cx="8496300" cy="553085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There is a special decimal floating-point		 real number type in C#:</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decimal</a:t>
            </a:r>
            <a:r>
              <a:rPr lang="en-US">
                <a:solidFill>
                  <a:srgbClr val="D9EDF1"/>
                </a:solidFill>
              </a:rPr>
              <a:t> </a:t>
            </a:r>
            <a:r>
              <a:rPr lang="en-US"/>
              <a:t>(±1,0 × 10</a:t>
            </a:r>
            <a:r>
              <a:rPr baseline="30000" lang="en-US"/>
              <a:t>-28</a:t>
            </a:r>
            <a:r>
              <a:rPr lang="en-US"/>
              <a:t> to ±7,9 × 10</a:t>
            </a:r>
            <a:r>
              <a:rPr baseline="30000" lang="en-US"/>
              <a:t>28</a:t>
            </a:r>
            <a:r>
              <a:rPr lang="en-US"/>
              <a:t>): 128-bits, precision of 28-29 digits</a:t>
            </a:r>
            <a:endParaRPr/>
          </a:p>
          <a:p>
            <a:pPr indent="-273050" lvl="1" marL="630238" rtl="0" algn="l">
              <a:lnSpc>
                <a:spcPct val="126666"/>
              </a:lnSpc>
              <a:spcBef>
                <a:spcPts val="1200"/>
              </a:spcBef>
              <a:spcAft>
                <a:spcPts val="0"/>
              </a:spcAft>
              <a:buSzPts val="3000"/>
              <a:buChar char="⬥"/>
            </a:pPr>
            <a:r>
              <a:rPr lang="en-US"/>
              <a:t>Used for financial calculations</a:t>
            </a:r>
            <a:endParaRPr/>
          </a:p>
          <a:p>
            <a:pPr indent="-273050" lvl="1" marL="630238" rtl="0" algn="l">
              <a:lnSpc>
                <a:spcPct val="126666"/>
              </a:lnSpc>
              <a:spcBef>
                <a:spcPts val="1200"/>
              </a:spcBef>
              <a:spcAft>
                <a:spcPts val="0"/>
              </a:spcAft>
              <a:buSzPts val="3000"/>
              <a:buChar char="⬥"/>
            </a:pPr>
            <a:r>
              <a:rPr lang="en-US"/>
              <a:t>No round-off errors</a:t>
            </a:r>
            <a:endParaRPr/>
          </a:p>
          <a:p>
            <a:pPr indent="-273050" lvl="1" marL="630238" rtl="0" algn="l">
              <a:lnSpc>
                <a:spcPct val="126666"/>
              </a:lnSpc>
              <a:spcBef>
                <a:spcPts val="1200"/>
              </a:spcBef>
              <a:spcAft>
                <a:spcPts val="0"/>
              </a:spcAft>
              <a:buSzPts val="3000"/>
              <a:buChar char="⬥"/>
            </a:pPr>
            <a:r>
              <a:rPr lang="en-US"/>
              <a:t>Almost no loss of precision</a:t>
            </a:r>
            <a:endParaRPr/>
          </a:p>
          <a:p>
            <a:pPr indent="-282575" lvl="0" marL="282575" rtl="0" algn="l">
              <a:lnSpc>
                <a:spcPct val="118750"/>
              </a:lnSpc>
              <a:spcBef>
                <a:spcPts val="1200"/>
              </a:spcBef>
              <a:spcAft>
                <a:spcPts val="0"/>
              </a:spcAft>
              <a:buClr>
                <a:srgbClr val="B4DAE4"/>
              </a:buClr>
              <a:buSzPts val="2240"/>
              <a:buChar char="◆"/>
            </a:pPr>
            <a:r>
              <a:rPr lang="en-US"/>
              <a:t>The default value of </a:t>
            </a:r>
            <a:r>
              <a:rPr lang="en-US">
                <a:solidFill>
                  <a:srgbClr val="D9EDF1"/>
                </a:solidFill>
                <a:latin typeface="Consolas"/>
                <a:ea typeface="Consolas"/>
                <a:cs typeface="Consolas"/>
                <a:sym typeface="Consolas"/>
              </a:rPr>
              <a:t>decimal</a:t>
            </a:r>
            <a:r>
              <a:rPr lang="en-US">
                <a:solidFill>
                  <a:srgbClr val="D9EDF1"/>
                </a:solidFill>
              </a:rPr>
              <a:t> </a:t>
            </a:r>
            <a:r>
              <a:rPr lang="en-US"/>
              <a:t>type is:</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0.0M</a:t>
            </a:r>
            <a:r>
              <a:rPr lang="en-US"/>
              <a:t> (</a:t>
            </a:r>
            <a:r>
              <a:rPr lang="en-US">
                <a:solidFill>
                  <a:srgbClr val="D9EDF1"/>
                </a:solidFill>
                <a:latin typeface="Consolas"/>
                <a:ea typeface="Consolas"/>
                <a:cs typeface="Consolas"/>
                <a:sym typeface="Consolas"/>
              </a:rPr>
              <a:t>M</a:t>
            </a:r>
            <a:r>
              <a:rPr lang="en-US"/>
              <a:t> is the suffix for decimal numbers)</a:t>
            </a:r>
            <a:endParaRPr/>
          </a:p>
        </p:txBody>
      </p:sp>
      <p:sp>
        <p:nvSpPr>
          <p:cNvPr id="210" name="Google Shape;210;p1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techno-archery.com/Archery%20copy.jpg" id="211" name="Google Shape;211;p18"/>
          <p:cNvPicPr preferRelativeResize="0"/>
          <p:nvPr/>
        </p:nvPicPr>
        <p:blipFill rotWithShape="1">
          <a:blip r:embed="rId3">
            <a:alphaModFix/>
          </a:blip>
          <a:srcRect b="0" l="0" r="0" t="0"/>
          <a:stretch/>
        </p:blipFill>
        <p:spPr>
          <a:xfrm>
            <a:off x="7772400" y="1181100"/>
            <a:ext cx="952500" cy="952500"/>
          </a:xfrm>
          <a:prstGeom prst="ellipse">
            <a:avLst/>
          </a:prstGeom>
          <a:noFill/>
          <a:ln>
            <a:noFill/>
          </a:ln>
        </p:spPr>
      </p:pic>
      <p:pic>
        <p:nvPicPr>
          <p:cNvPr descr="http://support2.dundas.com/OnlineDocumentation/WinChart2003/images/Formulas_Williams.png" id="212" name="Google Shape;212;p18"/>
          <p:cNvPicPr preferRelativeResize="0"/>
          <p:nvPr/>
        </p:nvPicPr>
        <p:blipFill rotWithShape="1">
          <a:blip r:embed="rId4">
            <a:alphaModFix/>
          </a:blip>
          <a:srcRect b="0" l="0" r="0" t="-1311"/>
          <a:stretch/>
        </p:blipFill>
        <p:spPr>
          <a:xfrm>
            <a:off x="6248400" y="3157870"/>
            <a:ext cx="2387600" cy="1814180"/>
          </a:xfrm>
          <a:prstGeom prst="roundRect">
            <a:avLst>
              <a:gd fmla="val 5770" name="adj"/>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sp>
        <p:nvSpPr>
          <p:cNvPr id="217" name="Google Shape;217;p19"/>
          <p:cNvSpPr txBox="1"/>
          <p:nvPr>
            <p:ph type="ctrTitle"/>
          </p:nvPr>
        </p:nvSpPr>
        <p:spPr>
          <a:xfrm>
            <a:off x="533400" y="3733800"/>
            <a:ext cx="8077200" cy="1447800"/>
          </a:xfrm>
          <a:prstGeom prst="rect">
            <a:avLst/>
          </a:prstGeom>
          <a:noFill/>
          <a:ln>
            <a:noFill/>
          </a:ln>
        </p:spPr>
        <p:txBody>
          <a:bodyPr anchorCtr="0" anchor="ctr" bIns="0" lIns="91425" spcFirstLastPara="1" rIns="91425" wrap="square" tIns="0">
            <a:noAutofit/>
          </a:bodyPr>
          <a:lstStyle/>
          <a:p>
            <a:pPr indent="0" lvl="0" marL="0" rtl="0" algn="ctr">
              <a:lnSpc>
                <a:spcPct val="108000"/>
              </a:lnSpc>
              <a:spcBef>
                <a:spcPts val="0"/>
              </a:spcBef>
              <a:spcAft>
                <a:spcPts val="0"/>
              </a:spcAft>
              <a:buNone/>
            </a:pPr>
            <a:r>
              <a:rPr lang="en-US"/>
              <a:t>Floating-Point and Decimal Floating-Point Types</a:t>
            </a:r>
            <a:endParaRPr/>
          </a:p>
        </p:txBody>
      </p:sp>
      <p:sp>
        <p:nvSpPr>
          <p:cNvPr id="218" name="Google Shape;218;p19"/>
          <p:cNvSpPr txBox="1"/>
          <p:nvPr>
            <p:ph idx="1" type="subTitle"/>
          </p:nvPr>
        </p:nvSpPr>
        <p:spPr>
          <a:xfrm>
            <a:off x="304800" y="5298280"/>
            <a:ext cx="822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descr="Imagination.vg by sub.site." id="219" name="Google Shape;219;p19"/>
          <p:cNvPicPr preferRelativeResize="0"/>
          <p:nvPr/>
        </p:nvPicPr>
        <p:blipFill rotWithShape="1">
          <a:blip r:embed="rId3">
            <a:alphaModFix/>
          </a:blip>
          <a:srcRect b="0" l="0" r="0" t="0"/>
          <a:stretch/>
        </p:blipFill>
        <p:spPr>
          <a:xfrm>
            <a:off x="2438400" y="609600"/>
            <a:ext cx="5981700" cy="265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Table of Contents</a:t>
            </a:r>
            <a:endParaRPr/>
          </a:p>
        </p:txBody>
      </p:sp>
      <p:sp>
        <p:nvSpPr>
          <p:cNvPr id="75" name="Google Shape;75;p2"/>
          <p:cNvSpPr txBox="1"/>
          <p:nvPr>
            <p:ph idx="1" type="body"/>
          </p:nvPr>
        </p:nvSpPr>
        <p:spPr>
          <a:xfrm>
            <a:off x="228600" y="914400"/>
            <a:ext cx="8686800" cy="5715000"/>
          </a:xfrm>
          <a:prstGeom prst="rect">
            <a:avLst/>
          </a:prstGeom>
          <a:noFill/>
          <a:ln>
            <a:noFill/>
          </a:ln>
        </p:spPr>
        <p:txBody>
          <a:bodyPr anchorCtr="0" anchor="t" bIns="45700" lIns="91425" spcFirstLastPara="1" rIns="91425" wrap="square" tIns="45700">
            <a:noAutofit/>
          </a:bodyPr>
          <a:lstStyle/>
          <a:p>
            <a:pPr indent="-511175" lvl="0" marL="511175" rtl="0" algn="l">
              <a:lnSpc>
                <a:spcPct val="114000"/>
              </a:lnSpc>
              <a:spcBef>
                <a:spcPts val="0"/>
              </a:spcBef>
              <a:spcAft>
                <a:spcPts val="0"/>
              </a:spcAft>
              <a:buSzPts val="1960"/>
              <a:buFont typeface="Corbel"/>
              <a:buAutoNum type="arabicPeriod"/>
            </a:pPr>
            <a:r>
              <a:rPr lang="en-US" sz="2800"/>
              <a:t>Primitive Data Types</a:t>
            </a:r>
            <a:endParaRPr/>
          </a:p>
          <a:p>
            <a:pPr indent="-366713" lvl="1" marL="1077913" rtl="0" algn="l">
              <a:lnSpc>
                <a:spcPct val="114000"/>
              </a:lnSpc>
              <a:spcBef>
                <a:spcPts val="0"/>
              </a:spcBef>
              <a:spcAft>
                <a:spcPts val="0"/>
              </a:spcAft>
              <a:buSzPts val="2600"/>
              <a:buChar char="⬥"/>
            </a:pPr>
            <a:r>
              <a:rPr lang="en-US" sz="2600"/>
              <a:t>Integer </a:t>
            </a:r>
            <a:endParaRPr/>
          </a:p>
          <a:p>
            <a:pPr indent="-366713" lvl="1" marL="1077913" rtl="0" algn="l">
              <a:lnSpc>
                <a:spcPct val="114000"/>
              </a:lnSpc>
              <a:spcBef>
                <a:spcPts val="0"/>
              </a:spcBef>
              <a:spcAft>
                <a:spcPts val="0"/>
              </a:spcAft>
              <a:buSzPts val="2600"/>
              <a:buChar char="⬥"/>
            </a:pPr>
            <a:r>
              <a:rPr lang="en-US" sz="2600"/>
              <a:t>Floating-Point / Decimal Floating-Point</a:t>
            </a:r>
            <a:endParaRPr sz="2600"/>
          </a:p>
          <a:p>
            <a:pPr indent="-366713" lvl="1" marL="1077913" rtl="0" algn="l">
              <a:lnSpc>
                <a:spcPct val="114000"/>
              </a:lnSpc>
              <a:spcBef>
                <a:spcPts val="0"/>
              </a:spcBef>
              <a:spcAft>
                <a:spcPts val="0"/>
              </a:spcAft>
              <a:buSzPts val="2600"/>
              <a:buChar char="⬥"/>
            </a:pPr>
            <a:r>
              <a:rPr lang="en-US" sz="2600"/>
              <a:t>Boolean</a:t>
            </a:r>
            <a:endParaRPr/>
          </a:p>
          <a:p>
            <a:pPr indent="-366713" lvl="1" marL="1077913" rtl="0" algn="l">
              <a:lnSpc>
                <a:spcPct val="114000"/>
              </a:lnSpc>
              <a:spcBef>
                <a:spcPts val="0"/>
              </a:spcBef>
              <a:spcAft>
                <a:spcPts val="0"/>
              </a:spcAft>
              <a:buSzPts val="2600"/>
              <a:buChar char="⬥"/>
            </a:pPr>
            <a:r>
              <a:rPr lang="en-US" sz="2600"/>
              <a:t>Character</a:t>
            </a:r>
            <a:endParaRPr/>
          </a:p>
          <a:p>
            <a:pPr indent="-366713" lvl="1" marL="1077913" rtl="0" algn="l">
              <a:lnSpc>
                <a:spcPct val="114000"/>
              </a:lnSpc>
              <a:spcBef>
                <a:spcPts val="0"/>
              </a:spcBef>
              <a:spcAft>
                <a:spcPts val="0"/>
              </a:spcAft>
              <a:buSzPts val="2600"/>
              <a:buChar char="⬥"/>
            </a:pPr>
            <a:r>
              <a:rPr lang="en-US" sz="2600"/>
              <a:t>String</a:t>
            </a:r>
            <a:endParaRPr/>
          </a:p>
          <a:p>
            <a:pPr indent="-366713" lvl="1" marL="1077913" rtl="0" algn="l">
              <a:lnSpc>
                <a:spcPct val="114000"/>
              </a:lnSpc>
              <a:spcBef>
                <a:spcPts val="0"/>
              </a:spcBef>
              <a:spcAft>
                <a:spcPts val="0"/>
              </a:spcAft>
              <a:buSzPts val="2600"/>
              <a:buChar char="⬥"/>
            </a:pPr>
            <a:r>
              <a:rPr lang="en-US" sz="2600"/>
              <a:t>Object</a:t>
            </a:r>
            <a:endParaRPr/>
          </a:p>
          <a:p>
            <a:pPr indent="-511175" lvl="0" marL="511175" rtl="0" algn="l">
              <a:lnSpc>
                <a:spcPct val="114000"/>
              </a:lnSpc>
              <a:spcBef>
                <a:spcPts val="0"/>
              </a:spcBef>
              <a:spcAft>
                <a:spcPts val="0"/>
              </a:spcAft>
              <a:buSzPts val="1960"/>
              <a:buFont typeface="Corbel"/>
              <a:buAutoNum type="arabicPeriod"/>
            </a:pPr>
            <a:r>
              <a:rPr lang="en-US" sz="2800"/>
              <a:t>Declaring and Using Variables</a:t>
            </a:r>
            <a:endParaRPr/>
          </a:p>
          <a:p>
            <a:pPr indent="-366713" lvl="1" marL="1077913" rtl="0" algn="l">
              <a:lnSpc>
                <a:spcPct val="114000"/>
              </a:lnSpc>
              <a:spcBef>
                <a:spcPts val="0"/>
              </a:spcBef>
              <a:spcAft>
                <a:spcPts val="0"/>
              </a:spcAft>
              <a:buSzPts val="2600"/>
              <a:buChar char="⬥"/>
            </a:pPr>
            <a:r>
              <a:rPr lang="en-US" sz="2600"/>
              <a:t>Identifiers</a:t>
            </a:r>
            <a:endParaRPr/>
          </a:p>
          <a:p>
            <a:pPr indent="-366713" lvl="1" marL="1077913" rtl="0" algn="l">
              <a:lnSpc>
                <a:spcPct val="114000"/>
              </a:lnSpc>
              <a:spcBef>
                <a:spcPts val="0"/>
              </a:spcBef>
              <a:spcAft>
                <a:spcPts val="0"/>
              </a:spcAft>
              <a:buSzPts val="2600"/>
              <a:buChar char="⬥"/>
            </a:pPr>
            <a:r>
              <a:rPr lang="en-US" sz="2600"/>
              <a:t>Declaring Variables and Assigning Values</a:t>
            </a:r>
            <a:endParaRPr/>
          </a:p>
          <a:p>
            <a:pPr indent="-366713" lvl="1" marL="1077913" rtl="0" algn="l">
              <a:lnSpc>
                <a:spcPct val="114000"/>
              </a:lnSpc>
              <a:spcBef>
                <a:spcPts val="0"/>
              </a:spcBef>
              <a:spcAft>
                <a:spcPts val="0"/>
              </a:spcAft>
              <a:buSzPts val="2600"/>
              <a:buChar char="⬥"/>
            </a:pPr>
            <a:r>
              <a:rPr lang="en-US" sz="2600"/>
              <a:t>Literals</a:t>
            </a:r>
            <a:endParaRPr/>
          </a:p>
          <a:p>
            <a:pPr indent="-511175" lvl="0" marL="511175" rtl="0" algn="l">
              <a:lnSpc>
                <a:spcPct val="114000"/>
              </a:lnSpc>
              <a:spcBef>
                <a:spcPts val="0"/>
              </a:spcBef>
              <a:spcAft>
                <a:spcPts val="0"/>
              </a:spcAft>
              <a:buSzPts val="1960"/>
              <a:buFont typeface="Corbel"/>
              <a:buAutoNum type="arabicPeriod"/>
            </a:pPr>
            <a:r>
              <a:rPr lang="en-US" sz="2800">
                <a:solidFill>
                  <a:srgbClr val="D9EDF1"/>
                </a:solidFill>
              </a:rPr>
              <a:t>Nullable</a:t>
            </a:r>
            <a:r>
              <a:rPr lang="en-US" sz="2800"/>
              <a:t> types</a:t>
            </a:r>
            <a:endParaRPr/>
          </a:p>
        </p:txBody>
      </p:sp>
      <p:sp>
        <p:nvSpPr>
          <p:cNvPr id="76" name="Google Shape;76;p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rds.yahoo.com/_ylt=A0WTbx4gcgpLskoAd.CjzbkF/SIG=11u4jlgvp/EXP=1259062176/**http%3A/www.regejepress.com/1books5-med.jpg" id="77" name="Google Shape;77;p2"/>
          <p:cNvPicPr preferRelativeResize="0"/>
          <p:nvPr/>
        </p:nvPicPr>
        <p:blipFill rotWithShape="1">
          <a:blip r:embed="rId3">
            <a:alphaModFix/>
          </a:blip>
          <a:srcRect b="0" l="0" r="0" t="0"/>
          <a:stretch/>
        </p:blipFill>
        <p:spPr>
          <a:xfrm>
            <a:off x="5765800" y="2667000"/>
            <a:ext cx="2844800" cy="2133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ctrTitle"/>
          </p:nvPr>
        </p:nvSpPr>
        <p:spPr>
          <a:xfrm>
            <a:off x="1258888" y="213360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Boolean Type</a:t>
            </a:r>
            <a:endParaRPr/>
          </a:p>
        </p:txBody>
      </p:sp>
      <p:pic>
        <p:nvPicPr>
          <p:cNvPr descr="Tumbling Dice by r o s e n d a h l." id="228" name="Google Shape;228;p20"/>
          <p:cNvPicPr preferRelativeResize="0"/>
          <p:nvPr/>
        </p:nvPicPr>
        <p:blipFill rotWithShape="1">
          <a:blip r:embed="rId3">
            <a:alphaModFix/>
          </a:blip>
          <a:srcRect b="0" l="0" r="0" t="0"/>
          <a:stretch/>
        </p:blipFill>
        <p:spPr>
          <a:xfrm>
            <a:off x="4343400" y="3657600"/>
            <a:ext cx="4038601" cy="2409827"/>
          </a:xfrm>
          <a:prstGeom prst="rect">
            <a:avLst/>
          </a:prstGeom>
          <a:noFill/>
          <a:ln>
            <a:noFill/>
          </a:ln>
        </p:spPr>
      </p:pic>
      <p:pic>
        <p:nvPicPr>
          <p:cNvPr descr="http://www.filmfestivalworld.com/fileadmin/media/festival/True_False_Film_Festival/True_False_Documentary_Festival_10_orig.jpg" id="229" name="Google Shape;229;p20"/>
          <p:cNvPicPr preferRelativeResize="0"/>
          <p:nvPr/>
        </p:nvPicPr>
        <p:blipFill rotWithShape="1">
          <a:blip r:embed="rId4">
            <a:alphaModFix/>
          </a:blip>
          <a:srcRect b="0" l="0" r="0" t="0"/>
          <a:stretch/>
        </p:blipFill>
        <p:spPr>
          <a:xfrm>
            <a:off x="1143000" y="3657600"/>
            <a:ext cx="2133600" cy="2433638"/>
          </a:xfrm>
          <a:prstGeom prst="roundRect">
            <a:avLst>
              <a:gd fmla="val 10417" name="adj"/>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The Boolean Data Type</a:t>
            </a:r>
            <a:endParaRPr/>
          </a:p>
        </p:txBody>
      </p:sp>
      <p:sp>
        <p:nvSpPr>
          <p:cNvPr id="235" name="Google Shape;235;p21"/>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The </a:t>
            </a:r>
            <a:r>
              <a:rPr lang="en-US">
                <a:solidFill>
                  <a:srgbClr val="D9EDF1"/>
                </a:solidFill>
              </a:rPr>
              <a:t>Boolean data type</a:t>
            </a:r>
            <a:r>
              <a:rPr lang="en-US"/>
              <a:t>:</a:t>
            </a:r>
            <a:endParaRPr/>
          </a:p>
          <a:p>
            <a:pPr indent="-273050" lvl="1" marL="630238" rtl="0" algn="l">
              <a:lnSpc>
                <a:spcPct val="126666"/>
              </a:lnSpc>
              <a:spcBef>
                <a:spcPts val="1200"/>
              </a:spcBef>
              <a:spcAft>
                <a:spcPts val="0"/>
              </a:spcAft>
              <a:buSzPts val="3000"/>
              <a:buChar char="⬥"/>
            </a:pPr>
            <a:r>
              <a:rPr lang="en-US"/>
              <a:t>Is declared by the </a:t>
            </a:r>
            <a:r>
              <a:rPr lang="en-US">
                <a:solidFill>
                  <a:srgbClr val="D9EDF1"/>
                </a:solidFill>
                <a:latin typeface="Consolas"/>
                <a:ea typeface="Consolas"/>
                <a:cs typeface="Consolas"/>
                <a:sym typeface="Consolas"/>
              </a:rPr>
              <a:t>bool</a:t>
            </a:r>
            <a:r>
              <a:rPr lang="en-US"/>
              <a:t> keyword</a:t>
            </a:r>
            <a:endParaRPr/>
          </a:p>
          <a:p>
            <a:pPr indent="-273050" lvl="1" marL="630238" rtl="0" algn="l">
              <a:lnSpc>
                <a:spcPct val="126666"/>
              </a:lnSpc>
              <a:spcBef>
                <a:spcPts val="1200"/>
              </a:spcBef>
              <a:spcAft>
                <a:spcPts val="0"/>
              </a:spcAft>
              <a:buSzPts val="3000"/>
              <a:buChar char="⬥"/>
            </a:pPr>
            <a:r>
              <a:rPr lang="en-US"/>
              <a:t>Has two possible values: </a:t>
            </a:r>
            <a:r>
              <a:rPr lang="en-US">
                <a:solidFill>
                  <a:srgbClr val="D9EDF1"/>
                </a:solidFill>
                <a:latin typeface="Consolas"/>
                <a:ea typeface="Consolas"/>
                <a:cs typeface="Consolas"/>
                <a:sym typeface="Consolas"/>
              </a:rPr>
              <a:t>true</a:t>
            </a:r>
            <a:r>
              <a:rPr lang="en-US"/>
              <a:t> and </a:t>
            </a:r>
            <a:r>
              <a:rPr lang="en-US">
                <a:solidFill>
                  <a:srgbClr val="D9EDF1"/>
                </a:solidFill>
                <a:latin typeface="Consolas"/>
                <a:ea typeface="Consolas"/>
                <a:cs typeface="Consolas"/>
                <a:sym typeface="Consolas"/>
              </a:rPr>
              <a:t>false</a:t>
            </a:r>
            <a:endParaRPr/>
          </a:p>
          <a:p>
            <a:pPr indent="-273050" lvl="1" marL="630238" rtl="0" algn="l">
              <a:lnSpc>
                <a:spcPct val="126666"/>
              </a:lnSpc>
              <a:spcBef>
                <a:spcPts val="1200"/>
              </a:spcBef>
              <a:spcAft>
                <a:spcPts val="0"/>
              </a:spcAft>
              <a:buSzPts val="3000"/>
              <a:buChar char="⬥"/>
            </a:pPr>
            <a:r>
              <a:rPr lang="en-US"/>
              <a:t>Is useful in logical expressions</a:t>
            </a:r>
            <a:endParaRPr/>
          </a:p>
          <a:p>
            <a:pPr indent="-282575" lvl="0" marL="282575" rtl="0" algn="l">
              <a:lnSpc>
                <a:spcPct val="118750"/>
              </a:lnSpc>
              <a:spcBef>
                <a:spcPts val="1200"/>
              </a:spcBef>
              <a:spcAft>
                <a:spcPts val="0"/>
              </a:spcAft>
              <a:buClr>
                <a:srgbClr val="B4DAE4"/>
              </a:buClr>
              <a:buSzPts val="2240"/>
              <a:buChar char="◆"/>
            </a:pPr>
            <a:r>
              <a:rPr lang="en-US"/>
              <a:t>The default value is </a:t>
            </a:r>
            <a:r>
              <a:rPr lang="en-US" sz="3000">
                <a:solidFill>
                  <a:srgbClr val="D9EDF1"/>
                </a:solidFill>
                <a:latin typeface="Consolas"/>
                <a:ea typeface="Consolas"/>
                <a:cs typeface="Consolas"/>
                <a:sym typeface="Consolas"/>
              </a:rPr>
              <a:t>false</a:t>
            </a:r>
            <a:endParaRPr/>
          </a:p>
        </p:txBody>
      </p:sp>
      <p:sp>
        <p:nvSpPr>
          <p:cNvPr id="236" name="Google Shape;236;p2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igital infinity by Mr.  Mark." id="237" name="Google Shape;237;p21"/>
          <p:cNvPicPr preferRelativeResize="0"/>
          <p:nvPr/>
        </p:nvPicPr>
        <p:blipFill rotWithShape="1">
          <a:blip r:embed="rId3">
            <a:alphaModFix/>
          </a:blip>
          <a:srcRect b="0" l="0" r="0" t="0"/>
          <a:stretch/>
        </p:blipFill>
        <p:spPr>
          <a:xfrm>
            <a:off x="5715000" y="3733800"/>
            <a:ext cx="3000375" cy="27449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Boolean Values – Example</a:t>
            </a:r>
            <a:endParaRPr/>
          </a:p>
        </p:txBody>
      </p:sp>
      <p:sp>
        <p:nvSpPr>
          <p:cNvPr id="243" name="Google Shape;243;p22"/>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Example of boolean variables taking values of </a:t>
            </a:r>
            <a:r>
              <a:rPr lang="en-US">
                <a:solidFill>
                  <a:srgbClr val="D9EDF1"/>
                </a:solidFill>
                <a:latin typeface="Consolas"/>
                <a:ea typeface="Consolas"/>
                <a:cs typeface="Consolas"/>
                <a:sym typeface="Consolas"/>
              </a:rPr>
              <a:t>true</a:t>
            </a:r>
            <a:r>
              <a:rPr lang="en-US"/>
              <a:t> or </a:t>
            </a:r>
            <a:r>
              <a:rPr lang="en-US">
                <a:solidFill>
                  <a:srgbClr val="D9EDF1"/>
                </a:solidFill>
                <a:latin typeface="Consolas"/>
                <a:ea typeface="Consolas"/>
                <a:cs typeface="Consolas"/>
                <a:sym typeface="Consolas"/>
              </a:rPr>
              <a:t>false</a:t>
            </a:r>
            <a:r>
              <a:rPr lang="en-US"/>
              <a:t>:</a:t>
            </a:r>
            <a:endParaRPr/>
          </a:p>
        </p:txBody>
      </p:sp>
      <p:sp>
        <p:nvSpPr>
          <p:cNvPr id="244" name="Google Shape;244;p2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22"/>
          <p:cNvSpPr/>
          <p:nvPr/>
        </p:nvSpPr>
        <p:spPr>
          <a:xfrm>
            <a:off x="755650" y="2514600"/>
            <a:ext cx="7632700" cy="2942344"/>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int a = 1;</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int b = 2;</a:t>
            </a:r>
            <a:endParaRPr/>
          </a:p>
          <a:p>
            <a:pPr indent="0" lvl="0" marL="0" marR="0" rtl="0" algn="l">
              <a:lnSpc>
                <a:spcPct val="110000"/>
              </a:lnSpc>
              <a:spcBef>
                <a:spcPts val="1200"/>
              </a:spcBef>
              <a:spcAft>
                <a:spcPts val="0"/>
              </a:spcAft>
              <a:buNone/>
            </a:pPr>
            <a:r>
              <a:rPr b="1" i="0" lang="en-US" sz="2200" u="none" cap="none" strike="noStrike">
                <a:solidFill>
                  <a:srgbClr val="8CF4F2"/>
                </a:solidFill>
                <a:latin typeface="Consolas"/>
                <a:ea typeface="Consolas"/>
                <a:cs typeface="Consolas"/>
                <a:sym typeface="Consolas"/>
              </a:rPr>
              <a:t>bool greaterAB = (a &gt; b);</a:t>
            </a:r>
            <a:endParaRPr/>
          </a:p>
          <a:p>
            <a:pPr indent="0" lvl="0" marL="0" marR="0" rtl="0" algn="l">
              <a:lnSpc>
                <a:spcPct val="110000"/>
              </a:lnSpc>
              <a:spcBef>
                <a:spcPts val="1200"/>
              </a:spcBef>
              <a:spcAft>
                <a:spcPts val="0"/>
              </a:spcAft>
              <a:buNone/>
            </a:pPr>
            <a:r>
              <a:rPr b="1" i="0" lang="en-US" sz="2200" u="none" cap="none" strike="noStrike">
                <a:solidFill>
                  <a:srgbClr val="8CF4F2"/>
                </a:solidFill>
                <a:latin typeface="Consolas"/>
                <a:ea typeface="Consolas"/>
                <a:cs typeface="Consolas"/>
                <a:sym typeface="Consolas"/>
              </a:rPr>
              <a:t>Console.WriteLine(greaterAB);  // False</a:t>
            </a:r>
            <a:endParaRPr b="1" i="0" sz="2200" u="none" cap="none" strike="noStrike">
              <a:solidFill>
                <a:srgbClr val="8CF4F2"/>
              </a:solidFill>
              <a:latin typeface="Consolas"/>
              <a:ea typeface="Consolas"/>
              <a:cs typeface="Consolas"/>
              <a:sym typeface="Consolas"/>
            </a:endParaRPr>
          </a:p>
          <a:p>
            <a:pPr indent="0" lvl="0" marL="0" marR="0" rtl="0" algn="l">
              <a:lnSpc>
                <a:spcPct val="110000"/>
              </a:lnSpc>
              <a:spcBef>
                <a:spcPts val="1200"/>
              </a:spcBef>
              <a:spcAft>
                <a:spcPts val="0"/>
              </a:spcAft>
              <a:buNone/>
            </a:pPr>
            <a:r>
              <a:rPr b="1" i="0" lang="en-US" sz="2200" u="none" cap="none" strike="noStrike">
                <a:solidFill>
                  <a:srgbClr val="8CF4F2"/>
                </a:solidFill>
                <a:latin typeface="Consolas"/>
                <a:ea typeface="Consolas"/>
                <a:cs typeface="Consolas"/>
                <a:sym typeface="Consolas"/>
              </a:rPr>
              <a:t>bool equalA1 = (a == 1);</a:t>
            </a:r>
            <a:endParaRPr/>
          </a:p>
          <a:p>
            <a:pPr indent="0" lvl="0" marL="0" marR="0" rtl="0" algn="l">
              <a:lnSpc>
                <a:spcPct val="110000"/>
              </a:lnSpc>
              <a:spcBef>
                <a:spcPts val="1200"/>
              </a:spcBef>
              <a:spcAft>
                <a:spcPts val="0"/>
              </a:spcAft>
              <a:buNone/>
            </a:pPr>
            <a:r>
              <a:rPr b="1" i="0" lang="en-US" sz="2200" u="none" cap="none" strike="noStrike">
                <a:solidFill>
                  <a:srgbClr val="8CF4F2"/>
                </a:solidFill>
                <a:latin typeface="Consolas"/>
                <a:ea typeface="Consolas"/>
                <a:cs typeface="Consolas"/>
                <a:sym typeface="Consolas"/>
              </a:rPr>
              <a:t>Console.WriteLine(equalA1);    // True</a:t>
            </a:r>
            <a:endParaRPr b="1" i="0" sz="2200" u="none" cap="none" strike="noStrike">
              <a:solidFill>
                <a:srgbClr val="8CF4F2"/>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23"/>
          <p:cNvSpPr txBox="1"/>
          <p:nvPr>
            <p:ph type="ctrTitle"/>
          </p:nvPr>
        </p:nvSpPr>
        <p:spPr>
          <a:xfrm>
            <a:off x="457200" y="4343401"/>
            <a:ext cx="8229600" cy="6858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Boolean Type</a:t>
            </a:r>
            <a:endParaRPr/>
          </a:p>
        </p:txBody>
      </p:sp>
      <p:sp>
        <p:nvSpPr>
          <p:cNvPr id="251" name="Google Shape;251;p23"/>
          <p:cNvSpPr txBox="1"/>
          <p:nvPr>
            <p:ph idx="1" type="subTitle"/>
          </p:nvPr>
        </p:nvSpPr>
        <p:spPr>
          <a:xfrm>
            <a:off x="457200" y="5069680"/>
            <a:ext cx="822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descr="Mastermind by Harri_1970." id="252" name="Google Shape;252;p23"/>
          <p:cNvPicPr preferRelativeResize="0"/>
          <p:nvPr/>
        </p:nvPicPr>
        <p:blipFill rotWithShape="1">
          <a:blip r:embed="rId3">
            <a:alphaModFix/>
          </a:blip>
          <a:srcRect b="0" l="0" r="0" t="0"/>
          <a:stretch/>
        </p:blipFill>
        <p:spPr>
          <a:xfrm>
            <a:off x="3352800" y="533399"/>
            <a:ext cx="5270003" cy="3133039"/>
          </a:xfrm>
          <a:prstGeom prst="roundRect">
            <a:avLst>
              <a:gd fmla="val 11803" name="adj"/>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ctrTitle"/>
          </p:nvPr>
        </p:nvSpPr>
        <p:spPr>
          <a:xfrm>
            <a:off x="1258888" y="246380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Character Type</a:t>
            </a:r>
            <a:endParaRPr/>
          </a:p>
        </p:txBody>
      </p:sp>
      <p:pic>
        <p:nvPicPr>
          <p:cNvPr descr="http://rds.yahoo.com/_ylt=A0WTefY9gApLzNsAoMKjzbkF/SIG=1342dk0vc/EXP=1259065789/**http%3A/www.flashbackj.com/red_giant/text_anarchy/images/rg_main_text_anarchy.jpg" id="261" name="Google Shape;261;p24"/>
          <p:cNvPicPr preferRelativeResize="0"/>
          <p:nvPr/>
        </p:nvPicPr>
        <p:blipFill rotWithShape="1">
          <a:blip r:embed="rId3">
            <a:alphaModFix/>
          </a:blip>
          <a:srcRect b="0" l="0" r="0" t="0"/>
          <a:stretch/>
        </p:blipFill>
        <p:spPr>
          <a:xfrm>
            <a:off x="762000" y="3657600"/>
            <a:ext cx="7543800" cy="2590800"/>
          </a:xfrm>
          <a:prstGeom prst="rect">
            <a:avLst/>
          </a:prstGeom>
          <a:noFill/>
          <a:ln>
            <a:noFill/>
          </a:ln>
        </p:spPr>
      </p:pic>
      <p:pic>
        <p:nvPicPr>
          <p:cNvPr id="262" name="Google Shape;262;p24"/>
          <p:cNvPicPr preferRelativeResize="0"/>
          <p:nvPr/>
        </p:nvPicPr>
        <p:blipFill rotWithShape="1">
          <a:blip r:embed="rId4">
            <a:alphaModFix/>
          </a:blip>
          <a:srcRect b="-9838" l="-882" r="-705" t="-5632"/>
          <a:stretch/>
        </p:blipFill>
        <p:spPr>
          <a:xfrm>
            <a:off x="3581400" y="814785"/>
            <a:ext cx="4724400" cy="1008856"/>
          </a:xfrm>
          <a:prstGeom prst="rect">
            <a:avLst/>
          </a:prstGeom>
          <a:solidFill>
            <a:srgbClr val="FFFFFF"/>
          </a:solidFill>
          <a:ln>
            <a:noFill/>
          </a:ln>
          <a:effectLst>
            <a:reflection blurRad="0" dir="5400000" dist="5000" endA="0" endPos="30000" fadeDir="5400000" kx="0" rotWithShape="0" algn="bl" stA="30000" stPos="0" sy="-100000" ky="0"/>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2411413" y="115888"/>
            <a:ext cx="6553200" cy="909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The Character Data Type</a:t>
            </a:r>
            <a:endParaRPr/>
          </a:p>
        </p:txBody>
      </p:sp>
      <p:sp>
        <p:nvSpPr>
          <p:cNvPr id="268" name="Google Shape;268;p25"/>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The </a:t>
            </a:r>
            <a:r>
              <a:rPr lang="en-US">
                <a:solidFill>
                  <a:srgbClr val="D9EDF1"/>
                </a:solidFill>
              </a:rPr>
              <a:t>character data type</a:t>
            </a:r>
            <a:r>
              <a:rPr lang="en-US"/>
              <a:t>:</a:t>
            </a:r>
            <a:endParaRPr/>
          </a:p>
          <a:p>
            <a:pPr indent="-273050" lvl="1" marL="630238" rtl="0" algn="l">
              <a:lnSpc>
                <a:spcPct val="126666"/>
              </a:lnSpc>
              <a:spcBef>
                <a:spcPts val="1200"/>
              </a:spcBef>
              <a:spcAft>
                <a:spcPts val="0"/>
              </a:spcAft>
              <a:buSzPts val="3000"/>
              <a:buChar char="⬥"/>
            </a:pPr>
            <a:r>
              <a:rPr lang="en-US"/>
              <a:t>Represents symbolic information</a:t>
            </a:r>
            <a:endParaRPr/>
          </a:p>
          <a:p>
            <a:pPr indent="-273050" lvl="1" marL="630238" rtl="0" algn="l">
              <a:lnSpc>
                <a:spcPct val="126666"/>
              </a:lnSpc>
              <a:spcBef>
                <a:spcPts val="1200"/>
              </a:spcBef>
              <a:spcAft>
                <a:spcPts val="0"/>
              </a:spcAft>
              <a:buSzPts val="3000"/>
              <a:buChar char="⬥"/>
            </a:pPr>
            <a:r>
              <a:rPr lang="en-US"/>
              <a:t>Is declared by the </a:t>
            </a:r>
            <a:r>
              <a:rPr lang="en-US">
                <a:solidFill>
                  <a:srgbClr val="D9EDF1"/>
                </a:solidFill>
                <a:latin typeface="Consolas"/>
                <a:ea typeface="Consolas"/>
                <a:cs typeface="Consolas"/>
                <a:sym typeface="Consolas"/>
              </a:rPr>
              <a:t>char</a:t>
            </a:r>
            <a:r>
              <a:rPr lang="en-US"/>
              <a:t> keyword</a:t>
            </a:r>
            <a:endParaRPr/>
          </a:p>
          <a:p>
            <a:pPr indent="-273050" lvl="1" marL="630238" rtl="0" algn="l">
              <a:lnSpc>
                <a:spcPct val="126666"/>
              </a:lnSpc>
              <a:spcBef>
                <a:spcPts val="1200"/>
              </a:spcBef>
              <a:spcAft>
                <a:spcPts val="0"/>
              </a:spcAft>
              <a:buSzPts val="3000"/>
              <a:buChar char="⬥"/>
            </a:pPr>
            <a:r>
              <a:rPr lang="en-US"/>
              <a:t>Gives each symbol a corresponding integer code</a:t>
            </a:r>
            <a:endParaRPr/>
          </a:p>
          <a:p>
            <a:pPr indent="-273050" lvl="1" marL="630238" rtl="0" algn="l">
              <a:lnSpc>
                <a:spcPct val="126666"/>
              </a:lnSpc>
              <a:spcBef>
                <a:spcPts val="1200"/>
              </a:spcBef>
              <a:spcAft>
                <a:spcPts val="0"/>
              </a:spcAft>
              <a:buSzPts val="3000"/>
              <a:buChar char="⬥"/>
            </a:pPr>
            <a:r>
              <a:rPr lang="en-US"/>
              <a:t>Has a </a:t>
            </a:r>
            <a:r>
              <a:rPr lang="en-US">
                <a:solidFill>
                  <a:srgbClr val="D9EDF1"/>
                </a:solidFill>
                <a:latin typeface="Consolas"/>
                <a:ea typeface="Consolas"/>
                <a:cs typeface="Consolas"/>
                <a:sym typeface="Consolas"/>
              </a:rPr>
              <a:t>'\0'</a:t>
            </a:r>
            <a:r>
              <a:rPr lang="en-US"/>
              <a:t> default value</a:t>
            </a:r>
            <a:endParaRPr/>
          </a:p>
          <a:p>
            <a:pPr indent="-273050" lvl="1" marL="630238" rtl="0" algn="l">
              <a:lnSpc>
                <a:spcPct val="126666"/>
              </a:lnSpc>
              <a:spcBef>
                <a:spcPts val="1200"/>
              </a:spcBef>
              <a:spcAft>
                <a:spcPts val="0"/>
              </a:spcAft>
              <a:buSzPts val="3000"/>
              <a:buChar char="⬥"/>
            </a:pPr>
            <a:r>
              <a:rPr lang="en-US"/>
              <a:t>Takes 16 bits of memory (from </a:t>
            </a:r>
            <a:r>
              <a:rPr lang="en-US">
                <a:solidFill>
                  <a:srgbClr val="D9EDF1"/>
                </a:solidFill>
                <a:latin typeface="Consolas"/>
                <a:ea typeface="Consolas"/>
                <a:cs typeface="Consolas"/>
                <a:sym typeface="Consolas"/>
              </a:rPr>
              <a:t>U+0000</a:t>
            </a:r>
            <a:r>
              <a:rPr lang="en-US"/>
              <a:t> to </a:t>
            </a:r>
            <a:r>
              <a:rPr lang="en-US">
                <a:solidFill>
                  <a:srgbClr val="D9EDF1"/>
                </a:solidFill>
                <a:latin typeface="Consolas"/>
                <a:ea typeface="Consolas"/>
                <a:cs typeface="Consolas"/>
                <a:sym typeface="Consolas"/>
              </a:rPr>
              <a:t>U+FFFF</a:t>
            </a:r>
            <a:r>
              <a:rPr lang="en-US"/>
              <a:t>)</a:t>
            </a:r>
            <a:endParaRPr/>
          </a:p>
        </p:txBody>
      </p:sp>
      <p:sp>
        <p:nvSpPr>
          <p:cNvPr id="269" name="Google Shape;269;p2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ascendercorp.com/graphics/Ascender-Unicode-graphic.gif" id="270" name="Google Shape;270;p25"/>
          <p:cNvPicPr preferRelativeResize="0"/>
          <p:nvPr/>
        </p:nvPicPr>
        <p:blipFill rotWithShape="1">
          <a:blip r:embed="rId3">
            <a:alphaModFix/>
          </a:blip>
          <a:srcRect b="0" l="0" r="0" t="0"/>
          <a:stretch/>
        </p:blipFill>
        <p:spPr>
          <a:xfrm>
            <a:off x="5257800" y="5235944"/>
            <a:ext cx="3429000" cy="12044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Characters and Codes</a:t>
            </a:r>
            <a:endParaRPr/>
          </a:p>
        </p:txBody>
      </p:sp>
      <p:sp>
        <p:nvSpPr>
          <p:cNvPr id="276" name="Google Shape;276;p26"/>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The example below shows that every symbol has an its unique Unicode code:</a:t>
            </a:r>
            <a:endParaRPr/>
          </a:p>
        </p:txBody>
      </p:sp>
      <p:sp>
        <p:nvSpPr>
          <p:cNvPr id="277" name="Google Shape;277;p26"/>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26"/>
          <p:cNvSpPr/>
          <p:nvPr/>
        </p:nvSpPr>
        <p:spPr>
          <a:xfrm>
            <a:off x="755650" y="2420404"/>
            <a:ext cx="7632700" cy="375179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char symbol = 'a';</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Console.WriteLine("The code of '{0}' is: {1}",</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    symbol, (int) symbol);</a:t>
            </a:r>
            <a:endParaRPr/>
          </a:p>
          <a:p>
            <a:pPr indent="0" lvl="0" marL="0" marR="0" rtl="0" algn="l">
              <a:lnSpc>
                <a:spcPct val="110000"/>
              </a:lnSpc>
              <a:spcBef>
                <a:spcPts val="1200"/>
              </a:spcBef>
              <a:spcAft>
                <a:spcPts val="0"/>
              </a:spcAft>
              <a:buNone/>
            </a:pPr>
            <a:r>
              <a:rPr b="1" i="0" lang="en-US" sz="2200" u="none" cap="none" strike="noStrike">
                <a:solidFill>
                  <a:srgbClr val="8CF4F2"/>
                </a:solidFill>
                <a:latin typeface="Consolas"/>
                <a:ea typeface="Consolas"/>
                <a:cs typeface="Consolas"/>
                <a:sym typeface="Consolas"/>
              </a:rPr>
              <a:t>symbol = 'b';</a:t>
            </a:r>
            <a:endParaRPr b="1" i="0" sz="2200" u="none" cap="none" strike="noStrike">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Console.WriteLine("The code of '{0}' is: {1}",</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    symbol, (int) symbol);</a:t>
            </a:r>
            <a:endParaRPr/>
          </a:p>
          <a:p>
            <a:pPr indent="0" lvl="0" marL="0" marR="0" rtl="0" algn="l">
              <a:lnSpc>
                <a:spcPct val="110000"/>
              </a:lnSpc>
              <a:spcBef>
                <a:spcPts val="1200"/>
              </a:spcBef>
              <a:spcAft>
                <a:spcPts val="0"/>
              </a:spcAft>
              <a:buNone/>
            </a:pPr>
            <a:r>
              <a:rPr b="1" i="0" lang="en-US" sz="2200" u="none" cap="none" strike="noStrike">
                <a:solidFill>
                  <a:srgbClr val="8CF4F2"/>
                </a:solidFill>
                <a:latin typeface="Consolas"/>
                <a:ea typeface="Consolas"/>
                <a:cs typeface="Consolas"/>
                <a:sym typeface="Consolas"/>
              </a:rPr>
              <a:t>symbol = 'A';</a:t>
            </a:r>
            <a:endParaRPr b="1" i="0" sz="2200" u="none" cap="none" strike="noStrike">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Console.WriteLine("The code of '{0}' is: {1}",</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    symbol, (int) symbol);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27"/>
          <p:cNvSpPr txBox="1"/>
          <p:nvPr>
            <p:ph type="ctrTitle"/>
          </p:nvPr>
        </p:nvSpPr>
        <p:spPr>
          <a:xfrm>
            <a:off x="457200" y="4495801"/>
            <a:ext cx="8229600" cy="6858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Character Type</a:t>
            </a:r>
            <a:endParaRPr/>
          </a:p>
        </p:txBody>
      </p:sp>
      <p:sp>
        <p:nvSpPr>
          <p:cNvPr id="284" name="Google Shape;284;p27"/>
          <p:cNvSpPr txBox="1"/>
          <p:nvPr>
            <p:ph idx="1" type="subTitle"/>
          </p:nvPr>
        </p:nvSpPr>
        <p:spPr>
          <a:xfrm>
            <a:off x="457200" y="5222080"/>
            <a:ext cx="822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descr="http://www.identifont.com/samples/fontsite/CombiSymbols.gif" id="285" name="Google Shape;285;p27"/>
          <p:cNvPicPr preferRelativeResize="0"/>
          <p:nvPr/>
        </p:nvPicPr>
        <p:blipFill rotWithShape="1">
          <a:blip r:embed="rId3">
            <a:alphaModFix/>
          </a:blip>
          <a:srcRect b="0" l="0" r="0" t="0"/>
          <a:stretch/>
        </p:blipFill>
        <p:spPr>
          <a:xfrm>
            <a:off x="2514600" y="1143000"/>
            <a:ext cx="4114800" cy="27432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8"/>
          <p:cNvSpPr txBox="1"/>
          <p:nvPr>
            <p:ph type="ctrTitle"/>
          </p:nvPr>
        </p:nvSpPr>
        <p:spPr>
          <a:xfrm>
            <a:off x="1219200" y="227211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String Type</a:t>
            </a:r>
            <a:endParaRPr/>
          </a:p>
        </p:txBody>
      </p:sp>
      <p:pic>
        <p:nvPicPr>
          <p:cNvPr descr="http://guindo.pntic.mec.es/~jmag0042/alphabetum.png" id="294" name="Google Shape;294;p28"/>
          <p:cNvPicPr preferRelativeResize="0"/>
          <p:nvPr/>
        </p:nvPicPr>
        <p:blipFill rotWithShape="1">
          <a:blip r:embed="rId3">
            <a:alphaModFix/>
          </a:blip>
          <a:srcRect b="0" l="0" r="0" t="0"/>
          <a:stretch/>
        </p:blipFill>
        <p:spPr>
          <a:xfrm>
            <a:off x="1981200" y="3389710"/>
            <a:ext cx="4800600" cy="2858690"/>
          </a:xfrm>
          <a:prstGeom prst="rect">
            <a:avLst/>
          </a:prstGeom>
          <a:noFill/>
          <a:ln>
            <a:noFill/>
          </a:ln>
        </p:spPr>
      </p:pic>
      <p:pic>
        <p:nvPicPr>
          <p:cNvPr descr="http://www.nitt.edu/sym/tachyons/Tachyons/normal_Super-String_Theory1600.jpg" id="295" name="Google Shape;295;p28"/>
          <p:cNvPicPr preferRelativeResize="0"/>
          <p:nvPr/>
        </p:nvPicPr>
        <p:blipFill rotWithShape="1">
          <a:blip r:embed="rId4">
            <a:alphaModFix/>
          </a:blip>
          <a:srcRect b="0" l="0" r="0" t="0"/>
          <a:stretch/>
        </p:blipFill>
        <p:spPr>
          <a:xfrm>
            <a:off x="2133600" y="417910"/>
            <a:ext cx="6477000" cy="1600200"/>
          </a:xfrm>
          <a:prstGeom prst="roundRect">
            <a:avLst>
              <a:gd fmla="val 16667" name="adj"/>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9"/>
          <p:cNvSpPr txBox="1"/>
          <p:nvPr>
            <p:ph type="title"/>
          </p:nvPr>
        </p:nvSpPr>
        <p:spPr>
          <a:xfrm>
            <a:off x="2411413" y="115888"/>
            <a:ext cx="6553200" cy="909637"/>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The String Data Type</a:t>
            </a:r>
            <a:endParaRPr/>
          </a:p>
        </p:txBody>
      </p:sp>
      <p:sp>
        <p:nvSpPr>
          <p:cNvPr id="301" name="Google Shape;301;p29"/>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The </a:t>
            </a:r>
            <a:r>
              <a:rPr lang="en-US">
                <a:solidFill>
                  <a:srgbClr val="D9EDF1"/>
                </a:solidFill>
              </a:rPr>
              <a:t>string data type</a:t>
            </a:r>
            <a:r>
              <a:rPr lang="en-US"/>
              <a:t>:</a:t>
            </a:r>
            <a:endParaRPr/>
          </a:p>
          <a:p>
            <a:pPr indent="-273050" lvl="1" marL="630238" rtl="0" algn="l">
              <a:lnSpc>
                <a:spcPct val="126666"/>
              </a:lnSpc>
              <a:spcBef>
                <a:spcPts val="1200"/>
              </a:spcBef>
              <a:spcAft>
                <a:spcPts val="0"/>
              </a:spcAft>
              <a:buSzPts val="3000"/>
              <a:buChar char="⬥"/>
            </a:pPr>
            <a:r>
              <a:rPr lang="en-US"/>
              <a:t>Represents a sequence of characters</a:t>
            </a:r>
            <a:endParaRPr/>
          </a:p>
          <a:p>
            <a:pPr indent="-273050" lvl="1" marL="630238" rtl="0" algn="l">
              <a:lnSpc>
                <a:spcPct val="126666"/>
              </a:lnSpc>
              <a:spcBef>
                <a:spcPts val="1200"/>
              </a:spcBef>
              <a:spcAft>
                <a:spcPts val="0"/>
              </a:spcAft>
              <a:buSzPts val="3000"/>
              <a:buChar char="⬥"/>
            </a:pPr>
            <a:r>
              <a:rPr lang="en-US"/>
              <a:t>Is declared by the </a:t>
            </a:r>
            <a:r>
              <a:rPr lang="en-US">
                <a:solidFill>
                  <a:srgbClr val="D9EDF1"/>
                </a:solidFill>
                <a:latin typeface="Consolas"/>
                <a:ea typeface="Consolas"/>
                <a:cs typeface="Consolas"/>
                <a:sym typeface="Consolas"/>
              </a:rPr>
              <a:t>string</a:t>
            </a:r>
            <a:r>
              <a:rPr lang="en-US"/>
              <a:t> keyword</a:t>
            </a:r>
            <a:endParaRPr/>
          </a:p>
          <a:p>
            <a:pPr indent="-273050" lvl="1" marL="630238" rtl="0" algn="l">
              <a:lnSpc>
                <a:spcPct val="126666"/>
              </a:lnSpc>
              <a:spcBef>
                <a:spcPts val="1200"/>
              </a:spcBef>
              <a:spcAft>
                <a:spcPts val="0"/>
              </a:spcAft>
              <a:buSzPts val="3000"/>
              <a:buChar char="⬥"/>
            </a:pPr>
            <a:r>
              <a:rPr lang="en-US"/>
              <a:t>Has a default value </a:t>
            </a:r>
            <a:r>
              <a:rPr lang="en-US">
                <a:solidFill>
                  <a:srgbClr val="D9EDF1"/>
                </a:solidFill>
                <a:latin typeface="Consolas"/>
                <a:ea typeface="Consolas"/>
                <a:cs typeface="Consolas"/>
                <a:sym typeface="Consolas"/>
              </a:rPr>
              <a:t>null</a:t>
            </a:r>
            <a:r>
              <a:rPr lang="en-US"/>
              <a:t> (no value)</a:t>
            </a:r>
            <a:endParaRPr/>
          </a:p>
          <a:p>
            <a:pPr indent="-282575" lvl="0" marL="282575" rtl="0" algn="l">
              <a:lnSpc>
                <a:spcPct val="118750"/>
              </a:lnSpc>
              <a:spcBef>
                <a:spcPts val="2400"/>
              </a:spcBef>
              <a:spcAft>
                <a:spcPts val="0"/>
              </a:spcAft>
              <a:buSzPts val="2240"/>
              <a:buChar char="◆"/>
            </a:pPr>
            <a:r>
              <a:rPr lang="en-US"/>
              <a:t>Strings are enclosed in quotes:</a:t>
            </a:r>
            <a:endParaRPr/>
          </a:p>
          <a:p>
            <a:pPr indent="-140335" lvl="0" marL="282575" rtl="0" algn="l">
              <a:lnSpc>
                <a:spcPct val="118750"/>
              </a:lnSpc>
              <a:spcBef>
                <a:spcPts val="1200"/>
              </a:spcBef>
              <a:spcAft>
                <a:spcPts val="0"/>
              </a:spcAft>
              <a:buClr>
                <a:srgbClr val="B4DAE4"/>
              </a:buClr>
              <a:buSzPts val="2240"/>
              <a:buNone/>
            </a:pPr>
            <a:r>
              <a:t/>
            </a:r>
            <a:endParaRPr/>
          </a:p>
          <a:p>
            <a:pPr indent="-282575" lvl="0" marL="282575" rtl="0" algn="l">
              <a:lnSpc>
                <a:spcPct val="118750"/>
              </a:lnSpc>
              <a:spcBef>
                <a:spcPts val="1200"/>
              </a:spcBef>
              <a:spcAft>
                <a:spcPts val="0"/>
              </a:spcAft>
              <a:buClr>
                <a:srgbClr val="B4DAE4"/>
              </a:buClr>
              <a:buSzPts val="2240"/>
              <a:buChar char="◆"/>
            </a:pPr>
            <a:r>
              <a:rPr lang="en-US"/>
              <a:t>Strings can be concatenated</a:t>
            </a:r>
            <a:endParaRPr/>
          </a:p>
          <a:p>
            <a:pPr indent="-273050" lvl="1" marL="630238" rtl="0" algn="l">
              <a:lnSpc>
                <a:spcPct val="126666"/>
              </a:lnSpc>
              <a:spcBef>
                <a:spcPts val="1200"/>
              </a:spcBef>
              <a:spcAft>
                <a:spcPts val="0"/>
              </a:spcAft>
              <a:buSzPts val="3000"/>
              <a:buChar char="⬥"/>
            </a:pPr>
            <a:r>
              <a:rPr lang="en-US"/>
              <a:t>Using the </a:t>
            </a:r>
            <a:r>
              <a:rPr lang="en-US">
                <a:solidFill>
                  <a:srgbClr val="D9EDF1"/>
                </a:solidFill>
                <a:latin typeface="Consolas"/>
                <a:ea typeface="Consolas"/>
                <a:cs typeface="Consolas"/>
                <a:sym typeface="Consolas"/>
              </a:rPr>
              <a:t>+</a:t>
            </a:r>
            <a:r>
              <a:rPr lang="en-US"/>
              <a:t> operator</a:t>
            </a:r>
            <a:endParaRPr/>
          </a:p>
        </p:txBody>
      </p:sp>
      <p:sp>
        <p:nvSpPr>
          <p:cNvPr id="302" name="Google Shape;302;p29"/>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29"/>
          <p:cNvSpPr/>
          <p:nvPr/>
        </p:nvSpPr>
        <p:spPr>
          <a:xfrm>
            <a:off x="755650" y="4495800"/>
            <a:ext cx="7489825" cy="464743"/>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string s = "Microsoft .NET Framework";</a:t>
            </a:r>
            <a:endParaRPr b="1" i="0" sz="2200" u="none" cap="none" strike="noStrike">
              <a:solidFill>
                <a:srgbClr val="8CF4F2"/>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ctrTitle"/>
          </p:nvPr>
        </p:nvSpPr>
        <p:spPr>
          <a:xfrm>
            <a:off x="1260475" y="205740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Primitive Data Types</a:t>
            </a:r>
            <a:endParaRPr/>
          </a:p>
        </p:txBody>
      </p:sp>
      <p:pic>
        <p:nvPicPr>
          <p:cNvPr descr="http://rds.yahoo.com/_ylt=A0WTb_4YeQpLi1UAAJqjzbkF/SIG=123oh4419/EXP=1259063960/**http%3A/www.usernomics.com/images/site/data2.jpg" id="86" name="Google Shape;86;p3"/>
          <p:cNvPicPr preferRelativeResize="0"/>
          <p:nvPr/>
        </p:nvPicPr>
        <p:blipFill rotWithShape="1">
          <a:blip r:embed="rId3">
            <a:alphaModFix/>
          </a:blip>
          <a:srcRect b="0" l="0" r="0" t="0"/>
          <a:stretch/>
        </p:blipFill>
        <p:spPr>
          <a:xfrm>
            <a:off x="5465134" y="3551237"/>
            <a:ext cx="3060700" cy="2295525"/>
          </a:xfrm>
          <a:prstGeom prst="rect">
            <a:avLst/>
          </a:prstGeom>
          <a:noFill/>
          <a:ln>
            <a:noFill/>
          </a:ln>
        </p:spPr>
      </p:pic>
      <p:pic>
        <p:nvPicPr>
          <p:cNvPr descr="C:\Trash\binary-data-abstract.png" id="87" name="Google Shape;87;p3"/>
          <p:cNvPicPr preferRelativeResize="0"/>
          <p:nvPr/>
        </p:nvPicPr>
        <p:blipFill rotWithShape="1">
          <a:blip r:embed="rId4">
            <a:alphaModFix/>
          </a:blip>
          <a:srcRect b="0" l="0" r="0" t="0"/>
          <a:stretch/>
        </p:blipFill>
        <p:spPr>
          <a:xfrm>
            <a:off x="588334" y="3551237"/>
            <a:ext cx="4495800" cy="2286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Saying Hello – Example</a:t>
            </a:r>
            <a:endParaRPr/>
          </a:p>
        </p:txBody>
      </p:sp>
      <p:sp>
        <p:nvSpPr>
          <p:cNvPr id="309" name="Google Shape;309;p30"/>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Concatenating the two names of a person to obtain his full name:</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273050" lvl="1" marL="630238" rtl="0" algn="l">
              <a:lnSpc>
                <a:spcPct val="126666"/>
              </a:lnSpc>
              <a:spcBef>
                <a:spcPts val="1200"/>
              </a:spcBef>
              <a:spcAft>
                <a:spcPts val="0"/>
              </a:spcAft>
              <a:buSzPts val="3000"/>
              <a:buChar char="⬥"/>
            </a:pPr>
            <a:r>
              <a:rPr lang="en-US"/>
              <a:t>NOTE: a space is missing between the two names! We have to add it manually</a:t>
            </a:r>
            <a:endParaRPr/>
          </a:p>
        </p:txBody>
      </p:sp>
      <p:sp>
        <p:nvSpPr>
          <p:cNvPr id="310" name="Google Shape;310;p30"/>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30"/>
          <p:cNvSpPr/>
          <p:nvPr/>
        </p:nvSpPr>
        <p:spPr>
          <a:xfrm>
            <a:off x="827088" y="2406200"/>
            <a:ext cx="7489825" cy="269920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string firstName = "Ivan";</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string lastName = "Ivanov";</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Console.WriteLine("Hello, {0}!\n", firstName);</a:t>
            </a:r>
            <a:endParaRPr/>
          </a:p>
          <a:p>
            <a:pPr indent="0" lvl="0" marL="0" marR="0" rtl="0" algn="l">
              <a:lnSpc>
                <a:spcPct val="110000"/>
              </a:lnSpc>
              <a:spcBef>
                <a:spcPts val="0"/>
              </a:spcBef>
              <a:spcAft>
                <a:spcPts val="0"/>
              </a:spcAft>
              <a:buNone/>
            </a:pPr>
            <a:r>
              <a:t/>
            </a:r>
            <a:endParaRPr b="1" i="0" sz="2200" u="none" cap="none" strike="noStrike">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string fullName = firstName + " " + lastName;</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Console.WriteLine("Your full name is {0}.",</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  fullName);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31"/>
          <p:cNvSpPr txBox="1"/>
          <p:nvPr>
            <p:ph type="ctrTitle"/>
          </p:nvPr>
        </p:nvSpPr>
        <p:spPr>
          <a:xfrm>
            <a:off x="1143000" y="1524000"/>
            <a:ext cx="4572000" cy="6858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String Type</a:t>
            </a:r>
            <a:endParaRPr/>
          </a:p>
        </p:txBody>
      </p:sp>
      <p:sp>
        <p:nvSpPr>
          <p:cNvPr id="317" name="Google Shape;317;p31"/>
          <p:cNvSpPr txBox="1"/>
          <p:nvPr>
            <p:ph idx="1" type="subTitle"/>
          </p:nvPr>
        </p:nvSpPr>
        <p:spPr>
          <a:xfrm>
            <a:off x="1143000" y="2250279"/>
            <a:ext cx="45720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descr="http://rds.yahoo.com/_ylt=A0WTefWqgwpLa3UA4zejzbkF/SIG=12da60fkg/EXP=1259066666/**http%3A/www.sxc.hu/pic/m/f/fr/freedee/132971_newspaper.jpg" id="318" name="Google Shape;318;p31"/>
          <p:cNvPicPr preferRelativeResize="0"/>
          <p:nvPr/>
        </p:nvPicPr>
        <p:blipFill rotWithShape="1">
          <a:blip r:embed="rId3">
            <a:alphaModFix/>
          </a:blip>
          <a:srcRect b="0" l="0" r="0" t="0"/>
          <a:stretch/>
        </p:blipFill>
        <p:spPr>
          <a:xfrm>
            <a:off x="3276600" y="3486150"/>
            <a:ext cx="5524500" cy="3000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C:\Trash\applces.jpg" id="326" name="Google Shape;326;p32"/>
          <p:cNvPicPr preferRelativeResize="0"/>
          <p:nvPr/>
        </p:nvPicPr>
        <p:blipFill rotWithShape="1">
          <a:blip r:embed="rId3">
            <a:alphaModFix/>
          </a:blip>
          <a:srcRect b="0" l="0" r="0" t="0"/>
          <a:stretch/>
        </p:blipFill>
        <p:spPr>
          <a:xfrm>
            <a:off x="1905000" y="1404850"/>
            <a:ext cx="5181600" cy="3046154"/>
          </a:xfrm>
          <a:prstGeom prst="roundRect">
            <a:avLst>
              <a:gd fmla="val 12346" name="adj"/>
            </a:avLst>
          </a:prstGeom>
          <a:solidFill>
            <a:srgbClr val="ECECEC"/>
          </a:solidFill>
          <a:ln>
            <a:noFill/>
          </a:ln>
          <a:effectLst>
            <a:reflection blurRad="0" dir="5400000" dist="5000" endA="0" endPos="28000" fadeDir="5400000" kx="0" rotWithShape="0" algn="bl" stA="38000" stPos="0" sy="-100000" ky="0"/>
          </a:effectLst>
        </p:spPr>
      </p:pic>
      <p:sp>
        <p:nvSpPr>
          <p:cNvPr id="327" name="Google Shape;327;p32"/>
          <p:cNvSpPr txBox="1"/>
          <p:nvPr>
            <p:ph type="ctrTitle"/>
          </p:nvPr>
        </p:nvSpPr>
        <p:spPr>
          <a:xfrm>
            <a:off x="1258888" y="497840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Object Type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The Object Type</a:t>
            </a:r>
            <a:endParaRPr/>
          </a:p>
        </p:txBody>
      </p:sp>
      <p:sp>
        <p:nvSpPr>
          <p:cNvPr id="333" name="Google Shape;333;p33"/>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The object type:</a:t>
            </a:r>
            <a:endParaRPr/>
          </a:p>
          <a:p>
            <a:pPr indent="-273050" lvl="1" marL="630238" rtl="0" algn="l">
              <a:lnSpc>
                <a:spcPct val="126666"/>
              </a:lnSpc>
              <a:spcBef>
                <a:spcPts val="1200"/>
              </a:spcBef>
              <a:spcAft>
                <a:spcPts val="0"/>
              </a:spcAft>
              <a:buSzPts val="3000"/>
              <a:buChar char="⬥"/>
            </a:pPr>
            <a:r>
              <a:rPr lang="en-US"/>
              <a:t>Is declared by the </a:t>
            </a:r>
            <a:r>
              <a:rPr lang="en-US">
                <a:solidFill>
                  <a:srgbClr val="D9EDF1"/>
                </a:solidFill>
                <a:latin typeface="Consolas"/>
                <a:ea typeface="Consolas"/>
                <a:cs typeface="Consolas"/>
                <a:sym typeface="Consolas"/>
              </a:rPr>
              <a:t>object</a:t>
            </a:r>
            <a:r>
              <a:rPr lang="en-US"/>
              <a:t> keyword</a:t>
            </a:r>
            <a:endParaRPr/>
          </a:p>
          <a:p>
            <a:pPr indent="-273050" lvl="1" marL="630238" rtl="0" algn="l">
              <a:lnSpc>
                <a:spcPct val="126666"/>
              </a:lnSpc>
              <a:spcBef>
                <a:spcPts val="1200"/>
              </a:spcBef>
              <a:spcAft>
                <a:spcPts val="0"/>
              </a:spcAft>
              <a:buSzPts val="3000"/>
              <a:buChar char="⬥"/>
            </a:pPr>
            <a:r>
              <a:rPr lang="en-US"/>
              <a:t>Is the base type of all other types</a:t>
            </a:r>
            <a:endParaRPr/>
          </a:p>
          <a:p>
            <a:pPr indent="-273050" lvl="1" marL="630238" rtl="0" algn="l">
              <a:lnSpc>
                <a:spcPct val="126666"/>
              </a:lnSpc>
              <a:spcBef>
                <a:spcPts val="1200"/>
              </a:spcBef>
              <a:spcAft>
                <a:spcPts val="0"/>
              </a:spcAft>
              <a:buSzPts val="3000"/>
              <a:buChar char="⬥"/>
            </a:pPr>
            <a:r>
              <a:rPr lang="en-US"/>
              <a:t>Can hold values of any type</a:t>
            </a:r>
            <a:endParaRPr/>
          </a:p>
        </p:txBody>
      </p:sp>
      <p:sp>
        <p:nvSpPr>
          <p:cNvPr id="334" name="Google Shape;334;p33"/>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View Image" id="335" name="Google Shape;335;p33">
            <a:hlinkClick r:id="rId3"/>
          </p:cNvPr>
          <p:cNvPicPr preferRelativeResize="0"/>
          <p:nvPr/>
        </p:nvPicPr>
        <p:blipFill rotWithShape="1">
          <a:blip r:embed="rId4">
            <a:alphaModFix/>
          </a:blip>
          <a:srcRect b="0" l="0" r="0" t="0"/>
          <a:stretch/>
        </p:blipFill>
        <p:spPr>
          <a:xfrm>
            <a:off x="5994670" y="4495800"/>
            <a:ext cx="2482580" cy="1866901"/>
          </a:xfrm>
          <a:prstGeom prst="roundRect">
            <a:avLst>
              <a:gd fmla="val 29433" name="adj"/>
            </a:avLst>
          </a:prstGeom>
          <a:noFill/>
          <a:ln>
            <a:noFill/>
          </a:ln>
        </p:spPr>
      </p:pic>
      <p:pic>
        <p:nvPicPr>
          <p:cNvPr descr="View Image" id="336" name="Google Shape;336;p33">
            <a:hlinkClick r:id="rId5"/>
          </p:cNvPr>
          <p:cNvPicPr preferRelativeResize="0"/>
          <p:nvPr/>
        </p:nvPicPr>
        <p:blipFill rotWithShape="1">
          <a:blip r:embed="rId6">
            <a:alphaModFix/>
          </a:blip>
          <a:srcRect b="0" l="0" r="0" t="0"/>
          <a:stretch/>
        </p:blipFill>
        <p:spPr>
          <a:xfrm>
            <a:off x="2286000" y="4419600"/>
            <a:ext cx="2971800" cy="19851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4"/>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Using Objects</a:t>
            </a:r>
            <a:endParaRPr/>
          </a:p>
        </p:txBody>
      </p:sp>
      <p:sp>
        <p:nvSpPr>
          <p:cNvPr id="342" name="Google Shape;342;p34"/>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Example of an object variable taking different types of data:</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p:txBody>
      </p:sp>
      <p:sp>
        <p:nvSpPr>
          <p:cNvPr id="343" name="Google Shape;343;p3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34"/>
          <p:cNvSpPr/>
          <p:nvPr/>
        </p:nvSpPr>
        <p:spPr>
          <a:xfrm>
            <a:off x="612775" y="2253800"/>
            <a:ext cx="7920038" cy="269920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object dataContainer = 5;</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Console.Write("The value of dataContainer is: ");</a:t>
            </a:r>
            <a:endParaRPr b="1" i="0" sz="2200" u="none" cap="none" strike="noStrike">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Console.WriteLine(dataContainer);</a:t>
            </a:r>
            <a:endParaRPr/>
          </a:p>
          <a:p>
            <a:pPr indent="0" lvl="0" marL="0" marR="0" rtl="0" algn="l">
              <a:lnSpc>
                <a:spcPct val="110000"/>
              </a:lnSpc>
              <a:spcBef>
                <a:spcPts val="0"/>
              </a:spcBef>
              <a:spcAft>
                <a:spcPts val="0"/>
              </a:spcAft>
              <a:buNone/>
            </a:pPr>
            <a:r>
              <a:t/>
            </a:r>
            <a:endParaRPr b="1" i="0" sz="2200" u="none" cap="none" strike="noStrike">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dataContainer = "Five";</a:t>
            </a:r>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Console.Write("The value of dataContainer is: ");</a:t>
            </a:r>
            <a:endParaRPr b="1" i="0" sz="2200" u="none" cap="none" strike="noStrike">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i="0" lang="en-US" sz="2200" u="none" cap="none" strike="noStrike">
                <a:solidFill>
                  <a:srgbClr val="8CF4F2"/>
                </a:solidFill>
                <a:latin typeface="Consolas"/>
                <a:ea typeface="Consolas"/>
                <a:cs typeface="Consolas"/>
                <a:sym typeface="Consolas"/>
              </a:rPr>
              <a:t>Console.WriteLine(dataContainer);</a:t>
            </a:r>
            <a:endParaRPr/>
          </a:p>
        </p:txBody>
      </p:sp>
      <p:pic>
        <p:nvPicPr>
          <p:cNvPr id="345" name="Google Shape;345;p34"/>
          <p:cNvPicPr preferRelativeResize="0"/>
          <p:nvPr/>
        </p:nvPicPr>
        <p:blipFill rotWithShape="1">
          <a:blip r:embed="rId3">
            <a:alphaModFix/>
          </a:blip>
          <a:srcRect b="0" l="0" r="0" t="0"/>
          <a:stretch/>
        </p:blipFill>
        <p:spPr>
          <a:xfrm>
            <a:off x="2581275" y="5181600"/>
            <a:ext cx="3971925" cy="1247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9" name="Shape 349"/>
        <p:cNvGrpSpPr/>
        <p:nvPr/>
      </p:nvGrpSpPr>
      <p:grpSpPr>
        <a:xfrm>
          <a:off x="0" y="0"/>
          <a:ext cx="0" cy="0"/>
          <a:chOff x="0" y="0"/>
          <a:chExt cx="0" cy="0"/>
        </a:xfrm>
      </p:grpSpPr>
      <p:sp>
        <p:nvSpPr>
          <p:cNvPr id="350" name="Google Shape;350;p35"/>
          <p:cNvSpPr txBox="1"/>
          <p:nvPr>
            <p:ph type="ctrTitle"/>
          </p:nvPr>
        </p:nvSpPr>
        <p:spPr>
          <a:xfrm>
            <a:off x="304800" y="2590801"/>
            <a:ext cx="3810000" cy="6858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Objects</a:t>
            </a:r>
            <a:endParaRPr/>
          </a:p>
        </p:txBody>
      </p:sp>
      <p:sp>
        <p:nvSpPr>
          <p:cNvPr id="351" name="Google Shape;351;p35"/>
          <p:cNvSpPr txBox="1"/>
          <p:nvPr>
            <p:ph idx="1" type="subTitle"/>
          </p:nvPr>
        </p:nvSpPr>
        <p:spPr>
          <a:xfrm>
            <a:off x="304800" y="3317080"/>
            <a:ext cx="38100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descr="http://images.iop.org/objects/physicsweb/world/22/6/35/image2.jpg" id="352" name="Google Shape;352;p35"/>
          <p:cNvPicPr preferRelativeResize="0"/>
          <p:nvPr/>
        </p:nvPicPr>
        <p:blipFill rotWithShape="1">
          <a:blip r:embed="rId3">
            <a:alphaModFix/>
          </a:blip>
          <a:srcRect b="0" l="0" r="0" t="0"/>
          <a:stretch/>
        </p:blipFill>
        <p:spPr>
          <a:xfrm>
            <a:off x="4114800" y="819150"/>
            <a:ext cx="4762500" cy="5276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6"/>
          <p:cNvSpPr txBox="1"/>
          <p:nvPr>
            <p:ph type="ctrTitle"/>
          </p:nvPr>
        </p:nvSpPr>
        <p:spPr>
          <a:xfrm>
            <a:off x="1447800" y="2362200"/>
            <a:ext cx="6130925" cy="14224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Introducing Variables</a:t>
            </a:r>
            <a:endParaRPr/>
          </a:p>
        </p:txBody>
      </p:sp>
      <p:pic>
        <p:nvPicPr>
          <p:cNvPr descr="View Image" id="361" name="Google Shape;361;p36">
            <a:hlinkClick r:id="rId3"/>
          </p:cNvPr>
          <p:cNvPicPr preferRelativeResize="0"/>
          <p:nvPr/>
        </p:nvPicPr>
        <p:blipFill rotWithShape="1">
          <a:blip r:embed="rId4">
            <a:alphaModFix/>
          </a:blip>
          <a:srcRect b="0" l="0" r="0" t="0"/>
          <a:stretch/>
        </p:blipFill>
        <p:spPr>
          <a:xfrm>
            <a:off x="3048000" y="3733800"/>
            <a:ext cx="3352800" cy="2306726"/>
          </a:xfrm>
          <a:prstGeom prst="rect">
            <a:avLst/>
          </a:prstGeom>
          <a:noFill/>
          <a:ln>
            <a:noFill/>
          </a:ln>
        </p:spPr>
      </p:pic>
      <p:grpSp>
        <p:nvGrpSpPr>
          <p:cNvPr id="362" name="Google Shape;362;p36"/>
          <p:cNvGrpSpPr/>
          <p:nvPr/>
        </p:nvGrpSpPr>
        <p:grpSpPr>
          <a:xfrm>
            <a:off x="6629400" y="609600"/>
            <a:ext cx="1938883" cy="1635125"/>
            <a:chOff x="6629400" y="609600"/>
            <a:chExt cx="1938883" cy="1635125"/>
          </a:xfrm>
        </p:grpSpPr>
        <p:pic>
          <p:nvPicPr>
            <p:cNvPr descr="http://www.clker.com/cliparts/e/4/3/7/1194985850869704712package_frederic_moser_01.svg.hi.png" id="363" name="Google Shape;363;p36"/>
            <p:cNvPicPr preferRelativeResize="0"/>
            <p:nvPr/>
          </p:nvPicPr>
          <p:blipFill rotWithShape="1">
            <a:blip r:embed="rId5">
              <a:alphaModFix/>
            </a:blip>
            <a:srcRect b="0" l="0" r="0" t="0"/>
            <a:stretch/>
          </p:blipFill>
          <p:spPr>
            <a:xfrm>
              <a:off x="6629400" y="609600"/>
              <a:ext cx="1938883" cy="1635125"/>
            </a:xfrm>
            <a:prstGeom prst="rect">
              <a:avLst/>
            </a:prstGeom>
            <a:noFill/>
            <a:ln>
              <a:noFill/>
            </a:ln>
          </p:spPr>
        </p:pic>
        <p:sp>
          <p:nvSpPr>
            <p:cNvPr id="364" name="Google Shape;364;p36"/>
            <p:cNvSpPr txBox="1"/>
            <p:nvPr/>
          </p:nvSpPr>
          <p:spPr>
            <a:xfrm rot="-1275366">
              <a:off x="7256785" y="1050530"/>
              <a:ext cx="36099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500" u="none" cap="none" strike="noStrike">
                  <a:solidFill>
                    <a:srgbClr val="FBD795"/>
                  </a:solidFill>
                  <a:latin typeface="Consolas"/>
                  <a:ea typeface="Consolas"/>
                  <a:cs typeface="Consolas"/>
                  <a:sym typeface="Consolas"/>
                </a:rPr>
                <a:t>p</a:t>
              </a:r>
              <a:endParaRPr b="1" sz="2500">
                <a:solidFill>
                  <a:srgbClr val="FBD795"/>
                </a:solidFill>
                <a:latin typeface="Consolas"/>
                <a:ea typeface="Consolas"/>
                <a:cs typeface="Consolas"/>
                <a:sym typeface="Consolas"/>
              </a:endParaRPr>
            </a:p>
          </p:txBody>
        </p:sp>
        <p:sp>
          <p:nvSpPr>
            <p:cNvPr id="365" name="Google Shape;365;p36"/>
            <p:cNvSpPr txBox="1"/>
            <p:nvPr/>
          </p:nvSpPr>
          <p:spPr>
            <a:xfrm rot="1768578">
              <a:off x="7675907" y="1010442"/>
              <a:ext cx="36099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FBD795"/>
                  </a:solidFill>
                  <a:latin typeface="Consolas"/>
                  <a:ea typeface="Consolas"/>
                  <a:cs typeface="Consolas"/>
                  <a:sym typeface="Consolas"/>
                </a:rPr>
                <a:t>q</a:t>
              </a:r>
              <a:endParaRPr b="1" sz="2500">
                <a:solidFill>
                  <a:srgbClr val="FBD795"/>
                </a:solidFill>
                <a:latin typeface="Consolas"/>
                <a:ea typeface="Consolas"/>
                <a:cs typeface="Consolas"/>
                <a:sym typeface="Consolas"/>
              </a:endParaRPr>
            </a:p>
          </p:txBody>
        </p:sp>
        <p:sp>
          <p:nvSpPr>
            <p:cNvPr id="366" name="Google Shape;366;p36"/>
            <p:cNvSpPr txBox="1"/>
            <p:nvPr/>
          </p:nvSpPr>
          <p:spPr>
            <a:xfrm rot="-1618626">
              <a:off x="7441170" y="1441380"/>
              <a:ext cx="29687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BD795"/>
                  </a:solidFill>
                  <a:latin typeface="Consolas"/>
                  <a:ea typeface="Consolas"/>
                  <a:cs typeface="Consolas"/>
                  <a:sym typeface="Consolas"/>
                </a:rPr>
                <a:t>i</a:t>
              </a:r>
              <a:endParaRPr b="1" sz="1600">
                <a:solidFill>
                  <a:srgbClr val="FBD795"/>
                </a:solidFill>
                <a:latin typeface="Consolas"/>
                <a:ea typeface="Consolas"/>
                <a:cs typeface="Consolas"/>
                <a:sym typeface="Consola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What Is a Variable?</a:t>
            </a:r>
            <a:endParaRPr/>
          </a:p>
        </p:txBody>
      </p:sp>
      <p:sp>
        <p:nvSpPr>
          <p:cNvPr id="372" name="Google Shape;372;p37"/>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A variable is a:</a:t>
            </a:r>
            <a:endParaRPr/>
          </a:p>
          <a:p>
            <a:pPr indent="-273050" lvl="1" marL="630238" rtl="0" algn="l">
              <a:lnSpc>
                <a:spcPct val="126666"/>
              </a:lnSpc>
              <a:spcBef>
                <a:spcPts val="1200"/>
              </a:spcBef>
              <a:spcAft>
                <a:spcPts val="0"/>
              </a:spcAft>
              <a:buSzPts val="3000"/>
              <a:buChar char="⬥"/>
            </a:pPr>
            <a:r>
              <a:rPr lang="en-US"/>
              <a:t>Placeholder of information that can usually be changed at run-time</a:t>
            </a:r>
            <a:endParaRPr/>
          </a:p>
          <a:p>
            <a:pPr indent="-282575" lvl="0" marL="282575" rtl="0" algn="l">
              <a:lnSpc>
                <a:spcPct val="118750"/>
              </a:lnSpc>
              <a:spcBef>
                <a:spcPts val="1200"/>
              </a:spcBef>
              <a:spcAft>
                <a:spcPts val="0"/>
              </a:spcAft>
              <a:buClr>
                <a:srgbClr val="B4DAE4"/>
              </a:buClr>
              <a:buSzPts val="2240"/>
              <a:buChar char="◆"/>
            </a:pPr>
            <a:r>
              <a:rPr lang="en-US"/>
              <a:t>Variables allow you to:</a:t>
            </a:r>
            <a:endParaRPr/>
          </a:p>
          <a:p>
            <a:pPr indent="-273050" lvl="1" marL="630238" rtl="0" algn="l">
              <a:lnSpc>
                <a:spcPct val="126666"/>
              </a:lnSpc>
              <a:spcBef>
                <a:spcPts val="1200"/>
              </a:spcBef>
              <a:spcAft>
                <a:spcPts val="0"/>
              </a:spcAft>
              <a:buSzPts val="3000"/>
              <a:buChar char="⬥"/>
            </a:pPr>
            <a:r>
              <a:rPr lang="en-US"/>
              <a:t>Store information</a:t>
            </a:r>
            <a:endParaRPr/>
          </a:p>
          <a:p>
            <a:pPr indent="-273050" lvl="1" marL="630238" rtl="0" algn="l">
              <a:lnSpc>
                <a:spcPct val="126666"/>
              </a:lnSpc>
              <a:spcBef>
                <a:spcPts val="1200"/>
              </a:spcBef>
              <a:spcAft>
                <a:spcPts val="0"/>
              </a:spcAft>
              <a:buSzPts val="3000"/>
              <a:buChar char="⬥"/>
            </a:pPr>
            <a:r>
              <a:rPr lang="en-US"/>
              <a:t>Retrieve the stored information</a:t>
            </a:r>
            <a:endParaRPr/>
          </a:p>
          <a:p>
            <a:pPr indent="-273050" lvl="1" marL="630238" rtl="0" algn="l">
              <a:lnSpc>
                <a:spcPct val="126666"/>
              </a:lnSpc>
              <a:spcBef>
                <a:spcPts val="1200"/>
              </a:spcBef>
              <a:spcAft>
                <a:spcPts val="0"/>
              </a:spcAft>
              <a:buSzPts val="3000"/>
              <a:buChar char="⬥"/>
            </a:pPr>
            <a:r>
              <a:rPr lang="en-US"/>
              <a:t>Manipulate the stored information</a:t>
            </a:r>
            <a:endParaRPr/>
          </a:p>
        </p:txBody>
      </p:sp>
      <p:sp>
        <p:nvSpPr>
          <p:cNvPr id="373" name="Google Shape;373;p3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View Image" id="374" name="Google Shape;374;p37">
            <a:hlinkClick r:id="rId3"/>
          </p:cNvPr>
          <p:cNvPicPr preferRelativeResize="0"/>
          <p:nvPr/>
        </p:nvPicPr>
        <p:blipFill rotWithShape="1">
          <a:blip r:embed="rId4">
            <a:alphaModFix/>
          </a:blip>
          <a:srcRect b="0" l="0" r="0" t="0"/>
          <a:stretch/>
        </p:blipFill>
        <p:spPr>
          <a:xfrm>
            <a:off x="5943600" y="2514600"/>
            <a:ext cx="2810654" cy="2057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8"/>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Variable Characteristics</a:t>
            </a:r>
            <a:endParaRPr/>
          </a:p>
        </p:txBody>
      </p:sp>
      <p:sp>
        <p:nvSpPr>
          <p:cNvPr id="380" name="Google Shape;380;p38"/>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SzPts val="2240"/>
              <a:buChar char="◆"/>
            </a:pPr>
            <a:r>
              <a:rPr lang="en-US"/>
              <a:t>A variable has:</a:t>
            </a:r>
            <a:endParaRPr/>
          </a:p>
          <a:p>
            <a:pPr indent="-273050" lvl="1" marL="630238" rtl="0" algn="l">
              <a:lnSpc>
                <a:spcPct val="126666"/>
              </a:lnSpc>
              <a:spcBef>
                <a:spcPts val="900"/>
              </a:spcBef>
              <a:spcAft>
                <a:spcPts val="0"/>
              </a:spcAft>
              <a:buSzPts val="3000"/>
              <a:buChar char="⬥"/>
            </a:pPr>
            <a:r>
              <a:rPr lang="en-US"/>
              <a:t>Name</a:t>
            </a:r>
            <a:endParaRPr/>
          </a:p>
          <a:p>
            <a:pPr indent="-273050" lvl="1" marL="630238" rtl="0" algn="l">
              <a:lnSpc>
                <a:spcPct val="126666"/>
              </a:lnSpc>
              <a:spcBef>
                <a:spcPts val="900"/>
              </a:spcBef>
              <a:spcAft>
                <a:spcPts val="0"/>
              </a:spcAft>
              <a:buSzPts val="3000"/>
              <a:buChar char="⬥"/>
            </a:pPr>
            <a:r>
              <a:rPr lang="en-US"/>
              <a:t>Type (of stored data)</a:t>
            </a:r>
            <a:endParaRPr/>
          </a:p>
          <a:p>
            <a:pPr indent="-273050" lvl="1" marL="630238" rtl="0" algn="l">
              <a:lnSpc>
                <a:spcPct val="126666"/>
              </a:lnSpc>
              <a:spcBef>
                <a:spcPts val="900"/>
              </a:spcBef>
              <a:spcAft>
                <a:spcPts val="0"/>
              </a:spcAft>
              <a:buSzPts val="3000"/>
              <a:buChar char="⬥"/>
            </a:pPr>
            <a:r>
              <a:rPr lang="en-US"/>
              <a:t>Value</a:t>
            </a:r>
            <a:endParaRPr/>
          </a:p>
          <a:p>
            <a:pPr indent="-282575" lvl="0" marL="282575" rtl="0" algn="l">
              <a:lnSpc>
                <a:spcPct val="118750"/>
              </a:lnSpc>
              <a:spcBef>
                <a:spcPts val="900"/>
              </a:spcBef>
              <a:spcAft>
                <a:spcPts val="0"/>
              </a:spcAft>
              <a:buSzPts val="2240"/>
              <a:buChar char="◆"/>
            </a:pPr>
            <a:r>
              <a:rPr lang="en-US"/>
              <a:t>Example:</a:t>
            </a:r>
            <a:endParaRPr/>
          </a:p>
          <a:p>
            <a:pPr indent="-82550" lvl="1" marL="630238" rtl="0" algn="l">
              <a:lnSpc>
                <a:spcPct val="126666"/>
              </a:lnSpc>
              <a:spcBef>
                <a:spcPts val="900"/>
              </a:spcBef>
              <a:spcAft>
                <a:spcPts val="0"/>
              </a:spcAft>
              <a:buSzPts val="3000"/>
              <a:buNone/>
            </a:pPr>
            <a:r>
              <a:t/>
            </a:r>
            <a:endParaRPr/>
          </a:p>
          <a:p>
            <a:pPr indent="-273050" lvl="1" marL="630238" rtl="0" algn="l">
              <a:lnSpc>
                <a:spcPct val="126666"/>
              </a:lnSpc>
              <a:spcBef>
                <a:spcPts val="900"/>
              </a:spcBef>
              <a:spcAft>
                <a:spcPts val="0"/>
              </a:spcAft>
              <a:buSzPts val="3000"/>
              <a:buChar char="⬥"/>
            </a:pPr>
            <a:r>
              <a:rPr lang="en-US"/>
              <a:t>Name: </a:t>
            </a:r>
            <a:r>
              <a:rPr lang="en-US">
                <a:solidFill>
                  <a:srgbClr val="D9EDF1"/>
                </a:solidFill>
                <a:latin typeface="Consolas"/>
                <a:ea typeface="Consolas"/>
                <a:cs typeface="Consolas"/>
                <a:sym typeface="Consolas"/>
              </a:rPr>
              <a:t>counter</a:t>
            </a:r>
            <a:endParaRPr/>
          </a:p>
          <a:p>
            <a:pPr indent="-273050" lvl="1" marL="630238" rtl="0" algn="l">
              <a:lnSpc>
                <a:spcPct val="126666"/>
              </a:lnSpc>
              <a:spcBef>
                <a:spcPts val="900"/>
              </a:spcBef>
              <a:spcAft>
                <a:spcPts val="0"/>
              </a:spcAft>
              <a:buSzPts val="3000"/>
              <a:buChar char="⬥"/>
            </a:pPr>
            <a:r>
              <a:rPr lang="en-US"/>
              <a:t>Type: </a:t>
            </a:r>
            <a:r>
              <a:rPr lang="en-US">
                <a:solidFill>
                  <a:srgbClr val="D9EDF1"/>
                </a:solidFill>
                <a:latin typeface="Consolas"/>
                <a:ea typeface="Consolas"/>
                <a:cs typeface="Consolas"/>
                <a:sym typeface="Consolas"/>
              </a:rPr>
              <a:t>int</a:t>
            </a:r>
            <a:endParaRPr/>
          </a:p>
          <a:p>
            <a:pPr indent="-273050" lvl="1" marL="630238" rtl="0" algn="l">
              <a:lnSpc>
                <a:spcPct val="126666"/>
              </a:lnSpc>
              <a:spcBef>
                <a:spcPts val="900"/>
              </a:spcBef>
              <a:spcAft>
                <a:spcPts val="0"/>
              </a:spcAft>
              <a:buSzPts val="3000"/>
              <a:buChar char="⬥"/>
            </a:pPr>
            <a:r>
              <a:rPr lang="en-US"/>
              <a:t>Value: </a:t>
            </a:r>
            <a:r>
              <a:rPr lang="en-US">
                <a:solidFill>
                  <a:srgbClr val="D9EDF1"/>
                </a:solidFill>
                <a:latin typeface="Consolas"/>
                <a:ea typeface="Consolas"/>
                <a:cs typeface="Consolas"/>
                <a:sym typeface="Consolas"/>
              </a:rPr>
              <a:t>5</a:t>
            </a:r>
            <a:endParaRPr>
              <a:solidFill>
                <a:srgbClr val="D9EDF1"/>
              </a:solidFill>
              <a:latin typeface="Consolas"/>
              <a:ea typeface="Consolas"/>
              <a:cs typeface="Consolas"/>
              <a:sym typeface="Consolas"/>
            </a:endParaRPr>
          </a:p>
        </p:txBody>
      </p:sp>
      <p:sp>
        <p:nvSpPr>
          <p:cNvPr id="381" name="Google Shape;381;p3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2" name="Google Shape;382;p38"/>
          <p:cNvSpPr/>
          <p:nvPr/>
        </p:nvSpPr>
        <p:spPr>
          <a:xfrm>
            <a:off x="990600" y="4114800"/>
            <a:ext cx="7162800" cy="44416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200">
                <a:solidFill>
                  <a:srgbClr val="8CF4F2"/>
                </a:solidFill>
                <a:latin typeface="Consolas"/>
                <a:ea typeface="Consolas"/>
                <a:cs typeface="Consolas"/>
                <a:sym typeface="Consolas"/>
              </a:rPr>
              <a:t>int counter = 5;</a:t>
            </a:r>
            <a:endParaRPr b="1" sz="2200">
              <a:solidFill>
                <a:srgbClr val="8CF4F2"/>
              </a:solidFill>
              <a:latin typeface="Consolas"/>
              <a:ea typeface="Consolas"/>
              <a:cs typeface="Consolas"/>
              <a:sym typeface="Consolas"/>
            </a:endParaRPr>
          </a:p>
        </p:txBody>
      </p:sp>
      <p:pic>
        <p:nvPicPr>
          <p:cNvPr descr="http://www.jerrysartarama.com/IMAGES/LUKAS/Lukas-Studio-Oil-Colors.jpg" id="383" name="Google Shape;383;p38"/>
          <p:cNvPicPr preferRelativeResize="0"/>
          <p:nvPr/>
        </p:nvPicPr>
        <p:blipFill rotWithShape="1">
          <a:blip r:embed="rId3">
            <a:alphaModFix/>
          </a:blip>
          <a:srcRect b="0" l="0" r="0" t="0"/>
          <a:stretch/>
        </p:blipFill>
        <p:spPr>
          <a:xfrm>
            <a:off x="5486400" y="1219201"/>
            <a:ext cx="3057053" cy="23157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ctrTitle"/>
          </p:nvPr>
        </p:nvSpPr>
        <p:spPr>
          <a:xfrm>
            <a:off x="1143000" y="1955800"/>
            <a:ext cx="6480175" cy="1473200"/>
          </a:xfrm>
          <a:prstGeom prst="rect">
            <a:avLst/>
          </a:prstGeom>
          <a:noFill/>
          <a:ln>
            <a:noFill/>
          </a:ln>
        </p:spPr>
        <p:txBody>
          <a:bodyPr anchorCtr="0" anchor="ctr" bIns="0" lIns="91425" spcFirstLastPara="1" rIns="91425" wrap="square" tIns="0">
            <a:noAutofit/>
          </a:bodyPr>
          <a:lstStyle/>
          <a:p>
            <a:pPr indent="0" lvl="0" marL="0" rtl="0" algn="l">
              <a:lnSpc>
                <a:spcPct val="110000"/>
              </a:lnSpc>
              <a:spcBef>
                <a:spcPts val="0"/>
              </a:spcBef>
              <a:spcAft>
                <a:spcPts val="0"/>
              </a:spcAft>
              <a:buNone/>
            </a:pPr>
            <a:r>
              <a:rPr lang="en-US"/>
              <a:t>Declaring And Using Variables</a:t>
            </a:r>
            <a:endParaRPr/>
          </a:p>
        </p:txBody>
      </p:sp>
      <p:pic>
        <p:nvPicPr>
          <p:cNvPr descr="C:\Temp\math.png" id="392" name="Google Shape;392;p39"/>
          <p:cNvPicPr preferRelativeResize="0"/>
          <p:nvPr/>
        </p:nvPicPr>
        <p:blipFill rotWithShape="1">
          <a:blip r:embed="rId3">
            <a:alphaModFix/>
          </a:blip>
          <a:srcRect b="0" l="0" r="0" t="0"/>
          <a:stretch/>
        </p:blipFill>
        <p:spPr>
          <a:xfrm>
            <a:off x="4114800" y="3276600"/>
            <a:ext cx="4771875" cy="3320321"/>
          </a:xfrm>
          <a:prstGeom prst="roundRect">
            <a:avLst>
              <a:gd fmla="val 37321" name="adj"/>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How Computing Works?</a:t>
            </a:r>
            <a:endParaRPr/>
          </a:p>
        </p:txBody>
      </p:sp>
      <p:sp>
        <p:nvSpPr>
          <p:cNvPr id="93" name="Google Shape;93;p4"/>
          <p:cNvSpPr txBox="1"/>
          <p:nvPr>
            <p:ph idx="1" type="body"/>
          </p:nvPr>
        </p:nvSpPr>
        <p:spPr>
          <a:xfrm>
            <a:off x="323850" y="1268413"/>
            <a:ext cx="8351838" cy="5329237"/>
          </a:xfrm>
          <a:prstGeom prst="rect">
            <a:avLst/>
          </a:prstGeom>
          <a:noFill/>
          <a:ln>
            <a:noFill/>
          </a:ln>
        </p:spPr>
        <p:txBody>
          <a:bodyPr anchorCtr="0" anchor="t" bIns="45700" lIns="91425" spcFirstLastPara="1" rIns="91425" wrap="square" tIns="45700">
            <a:noAutofit/>
          </a:bodyPr>
          <a:lstStyle/>
          <a:p>
            <a:pPr indent="-282575" lvl="0" marL="282575" rtl="0" algn="l">
              <a:lnSpc>
                <a:spcPct val="126666"/>
              </a:lnSpc>
              <a:spcBef>
                <a:spcPts val="0"/>
              </a:spcBef>
              <a:spcAft>
                <a:spcPts val="0"/>
              </a:spcAft>
              <a:buClr>
                <a:srgbClr val="B4DAE4"/>
              </a:buClr>
              <a:buSzPts val="2100"/>
              <a:buChar char="◆"/>
            </a:pPr>
            <a:r>
              <a:rPr lang="en-US" sz="3000"/>
              <a:t>Computers are machines that process data</a:t>
            </a:r>
            <a:endParaRPr/>
          </a:p>
          <a:p>
            <a:pPr indent="-273050" lvl="1" marL="630238" rtl="0" algn="l">
              <a:lnSpc>
                <a:spcPct val="135714"/>
              </a:lnSpc>
              <a:spcBef>
                <a:spcPts val="1200"/>
              </a:spcBef>
              <a:spcAft>
                <a:spcPts val="0"/>
              </a:spcAft>
              <a:buSzPts val="2800"/>
              <a:buChar char="⬥"/>
            </a:pPr>
            <a:r>
              <a:rPr lang="en-US" sz="2800"/>
              <a:t>Data is stored in the computer memory in </a:t>
            </a:r>
            <a:r>
              <a:rPr lang="en-US" sz="2800">
                <a:solidFill>
                  <a:srgbClr val="D9EDF1"/>
                </a:solidFill>
              </a:rPr>
              <a:t>variables</a:t>
            </a:r>
            <a:endParaRPr/>
          </a:p>
          <a:p>
            <a:pPr indent="-273050" lvl="1" marL="630238" rtl="0" algn="l">
              <a:lnSpc>
                <a:spcPct val="135714"/>
              </a:lnSpc>
              <a:spcBef>
                <a:spcPts val="1200"/>
              </a:spcBef>
              <a:spcAft>
                <a:spcPts val="0"/>
              </a:spcAft>
              <a:buSzPts val="2800"/>
              <a:buChar char="⬥"/>
            </a:pPr>
            <a:r>
              <a:rPr lang="en-US" sz="2800"/>
              <a:t>Variables have </a:t>
            </a:r>
            <a:r>
              <a:rPr lang="en-US" sz="2800">
                <a:solidFill>
                  <a:srgbClr val="D9EDF1"/>
                </a:solidFill>
              </a:rPr>
              <a:t>name</a:t>
            </a:r>
            <a:r>
              <a:rPr lang="en-US" sz="2800"/>
              <a:t>, </a:t>
            </a:r>
            <a:r>
              <a:rPr lang="en-US" sz="2800">
                <a:solidFill>
                  <a:srgbClr val="D9EDF1"/>
                </a:solidFill>
              </a:rPr>
              <a:t>data type </a:t>
            </a:r>
            <a:r>
              <a:rPr lang="en-US" sz="2800"/>
              <a:t>and </a:t>
            </a:r>
            <a:r>
              <a:rPr lang="en-US" sz="2800">
                <a:solidFill>
                  <a:srgbClr val="D9EDF1"/>
                </a:solidFill>
              </a:rPr>
              <a:t>value</a:t>
            </a:r>
            <a:endParaRPr/>
          </a:p>
          <a:p>
            <a:pPr indent="-282575" lvl="0" marL="282575" rtl="0" algn="l">
              <a:lnSpc>
                <a:spcPct val="126666"/>
              </a:lnSpc>
              <a:spcBef>
                <a:spcPts val="1200"/>
              </a:spcBef>
              <a:spcAft>
                <a:spcPts val="0"/>
              </a:spcAft>
              <a:buClr>
                <a:srgbClr val="B4DAE4"/>
              </a:buClr>
              <a:buSzPts val="2100"/>
              <a:buChar char="◆"/>
            </a:pPr>
            <a:r>
              <a:rPr lang="en-US" sz="3000"/>
              <a:t>Example of variable definition and assignment in C#</a:t>
            </a:r>
            <a:endParaRPr sz="3000"/>
          </a:p>
        </p:txBody>
      </p:sp>
      <p:sp>
        <p:nvSpPr>
          <p:cNvPr id="94" name="Google Shape;94;p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 name="Google Shape;95;p4"/>
          <p:cNvSpPr/>
          <p:nvPr/>
        </p:nvSpPr>
        <p:spPr>
          <a:xfrm>
            <a:off x="2743200" y="5257800"/>
            <a:ext cx="3675062" cy="397032"/>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i="0" lang="en-US" sz="1800" u="none" cap="none" strike="noStrike">
                <a:solidFill>
                  <a:srgbClr val="8CF4F2"/>
                </a:solidFill>
                <a:latin typeface="Consolas"/>
                <a:ea typeface="Consolas"/>
                <a:cs typeface="Consolas"/>
                <a:sym typeface="Consolas"/>
              </a:rPr>
              <a:t>int count = 5;</a:t>
            </a:r>
            <a:endParaRPr b="1" i="0" sz="1800" u="none" cap="none" strike="noStrike">
              <a:solidFill>
                <a:srgbClr val="8CF4F2"/>
              </a:solidFill>
              <a:latin typeface="Consolas"/>
              <a:ea typeface="Consolas"/>
              <a:cs typeface="Consolas"/>
              <a:sym typeface="Consolas"/>
            </a:endParaRPr>
          </a:p>
        </p:txBody>
      </p:sp>
      <p:sp>
        <p:nvSpPr>
          <p:cNvPr id="96" name="Google Shape;96;p4"/>
          <p:cNvSpPr/>
          <p:nvPr/>
        </p:nvSpPr>
        <p:spPr>
          <a:xfrm>
            <a:off x="478466" y="5029200"/>
            <a:ext cx="1904999" cy="527804"/>
          </a:xfrm>
          <a:prstGeom prst="wedgeRoundRectCallout">
            <a:avLst>
              <a:gd fmla="val 72797" name="adj1"/>
              <a:gd fmla="val 31163"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142"/>
              </a:lnSpc>
              <a:spcBef>
                <a:spcPts val="0"/>
              </a:spcBef>
              <a:spcAft>
                <a:spcPts val="0"/>
              </a:spcAft>
              <a:buNone/>
            </a:pPr>
            <a:r>
              <a:rPr b="1" i="0" lang="en-US" sz="2800" u="none" cap="none" strike="noStrike">
                <a:solidFill>
                  <a:srgbClr val="F7FFE7"/>
                </a:solidFill>
                <a:latin typeface="Corbel"/>
                <a:ea typeface="Corbel"/>
                <a:cs typeface="Corbel"/>
                <a:sym typeface="Corbel"/>
              </a:rPr>
              <a:t>Data type</a:t>
            </a:r>
            <a:endParaRPr b="1" i="0" sz="2800" u="none" cap="none" strike="noStrike">
              <a:solidFill>
                <a:srgbClr val="F7FFE7"/>
              </a:solidFill>
              <a:latin typeface="Corbel"/>
              <a:ea typeface="Corbel"/>
              <a:cs typeface="Corbel"/>
              <a:sym typeface="Corbel"/>
            </a:endParaRPr>
          </a:p>
        </p:txBody>
      </p:sp>
      <p:sp>
        <p:nvSpPr>
          <p:cNvPr id="97" name="Google Shape;97;p4"/>
          <p:cNvSpPr/>
          <p:nvPr/>
        </p:nvSpPr>
        <p:spPr>
          <a:xfrm>
            <a:off x="3429000" y="4419600"/>
            <a:ext cx="3352800" cy="527804"/>
          </a:xfrm>
          <a:prstGeom prst="wedgeRoundRectCallout">
            <a:avLst>
              <a:gd fmla="val -41311" name="adj1"/>
              <a:gd fmla="val 126029"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142"/>
              </a:lnSpc>
              <a:spcBef>
                <a:spcPts val="0"/>
              </a:spcBef>
              <a:spcAft>
                <a:spcPts val="0"/>
              </a:spcAft>
              <a:buNone/>
            </a:pPr>
            <a:r>
              <a:rPr b="1" i="0" lang="en-US" sz="2800" u="none" cap="none" strike="noStrike">
                <a:solidFill>
                  <a:srgbClr val="F7FFE7"/>
                </a:solidFill>
                <a:latin typeface="Corbel"/>
                <a:ea typeface="Corbel"/>
                <a:cs typeface="Corbel"/>
                <a:sym typeface="Corbel"/>
              </a:rPr>
              <a:t>Variable name</a:t>
            </a:r>
            <a:endParaRPr b="1" i="0" sz="2800" u="none" cap="none" strike="noStrike">
              <a:solidFill>
                <a:srgbClr val="F7FFE7"/>
              </a:solidFill>
              <a:latin typeface="Corbel"/>
              <a:ea typeface="Corbel"/>
              <a:cs typeface="Corbel"/>
              <a:sym typeface="Corbel"/>
            </a:endParaRPr>
          </a:p>
        </p:txBody>
      </p:sp>
      <p:sp>
        <p:nvSpPr>
          <p:cNvPr id="98" name="Google Shape;98;p4"/>
          <p:cNvSpPr/>
          <p:nvPr/>
        </p:nvSpPr>
        <p:spPr>
          <a:xfrm>
            <a:off x="2895600" y="5949196"/>
            <a:ext cx="3048000" cy="527804"/>
          </a:xfrm>
          <a:prstGeom prst="wedgeRoundRectCallout">
            <a:avLst>
              <a:gd fmla="val -2299" name="adj1"/>
              <a:gd fmla="val -124285" name="adj2"/>
              <a:gd fmla="val 16667" name="adj3"/>
            </a:avLst>
          </a:prstGeom>
          <a:solidFill>
            <a:srgbClr val="9F8471"/>
          </a:solidFill>
          <a:ln cap="flat" cmpd="sng" w="9525">
            <a:solidFill>
              <a:srgbClr val="F4FEE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142"/>
              </a:lnSpc>
              <a:spcBef>
                <a:spcPts val="0"/>
              </a:spcBef>
              <a:spcAft>
                <a:spcPts val="0"/>
              </a:spcAft>
              <a:buNone/>
            </a:pPr>
            <a:r>
              <a:rPr b="1" i="0" lang="en-US" sz="2800" u="none" cap="none" strike="noStrike">
                <a:solidFill>
                  <a:srgbClr val="F7FFE7"/>
                </a:solidFill>
                <a:latin typeface="Corbel"/>
                <a:ea typeface="Corbel"/>
                <a:cs typeface="Corbel"/>
                <a:sym typeface="Corbel"/>
              </a:rPr>
              <a:t>Variable value</a:t>
            </a:r>
            <a:endParaRPr b="1" i="0" sz="2800" u="none" cap="none" strike="noStrike">
              <a:solidFill>
                <a:srgbClr val="F7FFE7"/>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0"/>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Declaring Variables</a:t>
            </a:r>
            <a:endParaRPr/>
          </a:p>
        </p:txBody>
      </p:sp>
      <p:sp>
        <p:nvSpPr>
          <p:cNvPr id="401" name="Google Shape;401;p40"/>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SzPts val="2240"/>
              <a:buChar char="◆"/>
            </a:pPr>
            <a:r>
              <a:rPr lang="en-US"/>
              <a:t>When declaring a variable we:</a:t>
            </a:r>
            <a:endParaRPr/>
          </a:p>
          <a:p>
            <a:pPr indent="-273050" lvl="1" marL="630238" rtl="0" algn="l">
              <a:lnSpc>
                <a:spcPct val="126666"/>
              </a:lnSpc>
              <a:spcBef>
                <a:spcPts val="1800"/>
              </a:spcBef>
              <a:spcAft>
                <a:spcPts val="0"/>
              </a:spcAft>
              <a:buSzPts val="3000"/>
              <a:buChar char="⬥"/>
            </a:pPr>
            <a:r>
              <a:rPr lang="en-US"/>
              <a:t>Specify its type</a:t>
            </a:r>
            <a:endParaRPr/>
          </a:p>
          <a:p>
            <a:pPr indent="-273050" lvl="1" marL="630238" rtl="0" algn="l">
              <a:lnSpc>
                <a:spcPct val="126666"/>
              </a:lnSpc>
              <a:spcBef>
                <a:spcPts val="1800"/>
              </a:spcBef>
              <a:spcAft>
                <a:spcPts val="0"/>
              </a:spcAft>
              <a:buSzPts val="3000"/>
              <a:buChar char="⬥"/>
            </a:pPr>
            <a:r>
              <a:rPr lang="en-US"/>
              <a:t>Specify its name (called identifier)</a:t>
            </a:r>
            <a:endParaRPr/>
          </a:p>
          <a:p>
            <a:pPr indent="-273050" lvl="1" marL="630238" rtl="0" algn="l">
              <a:lnSpc>
                <a:spcPct val="126666"/>
              </a:lnSpc>
              <a:spcBef>
                <a:spcPts val="1800"/>
              </a:spcBef>
              <a:spcAft>
                <a:spcPts val="0"/>
              </a:spcAft>
              <a:buSzPts val="3000"/>
              <a:buChar char="⬥"/>
            </a:pPr>
            <a:r>
              <a:rPr lang="en-US"/>
              <a:t>May give it an initial value</a:t>
            </a:r>
            <a:endParaRPr/>
          </a:p>
          <a:p>
            <a:pPr indent="-282575" lvl="0" marL="282575" rtl="0" algn="l">
              <a:lnSpc>
                <a:spcPct val="118750"/>
              </a:lnSpc>
              <a:spcBef>
                <a:spcPts val="1800"/>
              </a:spcBef>
              <a:spcAft>
                <a:spcPts val="0"/>
              </a:spcAft>
              <a:buSzPts val="2240"/>
              <a:buChar char="◆"/>
            </a:pPr>
            <a:r>
              <a:rPr lang="en-US"/>
              <a:t>The syntax is the following:</a:t>
            </a:r>
            <a:endParaRPr/>
          </a:p>
          <a:p>
            <a:pPr indent="-140335" lvl="0" marL="282575" rtl="0" algn="l">
              <a:lnSpc>
                <a:spcPct val="118750"/>
              </a:lnSpc>
              <a:spcBef>
                <a:spcPts val="600"/>
              </a:spcBef>
              <a:spcAft>
                <a:spcPts val="0"/>
              </a:spcAft>
              <a:buSzPts val="2240"/>
              <a:buNone/>
            </a:pPr>
            <a:r>
              <a:t/>
            </a:r>
            <a:endParaRPr/>
          </a:p>
          <a:p>
            <a:pPr indent="-282575" lvl="0" marL="282575" rtl="0" algn="l">
              <a:lnSpc>
                <a:spcPct val="118750"/>
              </a:lnSpc>
              <a:spcBef>
                <a:spcPts val="1800"/>
              </a:spcBef>
              <a:spcAft>
                <a:spcPts val="0"/>
              </a:spcAft>
              <a:buSzPts val="2240"/>
              <a:buChar char="◆"/>
            </a:pPr>
            <a:r>
              <a:rPr lang="en-US"/>
              <a:t>Example:</a:t>
            </a:r>
            <a:endParaRPr/>
          </a:p>
        </p:txBody>
      </p:sp>
      <p:sp>
        <p:nvSpPr>
          <p:cNvPr id="402" name="Google Shape;402;p40"/>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p40"/>
          <p:cNvSpPr/>
          <p:nvPr/>
        </p:nvSpPr>
        <p:spPr>
          <a:xfrm>
            <a:off x="685800" y="4648200"/>
            <a:ext cx="7772400" cy="397032"/>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&lt;data_type&gt; &lt;identifier&gt; [= &lt;initialization&gt;];</a:t>
            </a:r>
            <a:endParaRPr/>
          </a:p>
        </p:txBody>
      </p:sp>
      <p:sp>
        <p:nvSpPr>
          <p:cNvPr id="404" name="Google Shape;404;p40"/>
          <p:cNvSpPr/>
          <p:nvPr/>
        </p:nvSpPr>
        <p:spPr>
          <a:xfrm>
            <a:off x="685800" y="5927568"/>
            <a:ext cx="7772400" cy="397032"/>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int height = 200;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1"/>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Identifiers</a:t>
            </a:r>
            <a:endParaRPr/>
          </a:p>
        </p:txBody>
      </p:sp>
      <p:sp>
        <p:nvSpPr>
          <p:cNvPr id="410" name="Google Shape;410;p41"/>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Identifiers may consist of:</a:t>
            </a:r>
            <a:endParaRPr/>
          </a:p>
          <a:p>
            <a:pPr indent="-273050" lvl="1" marL="630238" rtl="0" algn="l">
              <a:lnSpc>
                <a:spcPct val="126666"/>
              </a:lnSpc>
              <a:spcBef>
                <a:spcPts val="1200"/>
              </a:spcBef>
              <a:spcAft>
                <a:spcPts val="0"/>
              </a:spcAft>
              <a:buSzPts val="3000"/>
              <a:buChar char="⬥"/>
            </a:pPr>
            <a:r>
              <a:rPr lang="en-US"/>
              <a:t>Letters (Unicode) </a:t>
            </a:r>
            <a:endParaRPr/>
          </a:p>
          <a:p>
            <a:pPr indent="-273050" lvl="1" marL="630238" rtl="0" algn="l">
              <a:lnSpc>
                <a:spcPct val="126666"/>
              </a:lnSpc>
              <a:spcBef>
                <a:spcPts val="1200"/>
              </a:spcBef>
              <a:spcAft>
                <a:spcPts val="0"/>
              </a:spcAft>
              <a:buSzPts val="3000"/>
              <a:buChar char="⬥"/>
            </a:pPr>
            <a:r>
              <a:rPr lang="en-US"/>
              <a:t>Digits [0-9]</a:t>
            </a:r>
            <a:endParaRPr/>
          </a:p>
          <a:p>
            <a:pPr indent="-273050" lvl="1" marL="630238" rtl="0" algn="l">
              <a:lnSpc>
                <a:spcPct val="126666"/>
              </a:lnSpc>
              <a:spcBef>
                <a:spcPts val="1200"/>
              </a:spcBef>
              <a:spcAft>
                <a:spcPts val="0"/>
              </a:spcAft>
              <a:buSzPts val="3000"/>
              <a:buChar char="⬥"/>
            </a:pPr>
            <a:r>
              <a:rPr lang="en-US"/>
              <a:t>Underscore "_"</a:t>
            </a:r>
            <a:endParaRPr/>
          </a:p>
          <a:p>
            <a:pPr indent="-282575" lvl="0" marL="282575" rtl="0" algn="l">
              <a:lnSpc>
                <a:spcPct val="118750"/>
              </a:lnSpc>
              <a:spcBef>
                <a:spcPts val="1200"/>
              </a:spcBef>
              <a:spcAft>
                <a:spcPts val="0"/>
              </a:spcAft>
              <a:buClr>
                <a:srgbClr val="B4DAE4"/>
              </a:buClr>
              <a:buSzPts val="2240"/>
              <a:buChar char="◆"/>
            </a:pPr>
            <a:r>
              <a:rPr lang="en-US"/>
              <a:t>Identifiers</a:t>
            </a:r>
            <a:endParaRPr/>
          </a:p>
          <a:p>
            <a:pPr indent="-273050" lvl="1" marL="630238" rtl="0" algn="l">
              <a:lnSpc>
                <a:spcPct val="126666"/>
              </a:lnSpc>
              <a:spcBef>
                <a:spcPts val="1200"/>
              </a:spcBef>
              <a:spcAft>
                <a:spcPts val="0"/>
              </a:spcAft>
              <a:buSzPts val="3000"/>
              <a:buChar char="⬥"/>
            </a:pPr>
            <a:r>
              <a:rPr lang="en-US"/>
              <a:t>Can begin only with a letter or an underscore</a:t>
            </a:r>
            <a:endParaRPr/>
          </a:p>
          <a:p>
            <a:pPr indent="-273050" lvl="1" marL="630238" rtl="0" algn="l">
              <a:lnSpc>
                <a:spcPct val="126666"/>
              </a:lnSpc>
              <a:spcBef>
                <a:spcPts val="1200"/>
              </a:spcBef>
              <a:spcAft>
                <a:spcPts val="0"/>
              </a:spcAft>
              <a:buSzPts val="3000"/>
              <a:buChar char="⬥"/>
            </a:pPr>
            <a:r>
              <a:rPr lang="en-US"/>
              <a:t>Cannot be a C# keyword</a:t>
            </a:r>
            <a:endParaRPr/>
          </a:p>
        </p:txBody>
      </p:sp>
      <p:sp>
        <p:nvSpPr>
          <p:cNvPr id="411" name="Google Shape;411;p4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Old Fashioned Ampersand by Mykl Roventine." id="412" name="Google Shape;412;p41"/>
          <p:cNvPicPr preferRelativeResize="0"/>
          <p:nvPr/>
        </p:nvPicPr>
        <p:blipFill rotWithShape="1">
          <a:blip r:embed="rId3">
            <a:alphaModFix/>
          </a:blip>
          <a:srcRect b="0" l="0" r="0" t="0"/>
          <a:stretch/>
        </p:blipFill>
        <p:spPr>
          <a:xfrm>
            <a:off x="5486400" y="1676400"/>
            <a:ext cx="3124200" cy="228691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2"/>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Identifiers (2)</a:t>
            </a:r>
            <a:endParaRPr/>
          </a:p>
        </p:txBody>
      </p:sp>
      <p:sp>
        <p:nvSpPr>
          <p:cNvPr id="418" name="Google Shape;418;p42"/>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Identifiers</a:t>
            </a:r>
            <a:endParaRPr/>
          </a:p>
          <a:p>
            <a:pPr indent="-273050" lvl="1" marL="630238" rtl="0" algn="l">
              <a:lnSpc>
                <a:spcPct val="126666"/>
              </a:lnSpc>
              <a:spcBef>
                <a:spcPts val="1200"/>
              </a:spcBef>
              <a:spcAft>
                <a:spcPts val="0"/>
              </a:spcAft>
              <a:buSzPts val="3000"/>
              <a:buChar char="⬥"/>
            </a:pPr>
            <a:r>
              <a:rPr lang="en-US"/>
              <a:t>Should have a descriptive name</a:t>
            </a:r>
            <a:endParaRPr/>
          </a:p>
          <a:p>
            <a:pPr indent="-273050" lvl="1" marL="630238" rtl="0" algn="l">
              <a:lnSpc>
                <a:spcPct val="126666"/>
              </a:lnSpc>
              <a:spcBef>
                <a:spcPts val="1200"/>
              </a:spcBef>
              <a:spcAft>
                <a:spcPts val="0"/>
              </a:spcAft>
              <a:buSzPts val="3000"/>
              <a:buChar char="⬥"/>
            </a:pPr>
            <a:r>
              <a:rPr lang="en-US"/>
              <a:t>It is recommended to use only Latin letters</a:t>
            </a:r>
            <a:endParaRPr/>
          </a:p>
          <a:p>
            <a:pPr indent="-273050" lvl="1" marL="630238" rtl="0" algn="l">
              <a:lnSpc>
                <a:spcPct val="126666"/>
              </a:lnSpc>
              <a:spcBef>
                <a:spcPts val="1200"/>
              </a:spcBef>
              <a:spcAft>
                <a:spcPts val="0"/>
              </a:spcAft>
              <a:buSzPts val="3000"/>
              <a:buChar char="⬥"/>
            </a:pPr>
            <a:r>
              <a:rPr lang="en-US"/>
              <a:t>Should be neither too long nor too short</a:t>
            </a:r>
            <a:endParaRPr/>
          </a:p>
          <a:p>
            <a:pPr indent="-282575" lvl="0" marL="282575" rtl="0" algn="l">
              <a:lnSpc>
                <a:spcPct val="118750"/>
              </a:lnSpc>
              <a:spcBef>
                <a:spcPts val="1200"/>
              </a:spcBef>
              <a:spcAft>
                <a:spcPts val="0"/>
              </a:spcAft>
              <a:buClr>
                <a:srgbClr val="B4DAE4"/>
              </a:buClr>
              <a:buSzPts val="2240"/>
              <a:buChar char="◆"/>
            </a:pPr>
            <a:r>
              <a:rPr lang="en-US"/>
              <a:t>Note:</a:t>
            </a:r>
            <a:endParaRPr/>
          </a:p>
          <a:p>
            <a:pPr indent="-273050" lvl="1" marL="630238" rtl="0" algn="l">
              <a:lnSpc>
                <a:spcPct val="126666"/>
              </a:lnSpc>
              <a:spcBef>
                <a:spcPts val="1200"/>
              </a:spcBef>
              <a:spcAft>
                <a:spcPts val="0"/>
              </a:spcAft>
              <a:buSzPts val="3000"/>
              <a:buChar char="⬥"/>
            </a:pPr>
            <a:r>
              <a:rPr lang="en-US"/>
              <a:t>In C# small letters are considered different than the capital letters (case sensitivity)</a:t>
            </a:r>
            <a:endParaRPr/>
          </a:p>
        </p:txBody>
      </p:sp>
      <p:sp>
        <p:nvSpPr>
          <p:cNvPr id="419" name="Google Shape;419;p4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3"/>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Identifiers – Examples</a:t>
            </a:r>
            <a:endParaRPr/>
          </a:p>
        </p:txBody>
      </p:sp>
      <p:sp>
        <p:nvSpPr>
          <p:cNvPr id="425" name="Google Shape;425;p43"/>
          <p:cNvSpPr txBox="1"/>
          <p:nvPr>
            <p:ph idx="1" type="body"/>
          </p:nvPr>
        </p:nvSpPr>
        <p:spPr>
          <a:xfrm>
            <a:off x="323850" y="990600"/>
            <a:ext cx="8496300" cy="5486400"/>
          </a:xfrm>
          <a:prstGeom prst="rect">
            <a:avLst/>
          </a:prstGeom>
          <a:noFill/>
          <a:ln>
            <a:noFill/>
          </a:ln>
        </p:spPr>
        <p:txBody>
          <a:bodyPr anchorCtr="0" anchor="t" bIns="45700" lIns="91425" spcFirstLastPara="1" rIns="91425" wrap="square" tIns="45700">
            <a:noAutofit/>
          </a:bodyPr>
          <a:lstStyle/>
          <a:p>
            <a:pPr indent="-282575" lvl="0" marL="282575" rtl="0" algn="l">
              <a:lnSpc>
                <a:spcPct val="126666"/>
              </a:lnSpc>
              <a:spcBef>
                <a:spcPts val="0"/>
              </a:spcBef>
              <a:spcAft>
                <a:spcPts val="0"/>
              </a:spcAft>
              <a:buClr>
                <a:srgbClr val="B4DAE4"/>
              </a:buClr>
              <a:buSzPts val="2100"/>
              <a:buChar char="◆"/>
            </a:pPr>
            <a:r>
              <a:rPr lang="en-US" sz="3000"/>
              <a:t>Examples of correct identifiers:</a:t>
            </a:r>
            <a:endParaRPr/>
          </a:p>
          <a:p>
            <a:pPr indent="-149225" lvl="0" marL="282575" rtl="0" algn="l">
              <a:lnSpc>
                <a:spcPct val="126666"/>
              </a:lnSpc>
              <a:spcBef>
                <a:spcPts val="1200"/>
              </a:spcBef>
              <a:spcAft>
                <a:spcPts val="0"/>
              </a:spcAft>
              <a:buClr>
                <a:srgbClr val="B4DAE4"/>
              </a:buClr>
              <a:buSzPts val="2100"/>
              <a:buNone/>
            </a:pPr>
            <a:r>
              <a:t/>
            </a:r>
            <a:endParaRPr sz="3000"/>
          </a:p>
          <a:p>
            <a:pPr indent="-149225" lvl="0" marL="282575" rtl="0" algn="l">
              <a:lnSpc>
                <a:spcPct val="126666"/>
              </a:lnSpc>
              <a:spcBef>
                <a:spcPts val="1200"/>
              </a:spcBef>
              <a:spcAft>
                <a:spcPts val="0"/>
              </a:spcAft>
              <a:buClr>
                <a:srgbClr val="B4DAE4"/>
              </a:buClr>
              <a:buSzPts val="2100"/>
              <a:buNone/>
            </a:pPr>
            <a:r>
              <a:t/>
            </a:r>
            <a:endParaRPr sz="3000"/>
          </a:p>
          <a:p>
            <a:pPr indent="-149225" lvl="0" marL="282575" rtl="0" algn="l">
              <a:lnSpc>
                <a:spcPct val="126666"/>
              </a:lnSpc>
              <a:spcBef>
                <a:spcPts val="1200"/>
              </a:spcBef>
              <a:spcAft>
                <a:spcPts val="0"/>
              </a:spcAft>
              <a:buClr>
                <a:srgbClr val="B4DAE4"/>
              </a:buClr>
              <a:buSzPts val="2100"/>
              <a:buNone/>
            </a:pPr>
            <a:r>
              <a:t/>
            </a:r>
            <a:endParaRPr sz="3000"/>
          </a:p>
          <a:p>
            <a:pPr indent="-149225" lvl="0" marL="282575" rtl="0" algn="l">
              <a:lnSpc>
                <a:spcPct val="126666"/>
              </a:lnSpc>
              <a:spcBef>
                <a:spcPts val="1200"/>
              </a:spcBef>
              <a:spcAft>
                <a:spcPts val="0"/>
              </a:spcAft>
              <a:buClr>
                <a:srgbClr val="B4DAE4"/>
              </a:buClr>
              <a:buSzPts val="2100"/>
              <a:buNone/>
            </a:pPr>
            <a:r>
              <a:t/>
            </a:r>
            <a:endParaRPr sz="3000"/>
          </a:p>
          <a:p>
            <a:pPr indent="-149225" lvl="0" marL="282575" rtl="0" algn="l">
              <a:lnSpc>
                <a:spcPct val="126666"/>
              </a:lnSpc>
              <a:spcBef>
                <a:spcPts val="1200"/>
              </a:spcBef>
              <a:spcAft>
                <a:spcPts val="0"/>
              </a:spcAft>
              <a:buClr>
                <a:srgbClr val="B4DAE4"/>
              </a:buClr>
              <a:buSzPts val="2100"/>
              <a:buNone/>
            </a:pPr>
            <a:r>
              <a:t/>
            </a:r>
            <a:endParaRPr sz="3000"/>
          </a:p>
          <a:p>
            <a:pPr indent="-282575" lvl="0" marL="282575" rtl="0" algn="l">
              <a:lnSpc>
                <a:spcPct val="126666"/>
              </a:lnSpc>
              <a:spcBef>
                <a:spcPts val="3000"/>
              </a:spcBef>
              <a:spcAft>
                <a:spcPts val="0"/>
              </a:spcAft>
              <a:buSzPts val="2100"/>
              <a:buChar char="◆"/>
            </a:pPr>
            <a:r>
              <a:rPr lang="en-US" sz="3000"/>
              <a:t>Examples of incorrect identifiers:</a:t>
            </a:r>
            <a:endParaRPr sz="3000"/>
          </a:p>
        </p:txBody>
      </p:sp>
      <p:sp>
        <p:nvSpPr>
          <p:cNvPr id="426" name="Google Shape;426;p43"/>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7" name="Google Shape;427;p43"/>
          <p:cNvSpPr/>
          <p:nvPr/>
        </p:nvSpPr>
        <p:spPr>
          <a:xfrm>
            <a:off x="684213" y="5694307"/>
            <a:ext cx="7775575" cy="701731"/>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int new;	// new is a keyword</a:t>
            </a:r>
            <a:endParaRPr/>
          </a:p>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int 2Pac;	// Cannot begin with a digit</a:t>
            </a:r>
            <a:endParaRPr/>
          </a:p>
        </p:txBody>
      </p:sp>
      <p:sp>
        <p:nvSpPr>
          <p:cNvPr id="428" name="Google Shape;428;p43"/>
          <p:cNvSpPr/>
          <p:nvPr/>
        </p:nvSpPr>
        <p:spPr>
          <a:xfrm>
            <a:off x="684213" y="1595438"/>
            <a:ext cx="7775575" cy="329628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int New = 2; // Here N is capital</a:t>
            </a:r>
            <a:endParaRPr/>
          </a:p>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int _2Pac; // This identifiers begins with _</a:t>
            </a:r>
            <a:endParaRPr/>
          </a:p>
          <a:p>
            <a:pPr indent="0" lvl="0" marL="0" marR="0" rtl="0" algn="l">
              <a:lnSpc>
                <a:spcPct val="110000"/>
              </a:lnSpc>
              <a:spcBef>
                <a:spcPts val="1200"/>
              </a:spcBef>
              <a:spcAft>
                <a:spcPts val="0"/>
              </a:spcAft>
              <a:buNone/>
            </a:pPr>
            <a:r>
              <a:rPr b="1" lang="en-US" sz="1800">
                <a:solidFill>
                  <a:srgbClr val="8CF4F2"/>
                </a:solidFill>
                <a:latin typeface="Consolas"/>
                <a:ea typeface="Consolas"/>
                <a:cs typeface="Consolas"/>
                <a:sym typeface="Consolas"/>
              </a:rPr>
              <a:t>string поздрав = "Hello"; // Unicode symbols used</a:t>
            </a:r>
            <a:endParaRPr/>
          </a:p>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 The following is more appropriate:</a:t>
            </a:r>
            <a:endParaRPr/>
          </a:p>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string greeting = "Hello"; </a:t>
            </a:r>
            <a:endParaRPr/>
          </a:p>
          <a:p>
            <a:pPr indent="0" lvl="0" marL="0" marR="0" rtl="0" algn="l">
              <a:lnSpc>
                <a:spcPct val="110000"/>
              </a:lnSpc>
              <a:spcBef>
                <a:spcPts val="1200"/>
              </a:spcBef>
              <a:spcAft>
                <a:spcPts val="0"/>
              </a:spcAft>
              <a:buNone/>
            </a:pPr>
            <a:r>
              <a:rPr b="1" lang="en-US" sz="1800">
                <a:solidFill>
                  <a:srgbClr val="8CF4F2"/>
                </a:solidFill>
                <a:latin typeface="Consolas"/>
                <a:ea typeface="Consolas"/>
                <a:cs typeface="Consolas"/>
                <a:sym typeface="Consolas"/>
              </a:rPr>
              <a:t>int n = 100; // Undescriptive</a:t>
            </a:r>
            <a:endParaRPr b="1" sz="18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int numberOfClients = 100; // Descriptive</a:t>
            </a:r>
            <a:endParaRPr b="1" sz="1800">
              <a:solidFill>
                <a:srgbClr val="8CF4F2"/>
              </a:solidFill>
              <a:latin typeface="Consolas"/>
              <a:ea typeface="Consolas"/>
              <a:cs typeface="Consolas"/>
              <a:sym typeface="Consolas"/>
            </a:endParaRPr>
          </a:p>
          <a:p>
            <a:pPr indent="0" lvl="0" marL="0" marR="0" rtl="0" algn="l">
              <a:lnSpc>
                <a:spcPct val="110000"/>
              </a:lnSpc>
              <a:spcBef>
                <a:spcPts val="1200"/>
              </a:spcBef>
              <a:spcAft>
                <a:spcPts val="0"/>
              </a:spcAft>
              <a:buNone/>
            </a:pPr>
            <a:r>
              <a:rPr b="1" lang="en-US" sz="1800">
                <a:solidFill>
                  <a:srgbClr val="8CF4F2"/>
                </a:solidFill>
                <a:latin typeface="Consolas"/>
                <a:ea typeface="Consolas"/>
                <a:cs typeface="Consolas"/>
                <a:sym typeface="Consolas"/>
              </a:rPr>
              <a:t>// Overdescriptive identifier:</a:t>
            </a:r>
            <a:endParaRPr/>
          </a:p>
          <a:p>
            <a:pPr indent="0" lvl="0" marL="0" marR="0" rtl="0" algn="l">
              <a:lnSpc>
                <a:spcPct val="110000"/>
              </a:lnSpc>
              <a:spcBef>
                <a:spcPts val="0"/>
              </a:spcBef>
              <a:spcAft>
                <a:spcPts val="0"/>
              </a:spcAft>
              <a:buNone/>
            </a:pPr>
            <a:r>
              <a:rPr b="1" lang="en-US" sz="1800">
                <a:solidFill>
                  <a:srgbClr val="8CF4F2"/>
                </a:solidFill>
                <a:latin typeface="Consolas"/>
                <a:ea typeface="Consolas"/>
                <a:cs typeface="Consolas"/>
                <a:sym typeface="Consolas"/>
              </a:rPr>
              <a:t>int numberOfPrivateClientOfTheFirm = 100;</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4"/>
          <p:cNvSpPr txBox="1"/>
          <p:nvPr>
            <p:ph type="ctrTitle"/>
          </p:nvPr>
        </p:nvSpPr>
        <p:spPr>
          <a:xfrm>
            <a:off x="2051050" y="2336800"/>
            <a:ext cx="4968875" cy="14732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Assigning Values To Variables</a:t>
            </a:r>
            <a:endParaRPr/>
          </a:p>
        </p:txBody>
      </p:sp>
      <p:pic>
        <p:nvPicPr>
          <p:cNvPr descr="View Image" id="437" name="Google Shape;437;p44">
            <a:hlinkClick r:id="rId3"/>
          </p:cNvPr>
          <p:cNvPicPr preferRelativeResize="0"/>
          <p:nvPr/>
        </p:nvPicPr>
        <p:blipFill rotWithShape="1">
          <a:blip r:embed="rId4">
            <a:alphaModFix/>
          </a:blip>
          <a:srcRect b="0" l="0" r="0" t="0"/>
          <a:stretch/>
        </p:blipFill>
        <p:spPr>
          <a:xfrm>
            <a:off x="609600" y="4457699"/>
            <a:ext cx="7924800" cy="1790701"/>
          </a:xfrm>
          <a:prstGeom prst="rect">
            <a:avLst/>
          </a:prstGeom>
          <a:noFill/>
          <a:ln>
            <a:noFill/>
          </a:ln>
        </p:spPr>
      </p:pic>
      <p:pic>
        <p:nvPicPr>
          <p:cNvPr descr="http://soundproofing.org/images/ggSoundproofing/greenGlueInstallation.jpg" id="438" name="Google Shape;438;p44"/>
          <p:cNvPicPr preferRelativeResize="0"/>
          <p:nvPr/>
        </p:nvPicPr>
        <p:blipFill rotWithShape="1">
          <a:blip r:embed="rId5">
            <a:alphaModFix/>
          </a:blip>
          <a:srcRect b="0" l="0" r="0" t="0"/>
          <a:stretch/>
        </p:blipFill>
        <p:spPr>
          <a:xfrm rot="5400000">
            <a:off x="6571103" y="-170303"/>
            <a:ext cx="1373894" cy="2628900"/>
          </a:xfrm>
          <a:prstGeom prst="roundRect">
            <a:avLst>
              <a:gd fmla="val 10427" name="adj"/>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5"/>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Assigning Values</a:t>
            </a:r>
            <a:endParaRPr/>
          </a:p>
        </p:txBody>
      </p:sp>
      <p:sp>
        <p:nvSpPr>
          <p:cNvPr id="444" name="Google Shape;444;p45"/>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Assigning of values to variables</a:t>
            </a:r>
            <a:endParaRPr/>
          </a:p>
          <a:p>
            <a:pPr indent="-273050" lvl="1" marL="630238" rtl="0" algn="l">
              <a:lnSpc>
                <a:spcPct val="126666"/>
              </a:lnSpc>
              <a:spcBef>
                <a:spcPts val="1200"/>
              </a:spcBef>
              <a:spcAft>
                <a:spcPts val="0"/>
              </a:spcAft>
              <a:buSzPts val="3000"/>
              <a:buChar char="⬥"/>
            </a:pPr>
            <a:r>
              <a:rPr lang="en-US"/>
              <a:t>Is achieved by the </a:t>
            </a:r>
            <a:r>
              <a:rPr lang="en-US">
                <a:solidFill>
                  <a:srgbClr val="D9EDF1"/>
                </a:solidFill>
                <a:latin typeface="Consolas"/>
                <a:ea typeface="Consolas"/>
                <a:cs typeface="Consolas"/>
                <a:sym typeface="Consolas"/>
              </a:rPr>
              <a:t>=</a:t>
            </a:r>
            <a:r>
              <a:rPr lang="en-US"/>
              <a:t> operator</a:t>
            </a:r>
            <a:endParaRPr/>
          </a:p>
          <a:p>
            <a:pPr indent="-282575" lvl="0" marL="282575" rtl="0" algn="l">
              <a:lnSpc>
                <a:spcPct val="118750"/>
              </a:lnSpc>
              <a:spcBef>
                <a:spcPts val="1200"/>
              </a:spcBef>
              <a:spcAft>
                <a:spcPts val="0"/>
              </a:spcAft>
              <a:buClr>
                <a:srgbClr val="B4DAE4"/>
              </a:buClr>
              <a:buSzPts val="2240"/>
              <a:buChar char="◆"/>
            </a:pPr>
            <a:r>
              <a:rPr lang="en-US"/>
              <a:t>The </a:t>
            </a:r>
            <a:r>
              <a:rPr lang="en-US" sz="3000">
                <a:solidFill>
                  <a:srgbClr val="D9EDF1"/>
                </a:solidFill>
                <a:latin typeface="Consolas"/>
                <a:ea typeface="Consolas"/>
                <a:cs typeface="Consolas"/>
                <a:sym typeface="Consolas"/>
              </a:rPr>
              <a:t>=</a:t>
            </a:r>
            <a:r>
              <a:rPr lang="en-US"/>
              <a:t> operator has</a:t>
            </a:r>
            <a:endParaRPr/>
          </a:p>
          <a:p>
            <a:pPr indent="-273050" lvl="1" marL="630238" rtl="0" algn="l">
              <a:lnSpc>
                <a:spcPct val="126666"/>
              </a:lnSpc>
              <a:spcBef>
                <a:spcPts val="1200"/>
              </a:spcBef>
              <a:spcAft>
                <a:spcPts val="0"/>
              </a:spcAft>
              <a:buSzPts val="3000"/>
              <a:buChar char="⬥"/>
            </a:pPr>
            <a:r>
              <a:rPr lang="en-US"/>
              <a:t>Variable identifier on the left</a:t>
            </a:r>
            <a:endParaRPr/>
          </a:p>
          <a:p>
            <a:pPr indent="-273050" lvl="1" marL="630238" rtl="0" algn="l">
              <a:lnSpc>
                <a:spcPct val="126666"/>
              </a:lnSpc>
              <a:spcBef>
                <a:spcPts val="1200"/>
              </a:spcBef>
              <a:spcAft>
                <a:spcPts val="0"/>
              </a:spcAft>
              <a:buSzPts val="3000"/>
              <a:buChar char="⬥"/>
            </a:pPr>
            <a:r>
              <a:rPr lang="en-US"/>
              <a:t>Value of the corresponding data type on the right</a:t>
            </a:r>
            <a:endParaRPr/>
          </a:p>
          <a:p>
            <a:pPr indent="-273050" lvl="1" marL="630238" rtl="0" algn="l">
              <a:lnSpc>
                <a:spcPct val="126666"/>
              </a:lnSpc>
              <a:spcBef>
                <a:spcPts val="1200"/>
              </a:spcBef>
              <a:spcAft>
                <a:spcPts val="0"/>
              </a:spcAft>
              <a:buSzPts val="3000"/>
              <a:buChar char="⬥"/>
            </a:pPr>
            <a:r>
              <a:rPr lang="en-US"/>
              <a:t>Could be used in a cascade calling, where assigning is done from right to left</a:t>
            </a:r>
            <a:endParaRPr/>
          </a:p>
          <a:p>
            <a:pPr indent="-82550" lvl="1" marL="630238" rtl="0" algn="l">
              <a:lnSpc>
                <a:spcPct val="126666"/>
              </a:lnSpc>
              <a:spcBef>
                <a:spcPts val="1200"/>
              </a:spcBef>
              <a:spcAft>
                <a:spcPts val="0"/>
              </a:spcAft>
              <a:buSzPts val="3000"/>
              <a:buNone/>
            </a:pPr>
            <a:r>
              <a:t/>
            </a:r>
            <a:endParaRPr/>
          </a:p>
        </p:txBody>
      </p:sp>
      <p:sp>
        <p:nvSpPr>
          <p:cNvPr id="445" name="Google Shape;445;p4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gluetape.com/body_img/1120809176.jpg" id="446" name="Google Shape;446;p45"/>
          <p:cNvPicPr preferRelativeResize="0"/>
          <p:nvPr/>
        </p:nvPicPr>
        <p:blipFill rotWithShape="1">
          <a:blip r:embed="rId3">
            <a:alphaModFix/>
          </a:blip>
          <a:srcRect b="0" l="0" r="0" t="0"/>
          <a:stretch/>
        </p:blipFill>
        <p:spPr>
          <a:xfrm>
            <a:off x="6781800" y="1219200"/>
            <a:ext cx="1828800" cy="1828800"/>
          </a:xfrm>
          <a:prstGeom prst="roundRect">
            <a:avLst>
              <a:gd fmla="val 10417" name="adj"/>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6"/>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Assigning Values – Examples</a:t>
            </a:r>
            <a:endParaRPr/>
          </a:p>
        </p:txBody>
      </p:sp>
      <p:sp>
        <p:nvSpPr>
          <p:cNvPr id="452" name="Google Shape;452;p46"/>
          <p:cNvSpPr txBox="1"/>
          <p:nvPr>
            <p:ph idx="1" type="body"/>
          </p:nvPr>
        </p:nvSpPr>
        <p:spPr>
          <a:xfrm>
            <a:off x="323850" y="1066800"/>
            <a:ext cx="8496300" cy="5329238"/>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Assigning values example:</a:t>
            </a:r>
            <a:endParaRPr/>
          </a:p>
        </p:txBody>
      </p:sp>
      <p:sp>
        <p:nvSpPr>
          <p:cNvPr id="453" name="Google Shape;453;p46"/>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4" name="Google Shape;454;p46"/>
          <p:cNvSpPr/>
          <p:nvPr/>
        </p:nvSpPr>
        <p:spPr>
          <a:xfrm>
            <a:off x="755650" y="1828800"/>
            <a:ext cx="7561263" cy="4474879"/>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int firstValue = 5;</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int secondValue;</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int thirdValue;</a:t>
            </a:r>
            <a:endParaRPr/>
          </a:p>
          <a:p>
            <a:pPr indent="0" lvl="0" marL="0" marR="0" rtl="0" algn="l">
              <a:lnSpc>
                <a:spcPct val="110000"/>
              </a:lnSpc>
              <a:spcBef>
                <a:spcPts val="0"/>
              </a:spcBef>
              <a:spcAft>
                <a:spcPts val="0"/>
              </a:spcAft>
              <a:buNone/>
            </a:pPr>
            <a:r>
              <a:t/>
            </a:r>
            <a:endParaRPr b="1" sz="20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Using an already declared variable:</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secondValue = firstValue;</a:t>
            </a:r>
            <a:endParaRPr/>
          </a:p>
          <a:p>
            <a:pPr indent="0" lvl="0" marL="0" marR="0" rtl="0" algn="l">
              <a:lnSpc>
                <a:spcPct val="110000"/>
              </a:lnSpc>
              <a:spcBef>
                <a:spcPts val="0"/>
              </a:spcBef>
              <a:spcAft>
                <a:spcPts val="0"/>
              </a:spcAft>
              <a:buNone/>
            </a:pPr>
            <a:r>
              <a:t/>
            </a:r>
            <a:endParaRPr b="1" sz="20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The following cascade calling assigns</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3 to firstValue and then firstValue</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to thirdValue, so both variables have</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the value 3 as a result:</a:t>
            </a:r>
            <a:endParaRPr/>
          </a:p>
          <a:p>
            <a:pPr indent="0" lvl="0" marL="0" marR="0" rtl="0" algn="l">
              <a:lnSpc>
                <a:spcPct val="110000"/>
              </a:lnSpc>
              <a:spcBef>
                <a:spcPts val="0"/>
              </a:spcBef>
              <a:spcAft>
                <a:spcPts val="0"/>
              </a:spcAft>
              <a:buNone/>
            </a:pPr>
            <a:r>
              <a:t/>
            </a:r>
            <a:endParaRPr b="1" sz="20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thirdValue = firstValue = 3; // Avoid this!</a:t>
            </a:r>
            <a:endParaRPr b="1" sz="2000">
              <a:solidFill>
                <a:srgbClr val="8CF4F2"/>
              </a:solidFill>
              <a:latin typeface="Consolas"/>
              <a:ea typeface="Consolas"/>
              <a:cs typeface="Consolas"/>
              <a:sym typeface="Consolas"/>
            </a:endParaRPr>
          </a:p>
        </p:txBody>
      </p:sp>
      <p:pic>
        <p:nvPicPr>
          <p:cNvPr descr="C:\Trash\mouse-hammer.png" id="455" name="Google Shape;455;p46"/>
          <p:cNvPicPr preferRelativeResize="0"/>
          <p:nvPr/>
        </p:nvPicPr>
        <p:blipFill rotWithShape="1">
          <a:blip r:embed="rId3">
            <a:alphaModFix/>
          </a:blip>
          <a:srcRect b="0" l="0" r="0" t="0"/>
          <a:stretch/>
        </p:blipFill>
        <p:spPr>
          <a:xfrm>
            <a:off x="6858000" y="1634240"/>
            <a:ext cx="1638300" cy="194716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7"/>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Initializing Variables</a:t>
            </a:r>
            <a:endParaRPr/>
          </a:p>
        </p:txBody>
      </p:sp>
      <p:sp>
        <p:nvSpPr>
          <p:cNvPr id="461" name="Google Shape;461;p47"/>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SzPts val="2240"/>
              <a:buChar char="◆"/>
            </a:pPr>
            <a:r>
              <a:rPr lang="en-US"/>
              <a:t>Initializing</a:t>
            </a:r>
            <a:endParaRPr/>
          </a:p>
          <a:p>
            <a:pPr indent="-273050" lvl="1" marL="630238" rtl="0" algn="l">
              <a:lnSpc>
                <a:spcPct val="126666"/>
              </a:lnSpc>
              <a:spcBef>
                <a:spcPts val="1800"/>
              </a:spcBef>
              <a:spcAft>
                <a:spcPts val="0"/>
              </a:spcAft>
              <a:buSzPts val="3000"/>
              <a:buChar char="⬥"/>
            </a:pPr>
            <a:r>
              <a:rPr lang="en-US"/>
              <a:t>Is assigning of initial value</a:t>
            </a:r>
            <a:endParaRPr/>
          </a:p>
          <a:p>
            <a:pPr indent="-273050" lvl="1" marL="630238" rtl="0" algn="l">
              <a:lnSpc>
                <a:spcPct val="126666"/>
              </a:lnSpc>
              <a:spcBef>
                <a:spcPts val="1800"/>
              </a:spcBef>
              <a:spcAft>
                <a:spcPts val="0"/>
              </a:spcAft>
              <a:buSzPts val="3000"/>
              <a:buChar char="⬥"/>
            </a:pPr>
            <a:r>
              <a:rPr lang="en-US"/>
              <a:t>Must be done before the variable is used!</a:t>
            </a:r>
            <a:endParaRPr/>
          </a:p>
          <a:p>
            <a:pPr indent="-282575" lvl="0" marL="282575" rtl="0" algn="l">
              <a:lnSpc>
                <a:spcPct val="118750"/>
              </a:lnSpc>
              <a:spcBef>
                <a:spcPts val="1800"/>
              </a:spcBef>
              <a:spcAft>
                <a:spcPts val="0"/>
              </a:spcAft>
              <a:buSzPts val="2240"/>
              <a:buChar char="◆"/>
            </a:pPr>
            <a:r>
              <a:rPr lang="en-US"/>
              <a:t>Several ways of initializing:</a:t>
            </a:r>
            <a:endParaRPr/>
          </a:p>
          <a:p>
            <a:pPr indent="-273050" lvl="1" marL="630238" rtl="0" algn="l">
              <a:lnSpc>
                <a:spcPct val="126666"/>
              </a:lnSpc>
              <a:spcBef>
                <a:spcPts val="1800"/>
              </a:spcBef>
              <a:spcAft>
                <a:spcPts val="0"/>
              </a:spcAft>
              <a:buSzPts val="3000"/>
              <a:buChar char="⬥"/>
            </a:pPr>
            <a:r>
              <a:rPr lang="en-US"/>
              <a:t>By using the </a:t>
            </a:r>
            <a:r>
              <a:rPr lang="en-US">
                <a:solidFill>
                  <a:srgbClr val="D9EDF1"/>
                </a:solidFill>
                <a:latin typeface="Consolas"/>
                <a:ea typeface="Consolas"/>
                <a:cs typeface="Consolas"/>
                <a:sym typeface="Consolas"/>
              </a:rPr>
              <a:t>new</a:t>
            </a:r>
            <a:r>
              <a:rPr lang="en-US"/>
              <a:t> keyword</a:t>
            </a:r>
            <a:endParaRPr/>
          </a:p>
          <a:p>
            <a:pPr indent="-273050" lvl="1" marL="630238" rtl="0" algn="l">
              <a:lnSpc>
                <a:spcPct val="126666"/>
              </a:lnSpc>
              <a:spcBef>
                <a:spcPts val="1800"/>
              </a:spcBef>
              <a:spcAft>
                <a:spcPts val="0"/>
              </a:spcAft>
              <a:buSzPts val="3000"/>
              <a:buChar char="⬥"/>
            </a:pPr>
            <a:r>
              <a:rPr lang="en-US"/>
              <a:t>By using a literal expression</a:t>
            </a:r>
            <a:endParaRPr/>
          </a:p>
          <a:p>
            <a:pPr indent="-273050" lvl="1" marL="630238" rtl="0" algn="l">
              <a:lnSpc>
                <a:spcPct val="126666"/>
              </a:lnSpc>
              <a:spcBef>
                <a:spcPts val="1800"/>
              </a:spcBef>
              <a:spcAft>
                <a:spcPts val="0"/>
              </a:spcAft>
              <a:buSzPts val="3000"/>
              <a:buChar char="⬥"/>
            </a:pPr>
            <a:r>
              <a:rPr lang="en-US"/>
              <a:t>By referring to an already initialized variable</a:t>
            </a:r>
            <a:endParaRPr/>
          </a:p>
        </p:txBody>
      </p:sp>
      <p:sp>
        <p:nvSpPr>
          <p:cNvPr id="462" name="Google Shape;462;p4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i-poster by gomartin." id="463" name="Google Shape;463;p47"/>
          <p:cNvPicPr preferRelativeResize="0"/>
          <p:nvPr/>
        </p:nvPicPr>
        <p:blipFill rotWithShape="1">
          <a:blip r:embed="rId3">
            <a:alphaModFix/>
          </a:blip>
          <a:srcRect b="0" l="0" r="0" t="0"/>
          <a:stretch/>
        </p:blipFill>
        <p:spPr>
          <a:xfrm>
            <a:off x="7292340" y="3352800"/>
            <a:ext cx="1173480" cy="16764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8"/>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Initialization – Examples</a:t>
            </a:r>
            <a:endParaRPr/>
          </a:p>
        </p:txBody>
      </p:sp>
      <p:sp>
        <p:nvSpPr>
          <p:cNvPr id="469" name="Google Shape;469;p48"/>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Example of some initializations:</a:t>
            </a:r>
            <a:endParaRPr/>
          </a:p>
        </p:txBody>
      </p:sp>
      <p:sp>
        <p:nvSpPr>
          <p:cNvPr id="470" name="Google Shape;470;p4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1" name="Google Shape;471;p48"/>
          <p:cNvSpPr/>
          <p:nvPr/>
        </p:nvSpPr>
        <p:spPr>
          <a:xfrm>
            <a:off x="827088" y="2071553"/>
            <a:ext cx="7488237" cy="379584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200">
                <a:solidFill>
                  <a:srgbClr val="8CF4F2"/>
                </a:solidFill>
                <a:latin typeface="Consolas"/>
                <a:ea typeface="Consolas"/>
                <a:cs typeface="Consolas"/>
                <a:sym typeface="Consolas"/>
              </a:rPr>
              <a:t>// The following would assign the default</a:t>
            </a:r>
            <a:endParaRPr/>
          </a:p>
          <a:p>
            <a:pPr indent="0" lvl="0" marL="0" marR="0" rtl="0" algn="l">
              <a:lnSpc>
                <a:spcPct val="110000"/>
              </a:lnSpc>
              <a:spcBef>
                <a:spcPts val="0"/>
              </a:spcBef>
              <a:spcAft>
                <a:spcPts val="0"/>
              </a:spcAft>
              <a:buNone/>
            </a:pPr>
            <a:r>
              <a:rPr b="1" lang="en-US" sz="2200">
                <a:solidFill>
                  <a:srgbClr val="8CF4F2"/>
                </a:solidFill>
                <a:latin typeface="Consolas"/>
                <a:ea typeface="Consolas"/>
                <a:cs typeface="Consolas"/>
                <a:sym typeface="Consolas"/>
              </a:rPr>
              <a:t>// value of the int type to num:</a:t>
            </a:r>
            <a:endParaRPr/>
          </a:p>
          <a:p>
            <a:pPr indent="0" lvl="0" marL="0" marR="0" rtl="0" algn="l">
              <a:lnSpc>
                <a:spcPct val="110000"/>
              </a:lnSpc>
              <a:spcBef>
                <a:spcPts val="0"/>
              </a:spcBef>
              <a:spcAft>
                <a:spcPts val="0"/>
              </a:spcAft>
              <a:buNone/>
            </a:pPr>
            <a:r>
              <a:rPr b="1" lang="en-US" sz="2200">
                <a:solidFill>
                  <a:srgbClr val="8CF4F2"/>
                </a:solidFill>
                <a:latin typeface="Consolas"/>
                <a:ea typeface="Consolas"/>
                <a:cs typeface="Consolas"/>
                <a:sym typeface="Consolas"/>
              </a:rPr>
              <a:t>int num = new int(); // num = 0</a:t>
            </a:r>
            <a:endParaRPr b="1" sz="22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2200">
                <a:solidFill>
                  <a:srgbClr val="8CF4F2"/>
                </a:solidFill>
                <a:latin typeface="Consolas"/>
                <a:ea typeface="Consolas"/>
                <a:cs typeface="Consolas"/>
                <a:sym typeface="Consolas"/>
              </a:rPr>
              <a:t>// This is how we use a literal expression:</a:t>
            </a:r>
            <a:endParaRPr/>
          </a:p>
          <a:p>
            <a:pPr indent="0" lvl="0" marL="0" marR="0" rtl="0" algn="l">
              <a:lnSpc>
                <a:spcPct val="110000"/>
              </a:lnSpc>
              <a:spcBef>
                <a:spcPts val="0"/>
              </a:spcBef>
              <a:spcAft>
                <a:spcPts val="0"/>
              </a:spcAft>
              <a:buNone/>
            </a:pPr>
            <a:r>
              <a:rPr b="1" lang="en-US" sz="2200">
                <a:solidFill>
                  <a:srgbClr val="8CF4F2"/>
                </a:solidFill>
                <a:latin typeface="Consolas"/>
                <a:ea typeface="Consolas"/>
                <a:cs typeface="Consolas"/>
                <a:sym typeface="Consolas"/>
              </a:rPr>
              <a:t>float heightInMeters = 1.74f;</a:t>
            </a:r>
            <a:endParaRPr/>
          </a:p>
          <a:p>
            <a:pPr indent="0" lvl="0" marL="0" marR="0" rtl="0" algn="l">
              <a:lnSpc>
                <a:spcPct val="110000"/>
              </a:lnSpc>
              <a:spcBef>
                <a:spcPts val="0"/>
              </a:spcBef>
              <a:spcAft>
                <a:spcPts val="0"/>
              </a:spcAft>
              <a:buNone/>
            </a:pPr>
            <a:r>
              <a:t/>
            </a:r>
            <a:endParaRPr b="1" sz="22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2200">
                <a:solidFill>
                  <a:srgbClr val="8CF4F2"/>
                </a:solidFill>
                <a:latin typeface="Consolas"/>
                <a:ea typeface="Consolas"/>
                <a:cs typeface="Consolas"/>
                <a:sym typeface="Consolas"/>
              </a:rPr>
              <a:t>// Here we use an already initialized variable:</a:t>
            </a:r>
            <a:endParaRPr/>
          </a:p>
          <a:p>
            <a:pPr indent="0" lvl="0" marL="0" marR="0" rtl="0" algn="l">
              <a:lnSpc>
                <a:spcPct val="110000"/>
              </a:lnSpc>
              <a:spcBef>
                <a:spcPts val="0"/>
              </a:spcBef>
              <a:spcAft>
                <a:spcPts val="0"/>
              </a:spcAft>
              <a:buNone/>
            </a:pPr>
            <a:r>
              <a:rPr b="1" lang="en-US" sz="2200">
                <a:solidFill>
                  <a:srgbClr val="8CF4F2"/>
                </a:solidFill>
                <a:latin typeface="Consolas"/>
                <a:ea typeface="Consolas"/>
                <a:cs typeface="Consolas"/>
                <a:sym typeface="Consolas"/>
              </a:rPr>
              <a:t>string greeting = "Hello World!";</a:t>
            </a:r>
            <a:endParaRPr/>
          </a:p>
          <a:p>
            <a:pPr indent="0" lvl="0" marL="0" marR="0" rtl="0" algn="l">
              <a:lnSpc>
                <a:spcPct val="110000"/>
              </a:lnSpc>
              <a:spcBef>
                <a:spcPts val="0"/>
              </a:spcBef>
              <a:spcAft>
                <a:spcPts val="0"/>
              </a:spcAft>
              <a:buNone/>
            </a:pPr>
            <a:r>
              <a:rPr b="1" lang="en-US" sz="2200">
                <a:solidFill>
                  <a:srgbClr val="8CF4F2"/>
                </a:solidFill>
                <a:latin typeface="Consolas"/>
                <a:ea typeface="Consolas"/>
                <a:cs typeface="Consolas"/>
                <a:sym typeface="Consolas"/>
              </a:rPr>
              <a:t>string message = greeting;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5" name="Shape 475"/>
        <p:cNvGrpSpPr/>
        <p:nvPr/>
      </p:nvGrpSpPr>
      <p:grpSpPr>
        <a:xfrm>
          <a:off x="0" y="0"/>
          <a:ext cx="0" cy="0"/>
          <a:chOff x="0" y="0"/>
          <a:chExt cx="0" cy="0"/>
        </a:xfrm>
      </p:grpSpPr>
      <p:sp>
        <p:nvSpPr>
          <p:cNvPr id="476" name="Google Shape;476;p49"/>
          <p:cNvSpPr txBox="1"/>
          <p:nvPr>
            <p:ph type="ctrTitle"/>
          </p:nvPr>
        </p:nvSpPr>
        <p:spPr>
          <a:xfrm>
            <a:off x="1219200" y="1600200"/>
            <a:ext cx="6553200" cy="1295401"/>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Assigning and Initializing Variables</a:t>
            </a:r>
            <a:endParaRPr/>
          </a:p>
        </p:txBody>
      </p:sp>
      <p:sp>
        <p:nvSpPr>
          <p:cNvPr id="477" name="Google Shape;477;p49"/>
          <p:cNvSpPr txBox="1"/>
          <p:nvPr>
            <p:ph idx="1" type="subTitle"/>
          </p:nvPr>
        </p:nvSpPr>
        <p:spPr>
          <a:xfrm>
            <a:off x="3200400" y="3317080"/>
            <a:ext cx="27432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id="478" name="Google Shape;478;p49"/>
          <p:cNvPicPr preferRelativeResize="0"/>
          <p:nvPr/>
        </p:nvPicPr>
        <p:blipFill rotWithShape="1">
          <a:blip r:embed="rId3">
            <a:alphaModFix/>
          </a:blip>
          <a:srcRect b="0" l="0" r="0" t="0"/>
          <a:stretch/>
        </p:blipFill>
        <p:spPr>
          <a:xfrm>
            <a:off x="754758" y="3505200"/>
            <a:ext cx="2217042" cy="22860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descr="http://flitting.files.wordpress.com/2008/08/hammer1.jpg" id="479" name="Google Shape;479;p49"/>
          <p:cNvPicPr preferRelativeResize="0"/>
          <p:nvPr/>
        </p:nvPicPr>
        <p:blipFill rotWithShape="1">
          <a:blip r:embed="rId4">
            <a:alphaModFix/>
          </a:blip>
          <a:srcRect b="0" l="0" r="0" t="0"/>
          <a:stretch/>
        </p:blipFill>
        <p:spPr>
          <a:xfrm>
            <a:off x="6248400" y="3505200"/>
            <a:ext cx="2057400" cy="2292368"/>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What Is a Data Type?</a:t>
            </a:r>
            <a:endParaRPr/>
          </a:p>
        </p:txBody>
      </p:sp>
      <p:sp>
        <p:nvSpPr>
          <p:cNvPr id="104" name="Google Shape;104;p5"/>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SzPts val="2240"/>
              <a:buChar char="◆"/>
            </a:pPr>
            <a:r>
              <a:rPr lang="en-US"/>
              <a:t>A </a:t>
            </a:r>
            <a:r>
              <a:rPr lang="en-US">
                <a:solidFill>
                  <a:srgbClr val="D9EDF1"/>
                </a:solidFill>
              </a:rPr>
              <a:t>data type</a:t>
            </a:r>
            <a:r>
              <a:rPr lang="en-US"/>
              <a:t>:</a:t>
            </a:r>
            <a:endParaRPr/>
          </a:p>
          <a:p>
            <a:pPr indent="-273050" lvl="1" marL="630238" rtl="0" algn="l">
              <a:lnSpc>
                <a:spcPct val="126666"/>
              </a:lnSpc>
              <a:spcBef>
                <a:spcPts val="1800"/>
              </a:spcBef>
              <a:spcAft>
                <a:spcPts val="0"/>
              </a:spcAft>
              <a:buSzPts val="3000"/>
              <a:buChar char="⬥"/>
            </a:pPr>
            <a:r>
              <a:rPr lang="en-US"/>
              <a:t>Is a domain of values of similar characteristics</a:t>
            </a:r>
            <a:endParaRPr/>
          </a:p>
          <a:p>
            <a:pPr indent="-273050" lvl="1" marL="630238" rtl="0" algn="l">
              <a:lnSpc>
                <a:spcPct val="126666"/>
              </a:lnSpc>
              <a:spcBef>
                <a:spcPts val="1800"/>
              </a:spcBef>
              <a:spcAft>
                <a:spcPts val="0"/>
              </a:spcAft>
              <a:buSzPts val="3000"/>
              <a:buChar char="⬥"/>
            </a:pPr>
            <a:r>
              <a:rPr lang="en-US"/>
              <a:t>Defines the type of information stored in the computer memory (in a variable)</a:t>
            </a:r>
            <a:endParaRPr/>
          </a:p>
          <a:p>
            <a:pPr indent="-282575" lvl="0" marL="282575" rtl="0" algn="l">
              <a:lnSpc>
                <a:spcPct val="118750"/>
              </a:lnSpc>
              <a:spcBef>
                <a:spcPts val="1800"/>
              </a:spcBef>
              <a:spcAft>
                <a:spcPts val="0"/>
              </a:spcAft>
              <a:buSzPts val="2240"/>
              <a:buChar char="◆"/>
            </a:pPr>
            <a:r>
              <a:rPr lang="en-US"/>
              <a:t>Examples:</a:t>
            </a:r>
            <a:endParaRPr/>
          </a:p>
          <a:p>
            <a:pPr indent="-273050" lvl="1" marL="630238" rtl="0" algn="l">
              <a:lnSpc>
                <a:spcPct val="126666"/>
              </a:lnSpc>
              <a:spcBef>
                <a:spcPts val="1800"/>
              </a:spcBef>
              <a:spcAft>
                <a:spcPts val="0"/>
              </a:spcAft>
              <a:buSzPts val="3000"/>
              <a:buChar char="⬥"/>
            </a:pPr>
            <a:r>
              <a:rPr lang="en-US"/>
              <a:t>Positive integers: </a:t>
            </a:r>
            <a:r>
              <a:rPr lang="en-US">
                <a:solidFill>
                  <a:srgbClr val="D9EDF1"/>
                </a:solidFill>
                <a:latin typeface="Consolas"/>
                <a:ea typeface="Consolas"/>
                <a:cs typeface="Consolas"/>
                <a:sym typeface="Consolas"/>
              </a:rPr>
              <a:t>1</a:t>
            </a:r>
            <a:r>
              <a:rPr lang="en-US"/>
              <a:t>, </a:t>
            </a:r>
            <a:r>
              <a:rPr lang="en-US">
                <a:solidFill>
                  <a:srgbClr val="D9EDF1"/>
                </a:solidFill>
                <a:latin typeface="Consolas"/>
                <a:ea typeface="Consolas"/>
                <a:cs typeface="Consolas"/>
                <a:sym typeface="Consolas"/>
              </a:rPr>
              <a:t>2</a:t>
            </a:r>
            <a:r>
              <a:rPr lang="en-US"/>
              <a:t>, </a:t>
            </a:r>
            <a:r>
              <a:rPr lang="en-US">
                <a:solidFill>
                  <a:srgbClr val="D9EDF1"/>
                </a:solidFill>
                <a:latin typeface="Consolas"/>
                <a:ea typeface="Consolas"/>
                <a:cs typeface="Consolas"/>
                <a:sym typeface="Consolas"/>
              </a:rPr>
              <a:t>3</a:t>
            </a:r>
            <a:r>
              <a:rPr lang="en-US"/>
              <a:t>, </a:t>
            </a:r>
            <a:r>
              <a:rPr lang="en-US">
                <a:solidFill>
                  <a:srgbClr val="D9EDF1"/>
                </a:solidFill>
                <a:latin typeface="Consolas"/>
                <a:ea typeface="Consolas"/>
                <a:cs typeface="Consolas"/>
                <a:sym typeface="Consolas"/>
              </a:rPr>
              <a:t>…</a:t>
            </a:r>
            <a:endParaRPr>
              <a:solidFill>
                <a:srgbClr val="D9EDF1"/>
              </a:solidFill>
              <a:latin typeface="Consolas"/>
              <a:ea typeface="Consolas"/>
              <a:cs typeface="Consolas"/>
              <a:sym typeface="Consolas"/>
            </a:endParaRPr>
          </a:p>
          <a:p>
            <a:pPr indent="-273050" lvl="1" marL="630238" rtl="0" algn="l">
              <a:lnSpc>
                <a:spcPct val="126666"/>
              </a:lnSpc>
              <a:spcBef>
                <a:spcPts val="1800"/>
              </a:spcBef>
              <a:spcAft>
                <a:spcPts val="0"/>
              </a:spcAft>
              <a:buSzPts val="3000"/>
              <a:buChar char="⬥"/>
            </a:pPr>
            <a:r>
              <a:rPr lang="en-US"/>
              <a:t>Alphabetical characters: </a:t>
            </a:r>
            <a:r>
              <a:rPr lang="en-US">
                <a:solidFill>
                  <a:srgbClr val="D9EDF1"/>
                </a:solidFill>
                <a:latin typeface="Consolas"/>
                <a:ea typeface="Consolas"/>
                <a:cs typeface="Consolas"/>
                <a:sym typeface="Consolas"/>
              </a:rPr>
              <a:t>a</a:t>
            </a:r>
            <a:r>
              <a:rPr lang="en-US"/>
              <a:t>, </a:t>
            </a:r>
            <a:r>
              <a:rPr lang="en-US">
                <a:solidFill>
                  <a:srgbClr val="D9EDF1"/>
                </a:solidFill>
                <a:latin typeface="Consolas"/>
                <a:ea typeface="Consolas"/>
                <a:cs typeface="Consolas"/>
                <a:sym typeface="Consolas"/>
              </a:rPr>
              <a:t>b</a:t>
            </a:r>
            <a:r>
              <a:rPr lang="en-US"/>
              <a:t>, </a:t>
            </a:r>
            <a:r>
              <a:rPr lang="en-US">
                <a:solidFill>
                  <a:srgbClr val="D9EDF1"/>
                </a:solidFill>
                <a:latin typeface="Consolas"/>
                <a:ea typeface="Consolas"/>
                <a:cs typeface="Consolas"/>
                <a:sym typeface="Consolas"/>
              </a:rPr>
              <a:t>c</a:t>
            </a:r>
            <a:r>
              <a:rPr lang="en-US"/>
              <a:t>, </a:t>
            </a:r>
            <a:r>
              <a:rPr lang="en-US">
                <a:solidFill>
                  <a:srgbClr val="D9EDF1"/>
                </a:solidFill>
                <a:latin typeface="Consolas"/>
                <a:ea typeface="Consolas"/>
                <a:cs typeface="Consolas"/>
                <a:sym typeface="Consolas"/>
              </a:rPr>
              <a:t>…</a:t>
            </a:r>
            <a:endParaRPr/>
          </a:p>
          <a:p>
            <a:pPr indent="-273050" lvl="1" marL="630238" rtl="0" algn="l">
              <a:lnSpc>
                <a:spcPct val="126666"/>
              </a:lnSpc>
              <a:spcBef>
                <a:spcPts val="1800"/>
              </a:spcBef>
              <a:spcAft>
                <a:spcPts val="0"/>
              </a:spcAft>
              <a:buSzPts val="3000"/>
              <a:buChar char="⬥"/>
            </a:pPr>
            <a:r>
              <a:rPr lang="en-US"/>
              <a:t>Days of week: </a:t>
            </a:r>
            <a:r>
              <a:rPr lang="en-US">
                <a:solidFill>
                  <a:srgbClr val="D9EDF1"/>
                </a:solidFill>
                <a:latin typeface="Consolas"/>
                <a:ea typeface="Consolas"/>
                <a:cs typeface="Consolas"/>
                <a:sym typeface="Consolas"/>
              </a:rPr>
              <a:t>Monday</a:t>
            </a:r>
            <a:r>
              <a:rPr lang="en-US"/>
              <a:t>, </a:t>
            </a:r>
            <a:r>
              <a:rPr lang="en-US">
                <a:solidFill>
                  <a:srgbClr val="D9EDF1"/>
                </a:solidFill>
                <a:latin typeface="Consolas"/>
                <a:ea typeface="Consolas"/>
                <a:cs typeface="Consolas"/>
                <a:sym typeface="Consolas"/>
              </a:rPr>
              <a:t>Tuesday</a:t>
            </a:r>
            <a:r>
              <a:rPr lang="en-US"/>
              <a:t>, </a:t>
            </a:r>
            <a:r>
              <a:rPr lang="en-US">
                <a:solidFill>
                  <a:srgbClr val="D9EDF1"/>
                </a:solidFill>
                <a:latin typeface="Consolas"/>
                <a:ea typeface="Consolas"/>
                <a:cs typeface="Consolas"/>
                <a:sym typeface="Consolas"/>
              </a:rPr>
              <a:t>…</a:t>
            </a:r>
            <a:endParaRPr/>
          </a:p>
        </p:txBody>
      </p:sp>
      <p:sp>
        <p:nvSpPr>
          <p:cNvPr id="105" name="Google Shape;105;p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View Image" id="106" name="Google Shape;106;p5">
            <a:hlinkClick r:id="rId3"/>
          </p:cNvPr>
          <p:cNvPicPr preferRelativeResize="0"/>
          <p:nvPr/>
        </p:nvPicPr>
        <p:blipFill rotWithShape="1">
          <a:blip r:embed="rId4">
            <a:alphaModFix/>
          </a:blip>
          <a:srcRect b="0" l="0" r="0" t="0"/>
          <a:stretch/>
        </p:blipFill>
        <p:spPr>
          <a:xfrm>
            <a:off x="7010400" y="4196674"/>
            <a:ext cx="1600200" cy="21279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0"/>
          <p:cNvSpPr txBox="1"/>
          <p:nvPr>
            <p:ph type="ctrTitle"/>
          </p:nvPr>
        </p:nvSpPr>
        <p:spPr>
          <a:xfrm>
            <a:off x="1258888" y="182880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Literals</a:t>
            </a:r>
            <a:endParaRPr/>
          </a:p>
        </p:txBody>
      </p:sp>
      <p:pic>
        <p:nvPicPr>
          <p:cNvPr id="488" name="Google Shape;488;p50"/>
          <p:cNvPicPr preferRelativeResize="0"/>
          <p:nvPr/>
        </p:nvPicPr>
        <p:blipFill rotWithShape="1">
          <a:blip r:embed="rId3">
            <a:alphaModFix/>
          </a:blip>
          <a:srcRect b="0" l="0" r="0" t="0"/>
          <a:stretch/>
        </p:blipFill>
        <p:spPr>
          <a:xfrm>
            <a:off x="2105025" y="2971800"/>
            <a:ext cx="4752975" cy="3152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1"/>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What are Literals?</a:t>
            </a:r>
            <a:endParaRPr/>
          </a:p>
        </p:txBody>
      </p:sp>
      <p:sp>
        <p:nvSpPr>
          <p:cNvPr id="494" name="Google Shape;494;p51"/>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Literals are:</a:t>
            </a:r>
            <a:endParaRPr/>
          </a:p>
          <a:p>
            <a:pPr indent="-273050" lvl="1" marL="630238" rtl="0" algn="l">
              <a:lnSpc>
                <a:spcPct val="100000"/>
              </a:lnSpc>
              <a:spcBef>
                <a:spcPts val="1200"/>
              </a:spcBef>
              <a:spcAft>
                <a:spcPts val="0"/>
              </a:spcAft>
              <a:buSzPts val="3000"/>
              <a:buChar char="⬥"/>
            </a:pPr>
            <a:r>
              <a:rPr lang="en-US"/>
              <a:t>Representations of values in the source code</a:t>
            </a:r>
            <a:endParaRPr/>
          </a:p>
          <a:p>
            <a:pPr indent="-282575" lvl="0" marL="282575" rtl="0" algn="l">
              <a:lnSpc>
                <a:spcPct val="100000"/>
              </a:lnSpc>
              <a:spcBef>
                <a:spcPts val="1200"/>
              </a:spcBef>
              <a:spcAft>
                <a:spcPts val="0"/>
              </a:spcAft>
              <a:buSzPts val="2240"/>
              <a:buChar char="◆"/>
            </a:pPr>
            <a:r>
              <a:rPr lang="en-US"/>
              <a:t>There are six types of literals</a:t>
            </a:r>
            <a:endParaRPr/>
          </a:p>
          <a:p>
            <a:pPr indent="-273050" lvl="1" marL="630238" rtl="0" algn="l">
              <a:lnSpc>
                <a:spcPct val="100000"/>
              </a:lnSpc>
              <a:spcBef>
                <a:spcPts val="1200"/>
              </a:spcBef>
              <a:spcAft>
                <a:spcPts val="0"/>
              </a:spcAft>
              <a:buSzPts val="3000"/>
              <a:buChar char="⬥"/>
            </a:pPr>
            <a:r>
              <a:rPr lang="en-US"/>
              <a:t>Boolean</a:t>
            </a:r>
            <a:endParaRPr/>
          </a:p>
          <a:p>
            <a:pPr indent="-273050" lvl="1" marL="630238" rtl="0" algn="l">
              <a:lnSpc>
                <a:spcPct val="100000"/>
              </a:lnSpc>
              <a:spcBef>
                <a:spcPts val="1200"/>
              </a:spcBef>
              <a:spcAft>
                <a:spcPts val="0"/>
              </a:spcAft>
              <a:buSzPts val="3000"/>
              <a:buChar char="⬥"/>
            </a:pPr>
            <a:r>
              <a:rPr lang="en-US"/>
              <a:t>Integer</a:t>
            </a:r>
            <a:endParaRPr/>
          </a:p>
          <a:p>
            <a:pPr indent="-273050" lvl="1" marL="630238" rtl="0" algn="l">
              <a:lnSpc>
                <a:spcPct val="100000"/>
              </a:lnSpc>
              <a:spcBef>
                <a:spcPts val="1200"/>
              </a:spcBef>
              <a:spcAft>
                <a:spcPts val="0"/>
              </a:spcAft>
              <a:buSzPts val="3000"/>
              <a:buChar char="⬥"/>
            </a:pPr>
            <a:r>
              <a:rPr lang="en-US"/>
              <a:t>Real</a:t>
            </a:r>
            <a:endParaRPr/>
          </a:p>
          <a:p>
            <a:pPr indent="-273050" lvl="1" marL="630238" rtl="0" algn="l">
              <a:lnSpc>
                <a:spcPct val="100000"/>
              </a:lnSpc>
              <a:spcBef>
                <a:spcPts val="1200"/>
              </a:spcBef>
              <a:spcAft>
                <a:spcPts val="0"/>
              </a:spcAft>
              <a:buSzPts val="3000"/>
              <a:buChar char="⬥"/>
            </a:pPr>
            <a:r>
              <a:rPr lang="en-US"/>
              <a:t>Character</a:t>
            </a:r>
            <a:endParaRPr/>
          </a:p>
          <a:p>
            <a:pPr indent="-273050" lvl="1" marL="630238" rtl="0" algn="l">
              <a:lnSpc>
                <a:spcPct val="100000"/>
              </a:lnSpc>
              <a:spcBef>
                <a:spcPts val="1200"/>
              </a:spcBef>
              <a:spcAft>
                <a:spcPts val="0"/>
              </a:spcAft>
              <a:buSzPts val="3000"/>
              <a:buChar char="⬥"/>
            </a:pPr>
            <a:r>
              <a:rPr lang="en-US"/>
              <a:t>String</a:t>
            </a:r>
            <a:endParaRPr/>
          </a:p>
          <a:p>
            <a:pPr indent="-273050" lvl="1" marL="630238" rtl="0" algn="l">
              <a:lnSpc>
                <a:spcPct val="100000"/>
              </a:lnSpc>
              <a:spcBef>
                <a:spcPts val="1200"/>
              </a:spcBef>
              <a:spcAft>
                <a:spcPts val="0"/>
              </a:spcAft>
              <a:buSzPts val="3000"/>
              <a:buChar char="⬥"/>
            </a:pPr>
            <a:r>
              <a:rPr lang="en-US"/>
              <a:t>The </a:t>
            </a:r>
            <a:r>
              <a:rPr lang="en-US">
                <a:solidFill>
                  <a:srgbClr val="D9EDF1"/>
                </a:solidFill>
                <a:latin typeface="Consolas"/>
                <a:ea typeface="Consolas"/>
                <a:cs typeface="Consolas"/>
                <a:sym typeface="Consolas"/>
              </a:rPr>
              <a:t>null</a:t>
            </a:r>
            <a:r>
              <a:rPr lang="en-US"/>
              <a:t> literal</a:t>
            </a:r>
            <a:endParaRPr/>
          </a:p>
        </p:txBody>
      </p:sp>
      <p:sp>
        <p:nvSpPr>
          <p:cNvPr id="495" name="Google Shape;495;p5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6" name="Google Shape;496;p51"/>
          <p:cNvPicPr preferRelativeResize="0"/>
          <p:nvPr/>
        </p:nvPicPr>
        <p:blipFill rotWithShape="1">
          <a:blip r:embed="rId3">
            <a:alphaModFix/>
          </a:blip>
          <a:srcRect b="0" l="0" r="0" t="0"/>
          <a:stretch/>
        </p:blipFill>
        <p:spPr>
          <a:xfrm>
            <a:off x="4495800" y="3429000"/>
            <a:ext cx="3787140" cy="2514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2"/>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11111"/>
              </a:lnSpc>
              <a:spcBef>
                <a:spcPts val="0"/>
              </a:spcBef>
              <a:spcAft>
                <a:spcPts val="0"/>
              </a:spcAft>
              <a:buNone/>
            </a:pPr>
            <a:r>
              <a:rPr lang="en-US" sz="3600"/>
              <a:t>Boolean and Integer Literals</a:t>
            </a:r>
            <a:endParaRPr/>
          </a:p>
        </p:txBody>
      </p:sp>
      <p:sp>
        <p:nvSpPr>
          <p:cNvPr id="502" name="Google Shape;502;p52"/>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t>The boolean literals are:</a:t>
            </a:r>
            <a:endParaRPr/>
          </a:p>
          <a:p>
            <a:pPr indent="-273050" lvl="1" marL="63023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true</a:t>
            </a:r>
            <a:endParaRPr/>
          </a:p>
          <a:p>
            <a:pPr indent="-273050" lvl="1" marL="630238" rtl="0" algn="l">
              <a:lnSpc>
                <a:spcPct val="100000"/>
              </a:lnSpc>
              <a:spcBef>
                <a:spcPts val="1200"/>
              </a:spcBef>
              <a:spcAft>
                <a:spcPts val="0"/>
              </a:spcAft>
              <a:buSzPts val="3000"/>
              <a:buChar char="⬥"/>
            </a:pPr>
            <a:r>
              <a:rPr lang="en-US">
                <a:solidFill>
                  <a:srgbClr val="D9EDF1"/>
                </a:solidFill>
                <a:latin typeface="Consolas"/>
                <a:ea typeface="Consolas"/>
                <a:cs typeface="Consolas"/>
                <a:sym typeface="Consolas"/>
              </a:rPr>
              <a:t>false</a:t>
            </a:r>
            <a:endParaRPr/>
          </a:p>
          <a:p>
            <a:pPr indent="-282575" lvl="0" marL="282575" rtl="0" algn="l">
              <a:lnSpc>
                <a:spcPct val="100000"/>
              </a:lnSpc>
              <a:spcBef>
                <a:spcPts val="1200"/>
              </a:spcBef>
              <a:spcAft>
                <a:spcPts val="0"/>
              </a:spcAft>
              <a:buSzPts val="2240"/>
              <a:buChar char="◆"/>
            </a:pPr>
            <a:r>
              <a:rPr lang="en-US"/>
              <a:t>The integer literals:</a:t>
            </a:r>
            <a:endParaRPr/>
          </a:p>
          <a:p>
            <a:pPr indent="-273050" lvl="1" marL="630238" rtl="0" algn="l">
              <a:lnSpc>
                <a:spcPct val="100000"/>
              </a:lnSpc>
              <a:spcBef>
                <a:spcPts val="1200"/>
              </a:spcBef>
              <a:spcAft>
                <a:spcPts val="0"/>
              </a:spcAft>
              <a:buSzPts val="3000"/>
              <a:buChar char="⬥"/>
            </a:pPr>
            <a:r>
              <a:rPr lang="en-US"/>
              <a:t>Are used for variables of type </a:t>
            </a:r>
            <a:r>
              <a:rPr lang="en-US">
                <a:solidFill>
                  <a:srgbClr val="D9EDF1"/>
                </a:solidFill>
                <a:latin typeface="Consolas"/>
                <a:ea typeface="Consolas"/>
                <a:cs typeface="Consolas"/>
                <a:sym typeface="Consolas"/>
              </a:rPr>
              <a:t>int</a:t>
            </a:r>
            <a:r>
              <a:rPr lang="en-US"/>
              <a:t>, </a:t>
            </a:r>
            <a:r>
              <a:rPr lang="en-US">
                <a:solidFill>
                  <a:srgbClr val="D9EDF1"/>
                </a:solidFill>
                <a:latin typeface="Consolas"/>
                <a:ea typeface="Consolas"/>
                <a:cs typeface="Consolas"/>
                <a:sym typeface="Consolas"/>
              </a:rPr>
              <a:t>uint</a:t>
            </a:r>
            <a:r>
              <a:rPr lang="en-US"/>
              <a:t>, </a:t>
            </a:r>
            <a:r>
              <a:rPr lang="en-US">
                <a:solidFill>
                  <a:srgbClr val="D9EDF1"/>
                </a:solidFill>
                <a:latin typeface="Consolas"/>
                <a:ea typeface="Consolas"/>
                <a:cs typeface="Consolas"/>
                <a:sym typeface="Consolas"/>
              </a:rPr>
              <a:t>long</a:t>
            </a:r>
            <a:r>
              <a:rPr lang="en-US"/>
              <a:t>, and </a:t>
            </a:r>
            <a:r>
              <a:rPr lang="en-US">
                <a:solidFill>
                  <a:srgbClr val="D9EDF1"/>
                </a:solidFill>
                <a:latin typeface="Consolas"/>
                <a:ea typeface="Consolas"/>
                <a:cs typeface="Consolas"/>
                <a:sym typeface="Consolas"/>
              </a:rPr>
              <a:t>ulong</a:t>
            </a:r>
            <a:endParaRPr/>
          </a:p>
          <a:p>
            <a:pPr indent="-273050" lvl="1" marL="630238" rtl="0" algn="l">
              <a:lnSpc>
                <a:spcPct val="100000"/>
              </a:lnSpc>
              <a:spcBef>
                <a:spcPts val="1200"/>
              </a:spcBef>
              <a:spcAft>
                <a:spcPts val="0"/>
              </a:spcAft>
              <a:buSzPts val="3000"/>
              <a:buChar char="⬥"/>
            </a:pPr>
            <a:r>
              <a:rPr lang="en-US"/>
              <a:t>Consist of digits</a:t>
            </a:r>
            <a:endParaRPr/>
          </a:p>
          <a:p>
            <a:pPr indent="-273050" lvl="1" marL="630238" rtl="0" algn="l">
              <a:lnSpc>
                <a:spcPct val="100000"/>
              </a:lnSpc>
              <a:spcBef>
                <a:spcPts val="1200"/>
              </a:spcBef>
              <a:spcAft>
                <a:spcPts val="0"/>
              </a:spcAft>
              <a:buSzPts val="3000"/>
              <a:buChar char="⬥"/>
            </a:pPr>
            <a:r>
              <a:rPr lang="en-US"/>
              <a:t>May have a sign (</a:t>
            </a:r>
            <a:r>
              <a:rPr lang="en-US">
                <a:solidFill>
                  <a:srgbClr val="D9EDF1"/>
                </a:solidFill>
                <a:latin typeface="Consolas"/>
                <a:ea typeface="Consolas"/>
                <a:cs typeface="Consolas"/>
                <a:sym typeface="Consolas"/>
              </a:rPr>
              <a:t>+</a:t>
            </a:r>
            <a:r>
              <a:rPr lang="en-US"/>
              <a:t>,</a:t>
            </a:r>
            <a:r>
              <a:rPr lang="en-US">
                <a:solidFill>
                  <a:srgbClr val="D9EDF1"/>
                </a:solidFill>
                <a:latin typeface="Consolas"/>
                <a:ea typeface="Consolas"/>
                <a:cs typeface="Consolas"/>
                <a:sym typeface="Consolas"/>
              </a:rPr>
              <a:t>-</a:t>
            </a:r>
            <a:r>
              <a:rPr lang="en-US"/>
              <a:t>)</a:t>
            </a:r>
            <a:endParaRPr/>
          </a:p>
          <a:p>
            <a:pPr indent="-273050" lvl="1" marL="630238" rtl="0" algn="l">
              <a:lnSpc>
                <a:spcPct val="100000"/>
              </a:lnSpc>
              <a:spcBef>
                <a:spcPts val="1200"/>
              </a:spcBef>
              <a:spcAft>
                <a:spcPts val="0"/>
              </a:spcAft>
              <a:buSzPts val="3000"/>
              <a:buChar char="⬥"/>
            </a:pPr>
            <a:r>
              <a:rPr lang="en-US"/>
              <a:t>May be in a hexadecimal format</a:t>
            </a:r>
            <a:endParaRPr/>
          </a:p>
        </p:txBody>
      </p:sp>
      <p:sp>
        <p:nvSpPr>
          <p:cNvPr id="503" name="Google Shape;503;p5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04" name="Google Shape;504;p52"/>
          <p:cNvPicPr preferRelativeResize="0"/>
          <p:nvPr/>
        </p:nvPicPr>
        <p:blipFill rotWithShape="1">
          <a:blip r:embed="rId3">
            <a:alphaModFix/>
          </a:blip>
          <a:srcRect b="0" l="0" r="0" t="0"/>
          <a:stretch/>
        </p:blipFill>
        <p:spPr>
          <a:xfrm>
            <a:off x="6570057" y="914400"/>
            <a:ext cx="1867906" cy="2438400"/>
          </a:xfrm>
          <a:prstGeom prst="roundRect">
            <a:avLst>
              <a:gd fmla="val 16667" name="adj"/>
            </a:avLst>
          </a:prstGeom>
          <a:noFill/>
          <a:ln>
            <a:noFill/>
          </a:ln>
          <a:effectLst>
            <a:outerShdw blurRad="152400" kx="110000" rotWithShape="0" algn="tl" dir="900000" dist="12000" sy="98000" ky="200000">
              <a:srgbClr val="000000">
                <a:alpha val="29803"/>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3"/>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Integer Literals</a:t>
            </a:r>
            <a:endParaRPr/>
          </a:p>
        </p:txBody>
      </p:sp>
      <p:sp>
        <p:nvSpPr>
          <p:cNvPr id="510" name="Google Shape;510;p53"/>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Examples of integer literals</a:t>
            </a:r>
            <a:endParaRPr/>
          </a:p>
          <a:p>
            <a:pPr indent="-273050" lvl="1" marL="630238" rtl="0" algn="l">
              <a:lnSpc>
                <a:spcPct val="126666"/>
              </a:lnSpc>
              <a:spcBef>
                <a:spcPts val="1200"/>
              </a:spcBef>
              <a:spcAft>
                <a:spcPts val="0"/>
              </a:spcAft>
              <a:buSzPts val="3000"/>
              <a:buChar char="⬥"/>
            </a:pPr>
            <a:r>
              <a:rPr lang="en-US"/>
              <a:t>The </a:t>
            </a:r>
            <a:r>
              <a:rPr lang="en-US">
                <a:solidFill>
                  <a:srgbClr val="D9EDF1"/>
                </a:solidFill>
                <a:latin typeface="Consolas"/>
                <a:ea typeface="Consolas"/>
                <a:cs typeface="Consolas"/>
                <a:sym typeface="Consolas"/>
              </a:rPr>
              <a:t>'</a:t>
            </a:r>
            <a:r>
              <a:rPr lang="en-US" sz="2800">
                <a:solidFill>
                  <a:srgbClr val="D9EDF1"/>
                </a:solidFill>
                <a:latin typeface="Consolas"/>
                <a:ea typeface="Consolas"/>
                <a:cs typeface="Consolas"/>
                <a:sym typeface="Consolas"/>
              </a:rPr>
              <a:t>0x</a:t>
            </a:r>
            <a:r>
              <a:rPr lang="en-US">
                <a:solidFill>
                  <a:srgbClr val="D9EDF1"/>
                </a:solidFill>
                <a:latin typeface="Consolas"/>
                <a:ea typeface="Consolas"/>
                <a:cs typeface="Consolas"/>
                <a:sym typeface="Consolas"/>
              </a:rPr>
              <a:t>'</a:t>
            </a:r>
            <a:r>
              <a:rPr lang="en-US"/>
              <a:t> and </a:t>
            </a:r>
            <a:r>
              <a:rPr lang="en-US">
                <a:solidFill>
                  <a:srgbClr val="D9EDF1"/>
                </a:solidFill>
                <a:latin typeface="Consolas"/>
                <a:ea typeface="Consolas"/>
                <a:cs typeface="Consolas"/>
                <a:sym typeface="Consolas"/>
              </a:rPr>
              <a:t>'</a:t>
            </a:r>
            <a:r>
              <a:rPr lang="en-US" sz="2800">
                <a:solidFill>
                  <a:srgbClr val="D9EDF1"/>
                </a:solidFill>
                <a:latin typeface="Consolas"/>
                <a:ea typeface="Consolas"/>
                <a:cs typeface="Consolas"/>
                <a:sym typeface="Consolas"/>
              </a:rPr>
              <a:t>0X</a:t>
            </a:r>
            <a:r>
              <a:rPr lang="en-US">
                <a:solidFill>
                  <a:srgbClr val="D9EDF1"/>
                </a:solidFill>
                <a:latin typeface="Consolas"/>
                <a:ea typeface="Consolas"/>
                <a:cs typeface="Consolas"/>
                <a:sym typeface="Consolas"/>
              </a:rPr>
              <a:t>'</a:t>
            </a:r>
            <a:r>
              <a:rPr lang="en-US"/>
              <a:t> prefixes mean a hexadecimal value, e.g. </a:t>
            </a:r>
            <a:r>
              <a:rPr lang="en-US">
                <a:solidFill>
                  <a:srgbClr val="D9EDF1"/>
                </a:solidFill>
                <a:latin typeface="Consolas"/>
                <a:ea typeface="Consolas"/>
                <a:cs typeface="Consolas"/>
                <a:sym typeface="Consolas"/>
              </a:rPr>
              <a:t>0xA8F1</a:t>
            </a:r>
            <a:endParaRPr/>
          </a:p>
          <a:p>
            <a:pPr indent="-273050" lvl="1" marL="630238" rtl="0" algn="l">
              <a:lnSpc>
                <a:spcPct val="126666"/>
              </a:lnSpc>
              <a:spcBef>
                <a:spcPts val="1200"/>
              </a:spcBef>
              <a:spcAft>
                <a:spcPts val="0"/>
              </a:spcAft>
              <a:buSzPts val="3000"/>
              <a:buChar char="⬥"/>
            </a:pPr>
            <a:r>
              <a:rPr lang="en-US"/>
              <a:t>The </a:t>
            </a:r>
            <a:r>
              <a:rPr lang="en-US">
                <a:solidFill>
                  <a:srgbClr val="D9EDF1"/>
                </a:solidFill>
                <a:latin typeface="Consolas"/>
                <a:ea typeface="Consolas"/>
                <a:cs typeface="Consolas"/>
                <a:sym typeface="Consolas"/>
              </a:rPr>
              <a:t>'</a:t>
            </a:r>
            <a:r>
              <a:rPr lang="en-US" sz="2800">
                <a:solidFill>
                  <a:srgbClr val="D9EDF1"/>
                </a:solidFill>
                <a:latin typeface="Consolas"/>
                <a:ea typeface="Consolas"/>
                <a:cs typeface="Consolas"/>
                <a:sym typeface="Consolas"/>
              </a:rPr>
              <a:t>u</a:t>
            </a:r>
            <a:r>
              <a:rPr lang="en-US">
                <a:solidFill>
                  <a:srgbClr val="D9EDF1"/>
                </a:solidFill>
                <a:latin typeface="Consolas"/>
                <a:ea typeface="Consolas"/>
                <a:cs typeface="Consolas"/>
                <a:sym typeface="Consolas"/>
              </a:rPr>
              <a:t>'</a:t>
            </a:r>
            <a:r>
              <a:rPr lang="en-US"/>
              <a:t> and </a:t>
            </a:r>
            <a:r>
              <a:rPr lang="en-US">
                <a:solidFill>
                  <a:srgbClr val="D9EDF1"/>
                </a:solidFill>
                <a:latin typeface="Consolas"/>
                <a:ea typeface="Consolas"/>
                <a:cs typeface="Consolas"/>
                <a:sym typeface="Consolas"/>
              </a:rPr>
              <a:t>'</a:t>
            </a:r>
            <a:r>
              <a:rPr lang="en-US" sz="2800">
                <a:solidFill>
                  <a:srgbClr val="D9EDF1"/>
                </a:solidFill>
                <a:latin typeface="Consolas"/>
                <a:ea typeface="Consolas"/>
                <a:cs typeface="Consolas"/>
                <a:sym typeface="Consolas"/>
              </a:rPr>
              <a:t>U</a:t>
            </a:r>
            <a:r>
              <a:rPr lang="en-US">
                <a:solidFill>
                  <a:srgbClr val="D9EDF1"/>
                </a:solidFill>
                <a:latin typeface="Consolas"/>
                <a:ea typeface="Consolas"/>
                <a:cs typeface="Consolas"/>
                <a:sym typeface="Consolas"/>
              </a:rPr>
              <a:t>'</a:t>
            </a:r>
            <a:r>
              <a:rPr lang="en-US"/>
              <a:t> suffixes mean a </a:t>
            </a:r>
            <a:r>
              <a:rPr lang="en-US" sz="2800">
                <a:solidFill>
                  <a:srgbClr val="D9EDF1"/>
                </a:solidFill>
                <a:latin typeface="Consolas"/>
                <a:ea typeface="Consolas"/>
                <a:cs typeface="Consolas"/>
                <a:sym typeface="Consolas"/>
              </a:rPr>
              <a:t>ulong</a:t>
            </a:r>
            <a:r>
              <a:rPr lang="en-US"/>
              <a:t> or </a:t>
            </a:r>
            <a:r>
              <a:rPr lang="en-US" sz="2800">
                <a:solidFill>
                  <a:srgbClr val="D9EDF1"/>
                </a:solidFill>
                <a:latin typeface="Consolas"/>
                <a:ea typeface="Consolas"/>
                <a:cs typeface="Consolas"/>
                <a:sym typeface="Consolas"/>
              </a:rPr>
              <a:t>uint</a:t>
            </a:r>
            <a:r>
              <a:rPr lang="en-US">
                <a:solidFill>
                  <a:srgbClr val="D9EDF1"/>
                </a:solidFill>
                <a:latin typeface="Consolas"/>
                <a:ea typeface="Consolas"/>
                <a:cs typeface="Consolas"/>
                <a:sym typeface="Consolas"/>
              </a:rPr>
              <a:t> </a:t>
            </a:r>
            <a:r>
              <a:rPr lang="en-US"/>
              <a:t>type, e.g. </a:t>
            </a:r>
            <a:r>
              <a:rPr lang="en-US">
                <a:solidFill>
                  <a:srgbClr val="D9EDF1"/>
                </a:solidFill>
                <a:latin typeface="Consolas"/>
                <a:ea typeface="Consolas"/>
                <a:cs typeface="Consolas"/>
                <a:sym typeface="Consolas"/>
              </a:rPr>
              <a:t>12345678U</a:t>
            </a:r>
            <a:endParaRPr/>
          </a:p>
          <a:p>
            <a:pPr indent="-273050" lvl="1" marL="630238" rtl="0" algn="l">
              <a:lnSpc>
                <a:spcPct val="126666"/>
              </a:lnSpc>
              <a:spcBef>
                <a:spcPts val="1200"/>
              </a:spcBef>
              <a:spcAft>
                <a:spcPts val="0"/>
              </a:spcAft>
              <a:buSzPts val="3000"/>
              <a:buChar char="⬥"/>
            </a:pPr>
            <a:r>
              <a:rPr lang="en-US"/>
              <a:t>The </a:t>
            </a:r>
            <a:r>
              <a:rPr lang="en-US">
                <a:solidFill>
                  <a:srgbClr val="D9EDF1"/>
                </a:solidFill>
                <a:latin typeface="Consolas"/>
                <a:ea typeface="Consolas"/>
                <a:cs typeface="Consolas"/>
                <a:sym typeface="Consolas"/>
              </a:rPr>
              <a:t>'</a:t>
            </a:r>
            <a:r>
              <a:rPr lang="en-US" sz="2800">
                <a:solidFill>
                  <a:srgbClr val="D9EDF1"/>
                </a:solidFill>
                <a:latin typeface="Consolas"/>
                <a:ea typeface="Consolas"/>
                <a:cs typeface="Consolas"/>
                <a:sym typeface="Consolas"/>
              </a:rPr>
              <a:t>l</a:t>
            </a:r>
            <a:r>
              <a:rPr lang="en-US">
                <a:solidFill>
                  <a:srgbClr val="D9EDF1"/>
                </a:solidFill>
                <a:latin typeface="Consolas"/>
                <a:ea typeface="Consolas"/>
                <a:cs typeface="Consolas"/>
                <a:sym typeface="Consolas"/>
              </a:rPr>
              <a:t>'</a:t>
            </a:r>
            <a:r>
              <a:rPr lang="en-US"/>
              <a:t> and </a:t>
            </a:r>
            <a:r>
              <a:rPr lang="en-US">
                <a:solidFill>
                  <a:srgbClr val="D9EDF1"/>
                </a:solidFill>
                <a:latin typeface="Consolas"/>
                <a:ea typeface="Consolas"/>
                <a:cs typeface="Consolas"/>
                <a:sym typeface="Consolas"/>
              </a:rPr>
              <a:t>'</a:t>
            </a:r>
            <a:r>
              <a:rPr lang="en-US" sz="2800">
                <a:solidFill>
                  <a:srgbClr val="D9EDF1"/>
                </a:solidFill>
                <a:latin typeface="Consolas"/>
                <a:ea typeface="Consolas"/>
                <a:cs typeface="Consolas"/>
                <a:sym typeface="Consolas"/>
              </a:rPr>
              <a:t>L</a:t>
            </a:r>
            <a:r>
              <a:rPr lang="en-US">
                <a:solidFill>
                  <a:srgbClr val="D9EDF1"/>
                </a:solidFill>
                <a:latin typeface="Consolas"/>
                <a:ea typeface="Consolas"/>
                <a:cs typeface="Consolas"/>
                <a:sym typeface="Consolas"/>
              </a:rPr>
              <a:t>'</a:t>
            </a:r>
            <a:r>
              <a:rPr lang="en-US"/>
              <a:t> suffixes mean a </a:t>
            </a:r>
            <a:r>
              <a:rPr lang="en-US" sz="2800">
                <a:solidFill>
                  <a:srgbClr val="D9EDF1"/>
                </a:solidFill>
                <a:latin typeface="Consolas"/>
                <a:ea typeface="Consolas"/>
                <a:cs typeface="Consolas"/>
                <a:sym typeface="Consolas"/>
              </a:rPr>
              <a:t>long</a:t>
            </a:r>
            <a:r>
              <a:rPr lang="en-US"/>
              <a:t> or </a:t>
            </a:r>
            <a:r>
              <a:rPr lang="en-US" sz="2800">
                <a:solidFill>
                  <a:srgbClr val="D9EDF1"/>
                </a:solidFill>
                <a:latin typeface="Consolas"/>
                <a:ea typeface="Consolas"/>
                <a:cs typeface="Consolas"/>
                <a:sym typeface="Consolas"/>
              </a:rPr>
              <a:t>ulong</a:t>
            </a:r>
            <a:r>
              <a:rPr lang="en-US">
                <a:solidFill>
                  <a:srgbClr val="D9EDF1"/>
                </a:solidFill>
                <a:latin typeface="Consolas"/>
                <a:ea typeface="Consolas"/>
                <a:cs typeface="Consolas"/>
                <a:sym typeface="Consolas"/>
              </a:rPr>
              <a:t> </a:t>
            </a:r>
            <a:r>
              <a:rPr lang="en-US"/>
              <a:t>type, e.g. </a:t>
            </a:r>
            <a:r>
              <a:rPr lang="en-US">
                <a:solidFill>
                  <a:srgbClr val="D9EDF1"/>
                </a:solidFill>
                <a:latin typeface="Consolas"/>
                <a:ea typeface="Consolas"/>
                <a:cs typeface="Consolas"/>
                <a:sym typeface="Consolas"/>
              </a:rPr>
              <a:t>9876543L</a:t>
            </a:r>
            <a:endParaRPr/>
          </a:p>
        </p:txBody>
      </p:sp>
      <p:sp>
        <p:nvSpPr>
          <p:cNvPr id="511" name="Google Shape;511;p53"/>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o to fullsize image" id="512" name="Google Shape;512;p53">
            <a:hlinkClick r:id="rId3"/>
          </p:cNvPr>
          <p:cNvPicPr preferRelativeResize="0"/>
          <p:nvPr/>
        </p:nvPicPr>
        <p:blipFill rotWithShape="1">
          <a:blip r:embed="rId4">
            <a:alphaModFix/>
          </a:blip>
          <a:srcRect b="0" l="0" r="0" t="0"/>
          <a:stretch/>
        </p:blipFill>
        <p:spPr>
          <a:xfrm>
            <a:off x="6019800" y="4697871"/>
            <a:ext cx="2590800" cy="1746393"/>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4"/>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Integer Literals – Example</a:t>
            </a:r>
            <a:endParaRPr/>
          </a:p>
        </p:txBody>
      </p:sp>
      <p:sp>
        <p:nvSpPr>
          <p:cNvPr id="518" name="Google Shape;518;p54"/>
          <p:cNvSpPr txBox="1"/>
          <p:nvPr>
            <p:ph idx="1" type="body"/>
          </p:nvPr>
        </p:nvSpPr>
        <p:spPr>
          <a:xfrm>
            <a:off x="323850" y="5373688"/>
            <a:ext cx="8496300" cy="1223962"/>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Note: the letter ‘</a:t>
            </a:r>
            <a:r>
              <a:rPr lang="en-US">
                <a:solidFill>
                  <a:srgbClr val="D9EDF1"/>
                </a:solidFill>
                <a:latin typeface="Consolas"/>
                <a:ea typeface="Consolas"/>
                <a:cs typeface="Consolas"/>
                <a:sym typeface="Consolas"/>
              </a:rPr>
              <a:t>l</a:t>
            </a:r>
            <a:r>
              <a:rPr lang="en-US"/>
              <a:t>’ is easily confused with the digit ‘</a:t>
            </a:r>
            <a:r>
              <a:rPr lang="en-US">
                <a:solidFill>
                  <a:srgbClr val="D9EDF1"/>
                </a:solidFill>
                <a:latin typeface="Consolas"/>
                <a:ea typeface="Consolas"/>
                <a:cs typeface="Consolas"/>
                <a:sym typeface="Consolas"/>
              </a:rPr>
              <a:t>1</a:t>
            </a:r>
            <a:r>
              <a:rPr lang="en-US"/>
              <a:t>’ so it’s better to use ‘</a:t>
            </a:r>
            <a:r>
              <a:rPr lang="en-US">
                <a:solidFill>
                  <a:srgbClr val="D9EDF1"/>
                </a:solidFill>
                <a:latin typeface="Consolas"/>
                <a:ea typeface="Consolas"/>
                <a:cs typeface="Consolas"/>
                <a:sym typeface="Consolas"/>
              </a:rPr>
              <a:t>L</a:t>
            </a:r>
            <a:r>
              <a:rPr lang="en-US"/>
              <a:t>’!!!</a:t>
            </a:r>
            <a:endParaRPr/>
          </a:p>
        </p:txBody>
      </p:sp>
      <p:sp>
        <p:nvSpPr>
          <p:cNvPr id="519" name="Google Shape;519;p54"/>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0" name="Google Shape;520;p54"/>
          <p:cNvSpPr/>
          <p:nvPr/>
        </p:nvSpPr>
        <p:spPr>
          <a:xfrm>
            <a:off x="749300" y="1066800"/>
            <a:ext cx="7632700" cy="413632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The following variables are</a:t>
            </a:r>
            <a:endParaRPr b="1" sz="20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initialized with the same value:</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int numberInHex = -0x10;</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int numberInDec = -16;</a:t>
            </a:r>
            <a:endParaRPr/>
          </a:p>
          <a:p>
            <a:pPr indent="0" lvl="0" marL="0" marR="0" rtl="0" algn="l">
              <a:lnSpc>
                <a:spcPct val="110000"/>
              </a:lnSpc>
              <a:spcBef>
                <a:spcPts val="0"/>
              </a:spcBef>
              <a:spcAft>
                <a:spcPts val="0"/>
              </a:spcAft>
              <a:buNone/>
            </a:pPr>
            <a:r>
              <a:t/>
            </a:r>
            <a:endParaRPr b="1" sz="20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The following causes an error,</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because 234u is of type uint</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int unsignedInt = 234u;</a:t>
            </a:r>
            <a:endParaRPr/>
          </a:p>
          <a:p>
            <a:pPr indent="0" lvl="0" marL="0" marR="0" rtl="0" algn="l">
              <a:lnSpc>
                <a:spcPct val="110000"/>
              </a:lnSpc>
              <a:spcBef>
                <a:spcPts val="0"/>
              </a:spcBef>
              <a:spcAft>
                <a:spcPts val="0"/>
              </a:spcAft>
              <a:buNone/>
            </a:pPr>
            <a:r>
              <a:t/>
            </a:r>
            <a:endParaRPr b="1" sz="20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The following causes an error,</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because 234L is of type long</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int longInt = 234L;</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5"/>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Real Literals</a:t>
            </a:r>
            <a:endParaRPr/>
          </a:p>
        </p:txBody>
      </p:sp>
      <p:sp>
        <p:nvSpPr>
          <p:cNvPr id="526" name="Google Shape;526;p55"/>
          <p:cNvSpPr txBox="1"/>
          <p:nvPr>
            <p:ph idx="1" type="body"/>
          </p:nvPr>
        </p:nvSpPr>
        <p:spPr>
          <a:xfrm>
            <a:off x="228600" y="990600"/>
            <a:ext cx="8686800" cy="57150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The real literals:</a:t>
            </a:r>
            <a:endParaRPr/>
          </a:p>
          <a:p>
            <a:pPr indent="-273050" lvl="1" marL="630238" rtl="0" algn="l">
              <a:lnSpc>
                <a:spcPct val="126666"/>
              </a:lnSpc>
              <a:spcBef>
                <a:spcPts val="1200"/>
              </a:spcBef>
              <a:spcAft>
                <a:spcPts val="0"/>
              </a:spcAft>
              <a:buSzPts val="3000"/>
              <a:buChar char="⬥"/>
            </a:pPr>
            <a:r>
              <a:rPr lang="en-US"/>
              <a:t>Are used for values of type </a:t>
            </a:r>
            <a:r>
              <a:rPr lang="en-US" sz="2800">
                <a:solidFill>
                  <a:srgbClr val="D9EDF1"/>
                </a:solidFill>
                <a:latin typeface="Consolas"/>
                <a:ea typeface="Consolas"/>
                <a:cs typeface="Consolas"/>
                <a:sym typeface="Consolas"/>
              </a:rPr>
              <a:t>float</a:t>
            </a:r>
            <a:r>
              <a:rPr lang="en-US"/>
              <a:t>, </a:t>
            </a:r>
            <a:r>
              <a:rPr lang="en-US" sz="2800">
                <a:solidFill>
                  <a:srgbClr val="D9EDF1"/>
                </a:solidFill>
                <a:latin typeface="Consolas"/>
                <a:ea typeface="Consolas"/>
                <a:cs typeface="Consolas"/>
                <a:sym typeface="Consolas"/>
              </a:rPr>
              <a:t>double</a:t>
            </a:r>
            <a:r>
              <a:rPr lang="en-US" sz="2800"/>
              <a:t> and </a:t>
            </a:r>
            <a:r>
              <a:rPr lang="en-US" sz="2800">
                <a:solidFill>
                  <a:srgbClr val="D9EDF1"/>
                </a:solidFill>
                <a:latin typeface="Consolas"/>
                <a:ea typeface="Consolas"/>
                <a:cs typeface="Consolas"/>
                <a:sym typeface="Consolas"/>
              </a:rPr>
              <a:t>decimal</a:t>
            </a:r>
            <a:endParaRPr sz="2800">
              <a:solidFill>
                <a:srgbClr val="D9EDF1"/>
              </a:solidFill>
              <a:latin typeface="Consolas"/>
              <a:ea typeface="Consolas"/>
              <a:cs typeface="Consolas"/>
              <a:sym typeface="Consolas"/>
            </a:endParaRPr>
          </a:p>
          <a:p>
            <a:pPr indent="-273050" lvl="1" marL="630238" rtl="0" algn="l">
              <a:lnSpc>
                <a:spcPct val="126666"/>
              </a:lnSpc>
              <a:spcBef>
                <a:spcPts val="1200"/>
              </a:spcBef>
              <a:spcAft>
                <a:spcPts val="0"/>
              </a:spcAft>
              <a:buSzPts val="3000"/>
              <a:buChar char="⬥"/>
            </a:pPr>
            <a:r>
              <a:rPr lang="en-US"/>
              <a:t>May consist of digits, a sign and “</a:t>
            </a:r>
            <a:r>
              <a:rPr lang="en-US">
                <a:solidFill>
                  <a:srgbClr val="D9EDF1"/>
                </a:solidFill>
                <a:latin typeface="Consolas"/>
                <a:ea typeface="Consolas"/>
                <a:cs typeface="Consolas"/>
                <a:sym typeface="Consolas"/>
              </a:rPr>
              <a:t>.</a:t>
            </a:r>
            <a:r>
              <a:rPr lang="en-US"/>
              <a:t>”</a:t>
            </a:r>
            <a:endParaRPr/>
          </a:p>
          <a:p>
            <a:pPr indent="-273050" lvl="1" marL="630238" rtl="0" algn="l">
              <a:lnSpc>
                <a:spcPct val="126666"/>
              </a:lnSpc>
              <a:spcBef>
                <a:spcPts val="1200"/>
              </a:spcBef>
              <a:spcAft>
                <a:spcPts val="0"/>
              </a:spcAft>
              <a:buSzPts val="3000"/>
              <a:buChar char="⬥"/>
            </a:pPr>
            <a:r>
              <a:rPr lang="en-US"/>
              <a:t>May be in exponential notation: </a:t>
            </a:r>
            <a:r>
              <a:rPr lang="en-US">
                <a:solidFill>
                  <a:srgbClr val="D9EDF1"/>
                </a:solidFill>
                <a:latin typeface="Consolas"/>
                <a:ea typeface="Consolas"/>
                <a:cs typeface="Consolas"/>
                <a:sym typeface="Consolas"/>
              </a:rPr>
              <a:t>6.02e+23</a:t>
            </a:r>
            <a:endParaRPr>
              <a:solidFill>
                <a:srgbClr val="D9EDF1"/>
              </a:solidFill>
              <a:latin typeface="Consolas"/>
              <a:ea typeface="Consolas"/>
              <a:cs typeface="Consolas"/>
              <a:sym typeface="Consolas"/>
            </a:endParaRPr>
          </a:p>
          <a:p>
            <a:pPr indent="-282575" lvl="0" marL="282575" rtl="0" algn="l">
              <a:lnSpc>
                <a:spcPct val="118750"/>
              </a:lnSpc>
              <a:spcBef>
                <a:spcPts val="1200"/>
              </a:spcBef>
              <a:spcAft>
                <a:spcPts val="0"/>
              </a:spcAft>
              <a:buClr>
                <a:srgbClr val="B4DAE4"/>
              </a:buClr>
              <a:buSzPts val="2240"/>
              <a:buChar char="◆"/>
            </a:pPr>
            <a:r>
              <a:rPr lang="en-US"/>
              <a:t>The “</a:t>
            </a:r>
            <a:r>
              <a:rPr lang="en-US" sz="3000">
                <a:solidFill>
                  <a:srgbClr val="D9EDF1"/>
                </a:solidFill>
                <a:latin typeface="Consolas"/>
                <a:ea typeface="Consolas"/>
                <a:cs typeface="Consolas"/>
                <a:sym typeface="Consolas"/>
              </a:rPr>
              <a:t>f</a:t>
            </a:r>
            <a:r>
              <a:rPr lang="en-US"/>
              <a:t>” and “</a:t>
            </a:r>
            <a:r>
              <a:rPr lang="en-US" sz="3000">
                <a:solidFill>
                  <a:srgbClr val="D9EDF1"/>
                </a:solidFill>
                <a:latin typeface="Consolas"/>
                <a:ea typeface="Consolas"/>
                <a:cs typeface="Consolas"/>
                <a:sym typeface="Consolas"/>
              </a:rPr>
              <a:t>F</a:t>
            </a:r>
            <a:r>
              <a:rPr lang="en-US"/>
              <a:t>” suffixes mean </a:t>
            </a:r>
            <a:r>
              <a:rPr lang="en-US" sz="3000">
                <a:solidFill>
                  <a:srgbClr val="D9EDF1"/>
                </a:solidFill>
                <a:latin typeface="Consolas"/>
                <a:ea typeface="Consolas"/>
                <a:cs typeface="Consolas"/>
                <a:sym typeface="Consolas"/>
              </a:rPr>
              <a:t>float</a:t>
            </a:r>
            <a:endParaRPr/>
          </a:p>
          <a:p>
            <a:pPr indent="-282575" lvl="0" marL="282575" rtl="0" algn="l">
              <a:lnSpc>
                <a:spcPct val="118750"/>
              </a:lnSpc>
              <a:spcBef>
                <a:spcPts val="1200"/>
              </a:spcBef>
              <a:spcAft>
                <a:spcPts val="0"/>
              </a:spcAft>
              <a:buClr>
                <a:srgbClr val="B4DAE4"/>
              </a:buClr>
              <a:buSzPts val="2240"/>
              <a:buChar char="◆"/>
            </a:pPr>
            <a:r>
              <a:rPr lang="en-US"/>
              <a:t>The “</a:t>
            </a:r>
            <a:r>
              <a:rPr lang="en-US" sz="3000">
                <a:solidFill>
                  <a:srgbClr val="D9EDF1"/>
                </a:solidFill>
                <a:latin typeface="Consolas"/>
                <a:ea typeface="Consolas"/>
                <a:cs typeface="Consolas"/>
                <a:sym typeface="Consolas"/>
              </a:rPr>
              <a:t>d</a:t>
            </a:r>
            <a:r>
              <a:rPr lang="en-US"/>
              <a:t>” and “</a:t>
            </a:r>
            <a:r>
              <a:rPr lang="en-US" sz="3000">
                <a:solidFill>
                  <a:srgbClr val="D9EDF1"/>
                </a:solidFill>
                <a:latin typeface="Consolas"/>
                <a:ea typeface="Consolas"/>
                <a:cs typeface="Consolas"/>
                <a:sym typeface="Consolas"/>
              </a:rPr>
              <a:t>D</a:t>
            </a:r>
            <a:r>
              <a:rPr lang="en-US"/>
              <a:t>” suffixes mean </a:t>
            </a:r>
            <a:r>
              <a:rPr lang="en-US" sz="3000">
                <a:solidFill>
                  <a:srgbClr val="D9EDF1"/>
                </a:solidFill>
                <a:latin typeface="Consolas"/>
                <a:ea typeface="Consolas"/>
                <a:cs typeface="Consolas"/>
                <a:sym typeface="Consolas"/>
              </a:rPr>
              <a:t>double</a:t>
            </a:r>
            <a:endParaRPr/>
          </a:p>
          <a:p>
            <a:pPr indent="-282575" lvl="0" marL="282575" rtl="0" algn="l">
              <a:lnSpc>
                <a:spcPct val="118750"/>
              </a:lnSpc>
              <a:spcBef>
                <a:spcPts val="1200"/>
              </a:spcBef>
              <a:spcAft>
                <a:spcPts val="0"/>
              </a:spcAft>
              <a:buClr>
                <a:srgbClr val="B4DAE4"/>
              </a:buClr>
              <a:buSzPts val="2240"/>
              <a:buChar char="◆"/>
            </a:pPr>
            <a:r>
              <a:rPr lang="en-US"/>
              <a:t>The “</a:t>
            </a:r>
            <a:r>
              <a:rPr lang="en-US" sz="3000">
                <a:solidFill>
                  <a:srgbClr val="D9EDF1"/>
                </a:solidFill>
                <a:latin typeface="Consolas"/>
                <a:ea typeface="Consolas"/>
                <a:cs typeface="Consolas"/>
                <a:sym typeface="Consolas"/>
              </a:rPr>
              <a:t>m</a:t>
            </a:r>
            <a:r>
              <a:rPr lang="en-US"/>
              <a:t>” and “</a:t>
            </a:r>
            <a:r>
              <a:rPr lang="en-US" sz="3000">
                <a:solidFill>
                  <a:srgbClr val="D9EDF1"/>
                </a:solidFill>
                <a:latin typeface="Consolas"/>
                <a:ea typeface="Consolas"/>
                <a:cs typeface="Consolas"/>
                <a:sym typeface="Consolas"/>
              </a:rPr>
              <a:t>M</a:t>
            </a:r>
            <a:r>
              <a:rPr lang="en-US"/>
              <a:t>” suffixes mean </a:t>
            </a:r>
            <a:r>
              <a:rPr lang="en-US" sz="3000">
                <a:solidFill>
                  <a:srgbClr val="D9EDF1"/>
                </a:solidFill>
                <a:latin typeface="Consolas"/>
                <a:ea typeface="Consolas"/>
                <a:cs typeface="Consolas"/>
                <a:sym typeface="Consolas"/>
              </a:rPr>
              <a:t>decimal</a:t>
            </a:r>
            <a:endParaRPr/>
          </a:p>
          <a:p>
            <a:pPr indent="-282575" lvl="0" marL="282575" rtl="0" algn="l">
              <a:lnSpc>
                <a:spcPct val="118750"/>
              </a:lnSpc>
              <a:spcBef>
                <a:spcPts val="1200"/>
              </a:spcBef>
              <a:spcAft>
                <a:spcPts val="0"/>
              </a:spcAft>
              <a:buClr>
                <a:srgbClr val="B4DAE4"/>
              </a:buClr>
              <a:buSzPts val="2240"/>
              <a:buChar char="◆"/>
            </a:pPr>
            <a:r>
              <a:rPr lang="en-US"/>
              <a:t>The default interpretation is </a:t>
            </a:r>
            <a:r>
              <a:rPr lang="en-US" sz="3000">
                <a:solidFill>
                  <a:srgbClr val="D9EDF1"/>
                </a:solidFill>
                <a:latin typeface="Consolas"/>
                <a:ea typeface="Consolas"/>
                <a:cs typeface="Consolas"/>
                <a:sym typeface="Consolas"/>
              </a:rPr>
              <a:t>double</a:t>
            </a:r>
            <a:endParaRPr/>
          </a:p>
        </p:txBody>
      </p:sp>
      <p:sp>
        <p:nvSpPr>
          <p:cNvPr id="527" name="Google Shape;527;p55"/>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6"/>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Real Literals – Example</a:t>
            </a:r>
            <a:endParaRPr/>
          </a:p>
        </p:txBody>
      </p:sp>
      <p:sp>
        <p:nvSpPr>
          <p:cNvPr id="533" name="Google Shape;533;p56"/>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Example of incorrect </a:t>
            </a:r>
            <a:r>
              <a:rPr lang="en-US">
                <a:solidFill>
                  <a:srgbClr val="D9EDF1"/>
                </a:solidFill>
                <a:latin typeface="Consolas"/>
                <a:ea typeface="Consolas"/>
                <a:cs typeface="Consolas"/>
                <a:sym typeface="Consolas"/>
              </a:rPr>
              <a:t>float</a:t>
            </a:r>
            <a:r>
              <a:rPr lang="en-US"/>
              <a:t> literal:</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282575" lvl="0" marL="282575" rtl="0" algn="l">
              <a:lnSpc>
                <a:spcPct val="118750"/>
              </a:lnSpc>
              <a:spcBef>
                <a:spcPts val="1200"/>
              </a:spcBef>
              <a:spcAft>
                <a:spcPts val="0"/>
              </a:spcAft>
              <a:buClr>
                <a:srgbClr val="B4DAE4"/>
              </a:buClr>
              <a:buSzPts val="2240"/>
              <a:buChar char="◆"/>
            </a:pPr>
            <a:r>
              <a:rPr lang="en-US"/>
              <a:t>A correct way to assign floating-point value (using also the exponential format):</a:t>
            </a:r>
            <a:endParaRPr/>
          </a:p>
          <a:p>
            <a:pPr indent="-140335" lvl="0" marL="282575" rtl="0" algn="l">
              <a:lnSpc>
                <a:spcPct val="118750"/>
              </a:lnSpc>
              <a:spcBef>
                <a:spcPts val="1200"/>
              </a:spcBef>
              <a:spcAft>
                <a:spcPts val="0"/>
              </a:spcAft>
              <a:buClr>
                <a:srgbClr val="B4DAE4"/>
              </a:buClr>
              <a:buSzPts val="2240"/>
              <a:buNone/>
            </a:pPr>
            <a:r>
              <a:t/>
            </a:r>
            <a:endParaRPr/>
          </a:p>
        </p:txBody>
      </p:sp>
      <p:sp>
        <p:nvSpPr>
          <p:cNvPr id="534" name="Google Shape;534;p56"/>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5" name="Google Shape;535;p56"/>
          <p:cNvSpPr/>
          <p:nvPr/>
        </p:nvSpPr>
        <p:spPr>
          <a:xfrm>
            <a:off x="728663" y="1752600"/>
            <a:ext cx="7631112" cy="1107996"/>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The following causes an error</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because 12.5 is double by default</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float realNumber = 12.5;</a:t>
            </a:r>
            <a:endParaRPr/>
          </a:p>
        </p:txBody>
      </p:sp>
      <p:sp>
        <p:nvSpPr>
          <p:cNvPr id="536" name="Google Shape;536;p56"/>
          <p:cNvSpPr/>
          <p:nvPr/>
        </p:nvSpPr>
        <p:spPr>
          <a:xfrm>
            <a:off x="728663" y="4267200"/>
            <a:ext cx="7631112" cy="1938992"/>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The following is the correct</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way of assigning the value:</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float realNumber = 12.5f;</a:t>
            </a:r>
            <a:endParaRPr/>
          </a:p>
          <a:p>
            <a:pPr indent="0" lvl="0" marL="0" marR="0" rtl="0" algn="l">
              <a:lnSpc>
                <a:spcPct val="110000"/>
              </a:lnSpc>
              <a:spcBef>
                <a:spcPts val="1200"/>
              </a:spcBef>
              <a:spcAft>
                <a:spcPts val="0"/>
              </a:spcAft>
              <a:buNone/>
            </a:pPr>
            <a:r>
              <a:rPr b="1" lang="en-US" sz="2000">
                <a:solidFill>
                  <a:srgbClr val="8CF4F2"/>
                </a:solidFill>
                <a:latin typeface="Consolas"/>
                <a:ea typeface="Consolas"/>
                <a:cs typeface="Consolas"/>
                <a:sym typeface="Consolas"/>
              </a:rPr>
              <a:t>// This is the same value in exponential format:</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realNumber = 1.25e+7f;</a:t>
            </a:r>
            <a:endParaRPr b="1" sz="2000">
              <a:solidFill>
                <a:srgbClr val="8CF4F2"/>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7"/>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Character Literals</a:t>
            </a:r>
            <a:endParaRPr/>
          </a:p>
        </p:txBody>
      </p:sp>
      <p:sp>
        <p:nvSpPr>
          <p:cNvPr id="542" name="Google Shape;542;p57"/>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The character literals:</a:t>
            </a:r>
            <a:endParaRPr/>
          </a:p>
          <a:p>
            <a:pPr indent="-273050" lvl="1" marL="630238" rtl="0" algn="l">
              <a:lnSpc>
                <a:spcPct val="126666"/>
              </a:lnSpc>
              <a:spcBef>
                <a:spcPts val="1200"/>
              </a:spcBef>
              <a:spcAft>
                <a:spcPts val="0"/>
              </a:spcAft>
              <a:buSzPts val="3000"/>
              <a:buChar char="⬥"/>
            </a:pPr>
            <a:r>
              <a:rPr lang="en-US"/>
              <a:t>Are used for values of the </a:t>
            </a:r>
            <a:r>
              <a:rPr lang="en-US" sz="2800">
                <a:solidFill>
                  <a:srgbClr val="D9EDF1"/>
                </a:solidFill>
                <a:latin typeface="Consolas"/>
                <a:ea typeface="Consolas"/>
                <a:cs typeface="Consolas"/>
                <a:sym typeface="Consolas"/>
              </a:rPr>
              <a:t>char</a:t>
            </a:r>
            <a:r>
              <a:rPr lang="en-US">
                <a:solidFill>
                  <a:srgbClr val="D9EDF1"/>
                </a:solidFill>
              </a:rPr>
              <a:t> </a:t>
            </a:r>
            <a:r>
              <a:rPr lang="en-US"/>
              <a:t>type</a:t>
            </a:r>
            <a:endParaRPr/>
          </a:p>
          <a:p>
            <a:pPr indent="-273050" lvl="1" marL="630238" rtl="0" algn="l">
              <a:lnSpc>
                <a:spcPct val="126666"/>
              </a:lnSpc>
              <a:spcBef>
                <a:spcPts val="1200"/>
              </a:spcBef>
              <a:spcAft>
                <a:spcPts val="0"/>
              </a:spcAft>
              <a:buSzPts val="3000"/>
              <a:buChar char="⬥"/>
            </a:pPr>
            <a:r>
              <a:rPr lang="en-US"/>
              <a:t>Consist of two single quotes surrounding the character value: </a:t>
            </a:r>
            <a:r>
              <a:rPr lang="en-US" sz="2800">
                <a:solidFill>
                  <a:srgbClr val="D9EDF1"/>
                </a:solidFill>
                <a:latin typeface="Consolas"/>
                <a:ea typeface="Consolas"/>
                <a:cs typeface="Consolas"/>
                <a:sym typeface="Consolas"/>
              </a:rPr>
              <a:t>'</a:t>
            </a:r>
            <a:r>
              <a:rPr lang="en-US">
                <a:solidFill>
                  <a:srgbClr val="D9EDF1"/>
                </a:solidFill>
                <a:latin typeface="Consolas"/>
                <a:ea typeface="Consolas"/>
                <a:cs typeface="Consolas"/>
                <a:sym typeface="Consolas"/>
              </a:rPr>
              <a:t>&lt;value&gt;</a:t>
            </a:r>
            <a:r>
              <a:rPr lang="en-US" sz="2800">
                <a:solidFill>
                  <a:srgbClr val="D9EDF1"/>
                </a:solidFill>
                <a:latin typeface="Consolas"/>
                <a:ea typeface="Consolas"/>
                <a:cs typeface="Consolas"/>
                <a:sym typeface="Consolas"/>
              </a:rPr>
              <a:t>'</a:t>
            </a:r>
            <a:endParaRPr sz="2800">
              <a:solidFill>
                <a:srgbClr val="D9EDF1"/>
              </a:solidFill>
              <a:latin typeface="Consolas"/>
              <a:ea typeface="Consolas"/>
              <a:cs typeface="Consolas"/>
              <a:sym typeface="Consolas"/>
            </a:endParaRPr>
          </a:p>
          <a:p>
            <a:pPr indent="-282575" lvl="0" marL="282575" rtl="0" algn="l">
              <a:lnSpc>
                <a:spcPct val="118750"/>
              </a:lnSpc>
              <a:spcBef>
                <a:spcPts val="1200"/>
              </a:spcBef>
              <a:spcAft>
                <a:spcPts val="0"/>
              </a:spcAft>
              <a:buClr>
                <a:srgbClr val="B4DAE4"/>
              </a:buClr>
              <a:buSzPts val="2240"/>
              <a:buChar char="◆"/>
            </a:pPr>
            <a:r>
              <a:rPr lang="en-US"/>
              <a:t>The value may be:</a:t>
            </a:r>
            <a:endParaRPr/>
          </a:p>
          <a:p>
            <a:pPr indent="-273050" lvl="1" marL="630238" rtl="0" algn="l">
              <a:lnSpc>
                <a:spcPct val="126666"/>
              </a:lnSpc>
              <a:spcBef>
                <a:spcPts val="1200"/>
              </a:spcBef>
              <a:spcAft>
                <a:spcPts val="0"/>
              </a:spcAft>
              <a:buSzPts val="3000"/>
              <a:buChar char="⬥"/>
            </a:pPr>
            <a:r>
              <a:rPr lang="en-US"/>
              <a:t>Symbol</a:t>
            </a:r>
            <a:endParaRPr/>
          </a:p>
          <a:p>
            <a:pPr indent="-273050" lvl="1" marL="630238" rtl="0" algn="l">
              <a:lnSpc>
                <a:spcPct val="126666"/>
              </a:lnSpc>
              <a:spcBef>
                <a:spcPts val="1200"/>
              </a:spcBef>
              <a:spcAft>
                <a:spcPts val="0"/>
              </a:spcAft>
              <a:buSzPts val="3000"/>
              <a:buChar char="⬥"/>
            </a:pPr>
            <a:r>
              <a:rPr lang="en-US"/>
              <a:t>The code of the symbol</a:t>
            </a:r>
            <a:endParaRPr/>
          </a:p>
          <a:p>
            <a:pPr indent="-273050" lvl="1" marL="630238" rtl="0" algn="l">
              <a:lnSpc>
                <a:spcPct val="126666"/>
              </a:lnSpc>
              <a:spcBef>
                <a:spcPts val="1200"/>
              </a:spcBef>
              <a:spcAft>
                <a:spcPts val="0"/>
              </a:spcAft>
              <a:buSzPts val="3000"/>
              <a:buChar char="⬥"/>
            </a:pPr>
            <a:r>
              <a:rPr lang="en-US"/>
              <a:t>Escaping sequence</a:t>
            </a:r>
            <a:endParaRPr/>
          </a:p>
        </p:txBody>
      </p:sp>
      <p:sp>
        <p:nvSpPr>
          <p:cNvPr id="543" name="Google Shape;543;p57"/>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View Image" id="544" name="Google Shape;544;p57">
            <a:hlinkClick r:id="rId3"/>
          </p:cNvPr>
          <p:cNvPicPr preferRelativeResize="0"/>
          <p:nvPr/>
        </p:nvPicPr>
        <p:blipFill rotWithShape="1">
          <a:blip r:embed="rId4">
            <a:alphaModFix/>
          </a:blip>
          <a:srcRect b="0" l="0" r="0" t="0"/>
          <a:stretch/>
        </p:blipFill>
        <p:spPr>
          <a:xfrm>
            <a:off x="5292659" y="3848405"/>
            <a:ext cx="3394141" cy="255239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8"/>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Escaping Sequences</a:t>
            </a:r>
            <a:endParaRPr/>
          </a:p>
        </p:txBody>
      </p:sp>
      <p:sp>
        <p:nvSpPr>
          <p:cNvPr id="550" name="Google Shape;550;p58"/>
          <p:cNvSpPr txBox="1"/>
          <p:nvPr>
            <p:ph idx="1" type="body"/>
          </p:nvPr>
        </p:nvSpPr>
        <p:spPr>
          <a:xfrm>
            <a:off x="323850" y="1066800"/>
            <a:ext cx="8496300" cy="5459413"/>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Escaping sequences are:</a:t>
            </a:r>
            <a:endParaRPr/>
          </a:p>
          <a:p>
            <a:pPr indent="-273050" lvl="1" marL="630238" rtl="0" algn="l">
              <a:lnSpc>
                <a:spcPct val="126666"/>
              </a:lnSpc>
              <a:spcBef>
                <a:spcPts val="1200"/>
              </a:spcBef>
              <a:spcAft>
                <a:spcPts val="0"/>
              </a:spcAft>
              <a:buSzPts val="3000"/>
              <a:buChar char="⬥"/>
            </a:pPr>
            <a:r>
              <a:rPr lang="en-US"/>
              <a:t>Means of presenting a symbol that is usually interpreted otherwise (like </a:t>
            </a:r>
            <a:r>
              <a:rPr lang="en-US" sz="2800">
                <a:solidFill>
                  <a:srgbClr val="D9EDF1"/>
                </a:solidFill>
                <a:latin typeface="Consolas"/>
                <a:ea typeface="Consolas"/>
                <a:cs typeface="Consolas"/>
                <a:sym typeface="Consolas"/>
              </a:rPr>
              <a:t>'</a:t>
            </a:r>
            <a:r>
              <a:rPr lang="en-US"/>
              <a:t>)</a:t>
            </a:r>
            <a:endParaRPr/>
          </a:p>
          <a:p>
            <a:pPr indent="-273050" lvl="1" marL="630238" rtl="0" algn="l">
              <a:lnSpc>
                <a:spcPct val="126666"/>
              </a:lnSpc>
              <a:spcBef>
                <a:spcPts val="1200"/>
              </a:spcBef>
              <a:spcAft>
                <a:spcPts val="0"/>
              </a:spcAft>
              <a:buSzPts val="3000"/>
              <a:buChar char="⬥"/>
            </a:pPr>
            <a:r>
              <a:rPr lang="en-US"/>
              <a:t>Means of presenting system symbols (like the new line symbol)</a:t>
            </a:r>
            <a:endParaRPr/>
          </a:p>
          <a:p>
            <a:pPr indent="-282575" lvl="0" marL="282575" rtl="0" algn="l">
              <a:lnSpc>
                <a:spcPct val="118750"/>
              </a:lnSpc>
              <a:spcBef>
                <a:spcPts val="1200"/>
              </a:spcBef>
              <a:spcAft>
                <a:spcPts val="0"/>
              </a:spcAft>
              <a:buClr>
                <a:srgbClr val="B4DAE4"/>
              </a:buClr>
              <a:buSzPts val="2240"/>
              <a:buChar char="◆"/>
            </a:pPr>
            <a:r>
              <a:rPr lang="en-US"/>
              <a:t>Common escaping sequences are:</a:t>
            </a:r>
            <a:endParaRPr/>
          </a:p>
          <a:p>
            <a:pPr indent="-273050" lvl="1" marL="630238" rtl="0" algn="l">
              <a:lnSpc>
                <a:spcPct val="126666"/>
              </a:lnSpc>
              <a:spcBef>
                <a:spcPts val="1200"/>
              </a:spcBef>
              <a:spcAft>
                <a:spcPts val="0"/>
              </a:spcAft>
              <a:buSzPts val="2800"/>
              <a:buChar char="⬥"/>
            </a:pPr>
            <a:r>
              <a:rPr lang="en-US" sz="2800">
                <a:solidFill>
                  <a:srgbClr val="D9EDF1"/>
                </a:solidFill>
                <a:latin typeface="Consolas"/>
                <a:ea typeface="Consolas"/>
                <a:cs typeface="Consolas"/>
                <a:sym typeface="Consolas"/>
              </a:rPr>
              <a:t>\'</a:t>
            </a:r>
            <a:r>
              <a:rPr lang="en-US"/>
              <a:t> for single quote	</a:t>
            </a:r>
            <a:r>
              <a:rPr lang="en-US" sz="2800">
                <a:solidFill>
                  <a:srgbClr val="D9EDF1"/>
                </a:solidFill>
                <a:latin typeface="Consolas"/>
                <a:ea typeface="Consolas"/>
                <a:cs typeface="Consolas"/>
                <a:sym typeface="Consolas"/>
              </a:rPr>
              <a:t>\"</a:t>
            </a:r>
            <a:r>
              <a:rPr lang="en-US"/>
              <a:t> for double quote</a:t>
            </a:r>
            <a:endParaRPr/>
          </a:p>
          <a:p>
            <a:pPr indent="-273050" lvl="1" marL="630238" rtl="0" algn="l">
              <a:lnSpc>
                <a:spcPct val="126666"/>
              </a:lnSpc>
              <a:spcBef>
                <a:spcPts val="1200"/>
              </a:spcBef>
              <a:spcAft>
                <a:spcPts val="0"/>
              </a:spcAft>
              <a:buSzPts val="2800"/>
              <a:buChar char="⬥"/>
            </a:pPr>
            <a:r>
              <a:rPr lang="en-US" sz="2800">
                <a:solidFill>
                  <a:srgbClr val="D9EDF1"/>
                </a:solidFill>
                <a:latin typeface="Consolas"/>
                <a:ea typeface="Consolas"/>
                <a:cs typeface="Consolas"/>
                <a:sym typeface="Consolas"/>
              </a:rPr>
              <a:t>\\</a:t>
            </a:r>
            <a:r>
              <a:rPr lang="en-US"/>
              <a:t> for backslash		</a:t>
            </a:r>
            <a:r>
              <a:rPr lang="en-US" sz="2800">
                <a:solidFill>
                  <a:srgbClr val="D9EDF1"/>
                </a:solidFill>
                <a:latin typeface="Consolas"/>
                <a:ea typeface="Consolas"/>
                <a:cs typeface="Consolas"/>
                <a:sym typeface="Consolas"/>
              </a:rPr>
              <a:t>\n</a:t>
            </a:r>
            <a:r>
              <a:rPr lang="en-US">
                <a:solidFill>
                  <a:srgbClr val="D9EDF1"/>
                </a:solidFill>
                <a:latin typeface="Consolas"/>
                <a:ea typeface="Consolas"/>
                <a:cs typeface="Consolas"/>
                <a:sym typeface="Consolas"/>
              </a:rPr>
              <a:t> </a:t>
            </a:r>
            <a:r>
              <a:rPr lang="en-US"/>
              <a:t>for new line</a:t>
            </a:r>
            <a:endParaRPr/>
          </a:p>
          <a:p>
            <a:pPr indent="-273050" lvl="1" marL="630238" rtl="0" algn="l">
              <a:lnSpc>
                <a:spcPct val="126666"/>
              </a:lnSpc>
              <a:spcBef>
                <a:spcPts val="1200"/>
              </a:spcBef>
              <a:spcAft>
                <a:spcPts val="0"/>
              </a:spcAft>
              <a:buSzPts val="2800"/>
              <a:buChar char="⬥"/>
            </a:pPr>
            <a:r>
              <a:rPr lang="en-US" sz="2800">
                <a:solidFill>
                  <a:srgbClr val="D9EDF1"/>
                </a:solidFill>
                <a:latin typeface="Consolas"/>
                <a:ea typeface="Consolas"/>
                <a:cs typeface="Consolas"/>
                <a:sym typeface="Consolas"/>
              </a:rPr>
              <a:t>\uXXXX</a:t>
            </a:r>
            <a:r>
              <a:rPr lang="en-US" sz="2800">
                <a:solidFill>
                  <a:srgbClr val="D9EDF1"/>
                </a:solidFill>
              </a:rPr>
              <a:t> </a:t>
            </a:r>
            <a:r>
              <a:rPr lang="en-US"/>
              <a:t>for denoting any other Unicode symbol</a:t>
            </a:r>
            <a:endParaRPr/>
          </a:p>
        </p:txBody>
      </p:sp>
      <p:sp>
        <p:nvSpPr>
          <p:cNvPr id="551" name="Google Shape;551;p5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9"/>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Character Literals – Example</a:t>
            </a:r>
            <a:endParaRPr/>
          </a:p>
        </p:txBody>
      </p:sp>
      <p:sp>
        <p:nvSpPr>
          <p:cNvPr id="557" name="Google Shape;557;p59"/>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Examples of different character literals:</a:t>
            </a:r>
            <a:endParaRPr/>
          </a:p>
        </p:txBody>
      </p:sp>
      <p:sp>
        <p:nvSpPr>
          <p:cNvPr id="558" name="Google Shape;558;p59"/>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9" name="Google Shape;559;p59"/>
          <p:cNvSpPr/>
          <p:nvPr/>
        </p:nvSpPr>
        <p:spPr>
          <a:xfrm>
            <a:off x="638506" y="1905000"/>
            <a:ext cx="7853362" cy="4216539"/>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char symbol = 'a'; // An ordinary symbol</a:t>
            </a:r>
            <a:endParaRPr/>
          </a:p>
          <a:p>
            <a:pPr indent="0" lvl="0" marL="0" marR="0" rtl="0" algn="l">
              <a:lnSpc>
                <a:spcPct val="110000"/>
              </a:lnSpc>
              <a:spcBef>
                <a:spcPts val="1200"/>
              </a:spcBef>
              <a:spcAft>
                <a:spcPts val="0"/>
              </a:spcAft>
              <a:buNone/>
            </a:pPr>
            <a:r>
              <a:rPr b="1" lang="en-US" sz="2000">
                <a:solidFill>
                  <a:srgbClr val="8CF4F2"/>
                </a:solidFill>
                <a:latin typeface="Consolas"/>
                <a:ea typeface="Consolas"/>
                <a:cs typeface="Consolas"/>
                <a:sym typeface="Consolas"/>
              </a:rPr>
              <a:t>symbol = '\u006F'; // Unicode symbol code in a			      // hexadecimal format (letter 'o')</a:t>
            </a:r>
            <a:endParaRPr/>
          </a:p>
          <a:p>
            <a:pPr indent="0" lvl="0" marL="0" marR="0" rtl="0" algn="l">
              <a:lnSpc>
                <a:spcPct val="110000"/>
              </a:lnSpc>
              <a:spcBef>
                <a:spcPts val="1200"/>
              </a:spcBef>
              <a:spcAft>
                <a:spcPts val="0"/>
              </a:spcAft>
              <a:buNone/>
            </a:pPr>
            <a:r>
              <a:rPr b="1" lang="en-US" sz="2000">
                <a:solidFill>
                  <a:srgbClr val="8CF4F2"/>
                </a:solidFill>
                <a:latin typeface="Consolas"/>
                <a:ea typeface="Consolas"/>
                <a:cs typeface="Consolas"/>
                <a:sym typeface="Consolas"/>
              </a:rPr>
              <a:t>symbol = '\u8449'; // 葉 (Leaf in Traditional Chinese)</a:t>
            </a:r>
            <a:endParaRPr/>
          </a:p>
          <a:p>
            <a:pPr indent="0" lvl="0" marL="0" marR="0" rtl="0" algn="l">
              <a:lnSpc>
                <a:spcPct val="110000"/>
              </a:lnSpc>
              <a:spcBef>
                <a:spcPts val="1200"/>
              </a:spcBef>
              <a:spcAft>
                <a:spcPts val="0"/>
              </a:spcAft>
              <a:buNone/>
            </a:pPr>
            <a:r>
              <a:rPr b="1" lang="en-US" sz="2000">
                <a:solidFill>
                  <a:srgbClr val="8CF4F2"/>
                </a:solidFill>
                <a:latin typeface="Consolas"/>
                <a:ea typeface="Consolas"/>
                <a:cs typeface="Consolas"/>
                <a:sym typeface="Consolas"/>
              </a:rPr>
              <a:t>symbol = '\''; // Assigning the single quote symbol</a:t>
            </a:r>
            <a:endParaRPr/>
          </a:p>
          <a:p>
            <a:pPr indent="0" lvl="0" marL="0" marR="0" rtl="0" algn="l">
              <a:lnSpc>
                <a:spcPct val="110000"/>
              </a:lnSpc>
              <a:spcBef>
                <a:spcPts val="1200"/>
              </a:spcBef>
              <a:spcAft>
                <a:spcPts val="0"/>
              </a:spcAft>
              <a:buNone/>
            </a:pPr>
            <a:r>
              <a:rPr b="1" lang="en-US" sz="2000">
                <a:solidFill>
                  <a:srgbClr val="8CF4F2"/>
                </a:solidFill>
                <a:latin typeface="Consolas"/>
                <a:ea typeface="Consolas"/>
                <a:cs typeface="Consolas"/>
                <a:sym typeface="Consolas"/>
              </a:rPr>
              <a:t>symbol = '\\'; // Assigning the backslash symbol</a:t>
            </a:r>
            <a:endParaRPr/>
          </a:p>
          <a:p>
            <a:pPr indent="0" lvl="0" marL="0" marR="0" rtl="0" algn="l">
              <a:lnSpc>
                <a:spcPct val="110000"/>
              </a:lnSpc>
              <a:spcBef>
                <a:spcPts val="1200"/>
              </a:spcBef>
              <a:spcAft>
                <a:spcPts val="0"/>
              </a:spcAft>
              <a:buNone/>
            </a:pPr>
            <a:r>
              <a:rPr b="1" lang="en-US" sz="2000">
                <a:solidFill>
                  <a:srgbClr val="8CF4F2"/>
                </a:solidFill>
                <a:latin typeface="Consolas"/>
                <a:ea typeface="Consolas"/>
                <a:cs typeface="Consolas"/>
                <a:sym typeface="Consolas"/>
              </a:rPr>
              <a:t>symbol = '\n'; // Assigning new line symbol</a:t>
            </a:r>
            <a:endParaRPr b="1" sz="2000">
              <a:solidFill>
                <a:srgbClr val="8CF4F2"/>
              </a:solidFill>
              <a:latin typeface="Consolas"/>
              <a:ea typeface="Consolas"/>
              <a:cs typeface="Consolas"/>
              <a:sym typeface="Consolas"/>
            </a:endParaRPr>
          </a:p>
          <a:p>
            <a:pPr indent="0" lvl="0" marL="0" marR="0" rtl="0" algn="l">
              <a:lnSpc>
                <a:spcPct val="110000"/>
              </a:lnSpc>
              <a:spcBef>
                <a:spcPts val="1200"/>
              </a:spcBef>
              <a:spcAft>
                <a:spcPts val="0"/>
              </a:spcAft>
              <a:buNone/>
            </a:pPr>
            <a:r>
              <a:rPr b="1" lang="en-US" sz="2000">
                <a:solidFill>
                  <a:srgbClr val="8CF4F2"/>
                </a:solidFill>
                <a:latin typeface="Consolas"/>
                <a:ea typeface="Consolas"/>
                <a:cs typeface="Consolas"/>
                <a:sym typeface="Consolas"/>
              </a:rPr>
              <a:t>symbol = '\t'; // Assigning TAB symbol</a:t>
            </a:r>
            <a:endParaRPr b="1" sz="2000">
              <a:solidFill>
                <a:srgbClr val="8CF4F2"/>
              </a:solidFill>
              <a:latin typeface="Consolas"/>
              <a:ea typeface="Consolas"/>
              <a:cs typeface="Consolas"/>
              <a:sym typeface="Consolas"/>
            </a:endParaRPr>
          </a:p>
          <a:p>
            <a:pPr indent="0" lvl="0" marL="0" marR="0" rtl="0" algn="l">
              <a:lnSpc>
                <a:spcPct val="110000"/>
              </a:lnSpc>
              <a:spcBef>
                <a:spcPts val="1200"/>
              </a:spcBef>
              <a:spcAft>
                <a:spcPts val="0"/>
              </a:spcAft>
              <a:buNone/>
            </a:pPr>
            <a:r>
              <a:rPr b="1" lang="en-US" sz="2000">
                <a:solidFill>
                  <a:srgbClr val="8CF4F2"/>
                </a:solidFill>
                <a:latin typeface="Consolas"/>
                <a:ea typeface="Consolas"/>
                <a:cs typeface="Consolas"/>
                <a:sym typeface="Consolas"/>
              </a:rPr>
              <a:t>symbol = "a"; // Incorrect: use single quotes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Data Type Characteristics</a:t>
            </a:r>
            <a:endParaRPr/>
          </a:p>
        </p:txBody>
      </p:sp>
      <p:sp>
        <p:nvSpPr>
          <p:cNvPr id="112" name="Google Shape;112;p6"/>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SzPts val="2240"/>
              <a:buChar char="◆"/>
            </a:pPr>
            <a:r>
              <a:rPr lang="en-US"/>
              <a:t>A data type has:</a:t>
            </a:r>
            <a:endParaRPr/>
          </a:p>
          <a:p>
            <a:pPr indent="-273050" lvl="1" marL="630238" rtl="0" algn="l">
              <a:lnSpc>
                <a:spcPct val="126666"/>
              </a:lnSpc>
              <a:spcBef>
                <a:spcPts val="900"/>
              </a:spcBef>
              <a:spcAft>
                <a:spcPts val="0"/>
              </a:spcAft>
              <a:buSzPts val="3000"/>
              <a:buChar char="⬥"/>
            </a:pPr>
            <a:r>
              <a:rPr lang="en-US"/>
              <a:t>Name (C# keyword or .NET type)</a:t>
            </a:r>
            <a:endParaRPr/>
          </a:p>
          <a:p>
            <a:pPr indent="-273050" lvl="1" marL="630238" rtl="0" algn="l">
              <a:lnSpc>
                <a:spcPct val="126666"/>
              </a:lnSpc>
              <a:spcBef>
                <a:spcPts val="900"/>
              </a:spcBef>
              <a:spcAft>
                <a:spcPts val="0"/>
              </a:spcAft>
              <a:buSzPts val="3000"/>
              <a:buChar char="⬥"/>
            </a:pPr>
            <a:r>
              <a:rPr lang="en-US"/>
              <a:t>Size (how much memory is used)</a:t>
            </a:r>
            <a:endParaRPr/>
          </a:p>
          <a:p>
            <a:pPr indent="-273050" lvl="1" marL="630238" rtl="0" algn="l">
              <a:lnSpc>
                <a:spcPct val="126666"/>
              </a:lnSpc>
              <a:spcBef>
                <a:spcPts val="900"/>
              </a:spcBef>
              <a:spcAft>
                <a:spcPts val="0"/>
              </a:spcAft>
              <a:buSzPts val="3000"/>
              <a:buChar char="⬥"/>
            </a:pPr>
            <a:r>
              <a:rPr lang="en-US"/>
              <a:t>Default value</a:t>
            </a:r>
            <a:endParaRPr/>
          </a:p>
          <a:p>
            <a:pPr indent="-282575" lvl="0" marL="282575" rtl="0" algn="l">
              <a:lnSpc>
                <a:spcPct val="118750"/>
              </a:lnSpc>
              <a:spcBef>
                <a:spcPts val="900"/>
              </a:spcBef>
              <a:spcAft>
                <a:spcPts val="0"/>
              </a:spcAft>
              <a:buSzPts val="2240"/>
              <a:buChar char="◆"/>
            </a:pPr>
            <a:r>
              <a:rPr lang="en-US"/>
              <a:t>Example:</a:t>
            </a:r>
            <a:endParaRPr/>
          </a:p>
          <a:p>
            <a:pPr indent="-273050" lvl="1" marL="630238" rtl="0" algn="l">
              <a:lnSpc>
                <a:spcPct val="126666"/>
              </a:lnSpc>
              <a:spcBef>
                <a:spcPts val="900"/>
              </a:spcBef>
              <a:spcAft>
                <a:spcPts val="0"/>
              </a:spcAft>
              <a:buSzPts val="3000"/>
              <a:buChar char="⬥"/>
            </a:pPr>
            <a:r>
              <a:rPr lang="en-US"/>
              <a:t>Integer numbers in C#</a:t>
            </a:r>
            <a:endParaRPr/>
          </a:p>
          <a:p>
            <a:pPr indent="-273050" lvl="1" marL="630238" rtl="0" algn="l">
              <a:lnSpc>
                <a:spcPct val="126666"/>
              </a:lnSpc>
              <a:spcBef>
                <a:spcPts val="900"/>
              </a:spcBef>
              <a:spcAft>
                <a:spcPts val="0"/>
              </a:spcAft>
              <a:buSzPts val="3000"/>
              <a:buChar char="⬥"/>
            </a:pPr>
            <a:r>
              <a:rPr lang="en-US"/>
              <a:t>Name: </a:t>
            </a:r>
            <a:r>
              <a:rPr lang="en-US">
                <a:solidFill>
                  <a:srgbClr val="D9EDF1"/>
                </a:solidFill>
                <a:latin typeface="Consolas"/>
                <a:ea typeface="Consolas"/>
                <a:cs typeface="Consolas"/>
                <a:sym typeface="Consolas"/>
              </a:rPr>
              <a:t>int</a:t>
            </a:r>
            <a:endParaRPr/>
          </a:p>
          <a:p>
            <a:pPr indent="-273050" lvl="1" marL="630238" rtl="0" algn="l">
              <a:lnSpc>
                <a:spcPct val="126666"/>
              </a:lnSpc>
              <a:spcBef>
                <a:spcPts val="900"/>
              </a:spcBef>
              <a:spcAft>
                <a:spcPts val="0"/>
              </a:spcAft>
              <a:buSzPts val="3000"/>
              <a:buChar char="⬥"/>
            </a:pPr>
            <a:r>
              <a:rPr lang="en-US"/>
              <a:t>Size: 32 bits (4 bytes)</a:t>
            </a:r>
            <a:endParaRPr/>
          </a:p>
          <a:p>
            <a:pPr indent="-273050" lvl="1" marL="630238" rtl="0" algn="l">
              <a:lnSpc>
                <a:spcPct val="126666"/>
              </a:lnSpc>
              <a:spcBef>
                <a:spcPts val="900"/>
              </a:spcBef>
              <a:spcAft>
                <a:spcPts val="0"/>
              </a:spcAft>
              <a:buSzPts val="3000"/>
              <a:buChar char="⬥"/>
            </a:pPr>
            <a:r>
              <a:rPr lang="en-US"/>
              <a:t>Default value: 0</a:t>
            </a:r>
            <a:endParaRPr/>
          </a:p>
        </p:txBody>
      </p:sp>
      <p:sp>
        <p:nvSpPr>
          <p:cNvPr id="113" name="Google Shape;113;p6"/>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View Image" id="114" name="Google Shape;114;p6">
            <a:hlinkClick r:id="rId3"/>
          </p:cNvPr>
          <p:cNvPicPr preferRelativeResize="0"/>
          <p:nvPr/>
        </p:nvPicPr>
        <p:blipFill rotWithShape="1">
          <a:blip r:embed="rId4">
            <a:alphaModFix/>
          </a:blip>
          <a:srcRect b="0" l="0" r="0" t="0"/>
          <a:stretch/>
        </p:blipFill>
        <p:spPr>
          <a:xfrm>
            <a:off x="7391400" y="3543300"/>
            <a:ext cx="1219200" cy="280147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0"/>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String Literals</a:t>
            </a:r>
            <a:endParaRPr/>
          </a:p>
        </p:txBody>
      </p:sp>
      <p:sp>
        <p:nvSpPr>
          <p:cNvPr id="565" name="Google Shape;565;p60"/>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String literals:</a:t>
            </a:r>
            <a:endParaRPr/>
          </a:p>
          <a:p>
            <a:pPr indent="-273050" lvl="1" marL="630238" rtl="0" algn="l">
              <a:lnSpc>
                <a:spcPct val="126666"/>
              </a:lnSpc>
              <a:spcBef>
                <a:spcPts val="1200"/>
              </a:spcBef>
              <a:spcAft>
                <a:spcPts val="0"/>
              </a:spcAft>
              <a:buSzPts val="3000"/>
              <a:buChar char="⬥"/>
            </a:pPr>
            <a:r>
              <a:rPr lang="en-US"/>
              <a:t>Are used for values of the string type</a:t>
            </a:r>
            <a:endParaRPr/>
          </a:p>
          <a:p>
            <a:pPr indent="-273050" lvl="1" marL="630238" rtl="0" algn="l">
              <a:lnSpc>
                <a:spcPct val="126666"/>
              </a:lnSpc>
              <a:spcBef>
                <a:spcPts val="1200"/>
              </a:spcBef>
              <a:spcAft>
                <a:spcPts val="0"/>
              </a:spcAft>
              <a:buSzPts val="3000"/>
              <a:buChar char="⬥"/>
            </a:pPr>
            <a:r>
              <a:rPr lang="en-US"/>
              <a:t>Consist of two double quotes surrounding the value: </a:t>
            </a:r>
            <a:r>
              <a:rPr lang="en-US" sz="2800">
                <a:solidFill>
                  <a:srgbClr val="D9EDF1"/>
                </a:solidFill>
                <a:latin typeface="Consolas"/>
                <a:ea typeface="Consolas"/>
                <a:cs typeface="Consolas"/>
                <a:sym typeface="Consolas"/>
              </a:rPr>
              <a:t>"</a:t>
            </a:r>
            <a:r>
              <a:rPr lang="en-US">
                <a:solidFill>
                  <a:srgbClr val="D9EDF1"/>
                </a:solidFill>
                <a:latin typeface="Consolas"/>
                <a:ea typeface="Consolas"/>
                <a:cs typeface="Consolas"/>
                <a:sym typeface="Consolas"/>
              </a:rPr>
              <a:t>&lt;value&gt;</a:t>
            </a:r>
            <a:r>
              <a:rPr lang="en-US" sz="2800">
                <a:solidFill>
                  <a:srgbClr val="D9EDF1"/>
                </a:solidFill>
                <a:latin typeface="Consolas"/>
                <a:ea typeface="Consolas"/>
                <a:cs typeface="Consolas"/>
                <a:sym typeface="Consolas"/>
              </a:rPr>
              <a:t>"</a:t>
            </a:r>
            <a:endParaRPr/>
          </a:p>
          <a:p>
            <a:pPr indent="-273050" lvl="1" marL="630238" rtl="0" algn="l">
              <a:lnSpc>
                <a:spcPct val="126666"/>
              </a:lnSpc>
              <a:spcBef>
                <a:spcPts val="1200"/>
              </a:spcBef>
              <a:spcAft>
                <a:spcPts val="0"/>
              </a:spcAft>
              <a:buSzPts val="3000"/>
              <a:buChar char="⬥"/>
            </a:pPr>
            <a:r>
              <a:rPr lang="en-US"/>
              <a:t>May have a </a:t>
            </a:r>
            <a:r>
              <a:rPr lang="en-US" sz="2800">
                <a:solidFill>
                  <a:srgbClr val="D9EDF1"/>
                </a:solidFill>
              </a:rPr>
              <a:t>@</a:t>
            </a:r>
            <a:r>
              <a:rPr lang="en-US"/>
              <a:t> prefix which ignores the used escaping sequences: </a:t>
            </a:r>
            <a:r>
              <a:rPr lang="en-US">
                <a:solidFill>
                  <a:srgbClr val="D9EDF1"/>
                </a:solidFill>
              </a:rPr>
              <a:t>@</a:t>
            </a:r>
            <a:r>
              <a:rPr lang="en-US">
                <a:solidFill>
                  <a:srgbClr val="D9EDF1"/>
                </a:solidFill>
                <a:latin typeface="Consolas"/>
                <a:ea typeface="Consolas"/>
                <a:cs typeface="Consolas"/>
                <a:sym typeface="Consolas"/>
              </a:rPr>
              <a:t>"&lt;value&gt;"</a:t>
            </a:r>
            <a:endParaRPr>
              <a:solidFill>
                <a:srgbClr val="D9EDF1"/>
              </a:solidFill>
              <a:latin typeface="Consolas"/>
              <a:ea typeface="Consolas"/>
              <a:cs typeface="Consolas"/>
              <a:sym typeface="Consolas"/>
            </a:endParaRPr>
          </a:p>
          <a:p>
            <a:pPr indent="-282575" lvl="0" marL="282575" rtl="0" algn="l">
              <a:lnSpc>
                <a:spcPct val="118750"/>
              </a:lnSpc>
              <a:spcBef>
                <a:spcPts val="1200"/>
              </a:spcBef>
              <a:spcAft>
                <a:spcPts val="0"/>
              </a:spcAft>
              <a:buClr>
                <a:srgbClr val="B4DAE4"/>
              </a:buClr>
              <a:buSzPts val="2240"/>
              <a:buChar char="◆"/>
            </a:pPr>
            <a:r>
              <a:rPr lang="en-US"/>
              <a:t>The value is a sequence of character literals</a:t>
            </a:r>
            <a:endParaRPr/>
          </a:p>
        </p:txBody>
      </p:sp>
      <p:sp>
        <p:nvSpPr>
          <p:cNvPr id="566" name="Google Shape;566;p60"/>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7" name="Google Shape;567;p60"/>
          <p:cNvSpPr/>
          <p:nvPr/>
        </p:nvSpPr>
        <p:spPr>
          <a:xfrm>
            <a:off x="681038" y="5378971"/>
            <a:ext cx="7777162" cy="430887"/>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string s = "I am a sting literal";</a:t>
            </a:r>
            <a:endParaRPr b="1" sz="2000">
              <a:solidFill>
                <a:srgbClr val="8CF4F2"/>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1"/>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String Literals – Example</a:t>
            </a:r>
            <a:endParaRPr/>
          </a:p>
        </p:txBody>
      </p:sp>
      <p:sp>
        <p:nvSpPr>
          <p:cNvPr id="573" name="Google Shape;573;p61"/>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Benefits of quoted strings (the </a:t>
            </a:r>
            <a:r>
              <a:rPr lang="en-US">
                <a:solidFill>
                  <a:srgbClr val="D9EDF1"/>
                </a:solidFill>
              </a:rPr>
              <a:t>@</a:t>
            </a:r>
            <a:r>
              <a:rPr lang="en-US"/>
              <a:t> prefix):</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140335" lvl="0" marL="282575" rtl="0" algn="l">
              <a:lnSpc>
                <a:spcPct val="118750"/>
              </a:lnSpc>
              <a:spcBef>
                <a:spcPts val="1200"/>
              </a:spcBef>
              <a:spcAft>
                <a:spcPts val="0"/>
              </a:spcAft>
              <a:buClr>
                <a:srgbClr val="B4DAE4"/>
              </a:buClr>
              <a:buSzPts val="2240"/>
              <a:buNone/>
            </a:pPr>
            <a:r>
              <a:t/>
            </a:r>
            <a:endParaRPr/>
          </a:p>
          <a:p>
            <a:pPr indent="-282575" lvl="0" marL="282575" rtl="0" algn="l">
              <a:lnSpc>
                <a:spcPct val="118750"/>
              </a:lnSpc>
              <a:spcBef>
                <a:spcPts val="1200"/>
              </a:spcBef>
              <a:spcAft>
                <a:spcPts val="0"/>
              </a:spcAft>
              <a:buClr>
                <a:srgbClr val="B4DAE4"/>
              </a:buClr>
              <a:buSzPts val="2240"/>
              <a:buChar char="◆"/>
            </a:pPr>
            <a:r>
              <a:rPr lang="en-US"/>
              <a:t>In quoted strings </a:t>
            </a:r>
            <a:r>
              <a:rPr lang="en-US">
                <a:solidFill>
                  <a:srgbClr val="D9EDF1"/>
                </a:solidFill>
                <a:latin typeface="Consolas"/>
                <a:ea typeface="Consolas"/>
                <a:cs typeface="Consolas"/>
                <a:sym typeface="Consolas"/>
              </a:rPr>
              <a:t>\"</a:t>
            </a:r>
            <a:r>
              <a:rPr lang="en-US"/>
              <a:t> is used instead of </a:t>
            </a:r>
            <a:r>
              <a:rPr lang="en-US">
                <a:solidFill>
                  <a:srgbClr val="D9EDF1"/>
                </a:solidFill>
                <a:latin typeface="Consolas"/>
                <a:ea typeface="Consolas"/>
                <a:cs typeface="Consolas"/>
                <a:sym typeface="Consolas"/>
              </a:rPr>
              <a:t>""</a:t>
            </a:r>
            <a:r>
              <a:rPr lang="en-US"/>
              <a:t>!</a:t>
            </a:r>
            <a:endParaRPr/>
          </a:p>
        </p:txBody>
      </p:sp>
      <p:sp>
        <p:nvSpPr>
          <p:cNvPr id="574" name="Google Shape;574;p6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5" name="Google Shape;575;p61"/>
          <p:cNvSpPr/>
          <p:nvPr/>
        </p:nvSpPr>
        <p:spPr>
          <a:xfrm>
            <a:off x="612775" y="1828800"/>
            <a:ext cx="7920038" cy="347787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Here is a string literal using escape sequences</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string quotation = "\"Hello, Jude\", he said.";</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string path = "C:\\WINNT\\Darts\\Darts.exe";</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Here is an example of the usage of @</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quotation = @"""Hello, Jimmy!"", she answered.";</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path = @"C:\WINNT\Darts\Darts.exe";</a:t>
            </a:r>
            <a:endParaRPr/>
          </a:p>
          <a:p>
            <a:pPr indent="0" lvl="0" marL="0" marR="0" rtl="0" algn="l">
              <a:lnSpc>
                <a:spcPct val="110000"/>
              </a:lnSpc>
              <a:spcBef>
                <a:spcPts val="0"/>
              </a:spcBef>
              <a:spcAft>
                <a:spcPts val="0"/>
              </a:spcAft>
              <a:buNone/>
            </a:pPr>
            <a:r>
              <a:t/>
            </a:r>
            <a:endParaRPr b="1" sz="2000">
              <a:solidFill>
                <a:srgbClr val="8CF4F2"/>
              </a:solidFill>
              <a:latin typeface="Consolas"/>
              <a:ea typeface="Consolas"/>
              <a:cs typeface="Consolas"/>
              <a:sym typeface="Consolas"/>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string str = @"some</a:t>
            </a:r>
            <a:endParaRPr/>
          </a:p>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		text";</a:t>
            </a:r>
            <a:endParaRPr b="1" sz="2000">
              <a:solidFill>
                <a:srgbClr val="8CF4F2"/>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9" name="Shape 579"/>
        <p:cNvGrpSpPr/>
        <p:nvPr/>
      </p:nvGrpSpPr>
      <p:grpSpPr>
        <a:xfrm>
          <a:off x="0" y="0"/>
          <a:ext cx="0" cy="0"/>
          <a:chOff x="0" y="0"/>
          <a:chExt cx="0" cy="0"/>
        </a:xfrm>
      </p:grpSpPr>
      <p:sp>
        <p:nvSpPr>
          <p:cNvPr id="580" name="Google Shape;580;p62"/>
          <p:cNvSpPr txBox="1"/>
          <p:nvPr>
            <p:ph type="ctrTitle"/>
          </p:nvPr>
        </p:nvSpPr>
        <p:spPr>
          <a:xfrm>
            <a:off x="457200" y="2133600"/>
            <a:ext cx="8229600" cy="6858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String Literals</a:t>
            </a:r>
            <a:endParaRPr/>
          </a:p>
        </p:txBody>
      </p:sp>
      <p:sp>
        <p:nvSpPr>
          <p:cNvPr id="581" name="Google Shape;581;p62"/>
          <p:cNvSpPr txBox="1"/>
          <p:nvPr>
            <p:ph idx="1" type="subTitle"/>
          </p:nvPr>
        </p:nvSpPr>
        <p:spPr>
          <a:xfrm>
            <a:off x="457200" y="2859879"/>
            <a:ext cx="82296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pic>
        <p:nvPicPr>
          <p:cNvPr descr="Symbols by fantasyghostpsn." id="582" name="Google Shape;582;p62"/>
          <p:cNvPicPr preferRelativeResize="0"/>
          <p:nvPr/>
        </p:nvPicPr>
        <p:blipFill rotWithShape="1">
          <a:blip r:embed="rId3">
            <a:alphaModFix/>
          </a:blip>
          <a:srcRect b="0" l="0" r="0" t="0"/>
          <a:stretch/>
        </p:blipFill>
        <p:spPr>
          <a:xfrm rot="-5573125">
            <a:off x="3756915" y="1527060"/>
            <a:ext cx="1590675" cy="659439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3"/>
          <p:cNvSpPr txBox="1"/>
          <p:nvPr>
            <p:ph type="ctrTitle"/>
          </p:nvPr>
        </p:nvSpPr>
        <p:spPr>
          <a:xfrm>
            <a:off x="457200" y="2362200"/>
            <a:ext cx="8229600" cy="6858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Nullable Types</a:t>
            </a:r>
            <a:endParaRPr/>
          </a:p>
        </p:txBody>
      </p:sp>
      <p:sp>
        <p:nvSpPr>
          <p:cNvPr id="588" name="Google Shape;588;p63"/>
          <p:cNvSpPr txBox="1"/>
          <p:nvPr>
            <p:ph idx="4294967295" type="sldNum"/>
          </p:nvPr>
        </p:nvSpPr>
        <p:spPr>
          <a:xfrm>
            <a:off x="86868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9" name="Google Shape;589;p63"/>
          <p:cNvPicPr preferRelativeResize="0"/>
          <p:nvPr/>
        </p:nvPicPr>
        <p:blipFill rotWithShape="1">
          <a:blip r:embed="rId3">
            <a:alphaModFix/>
          </a:blip>
          <a:srcRect b="0" l="0" r="0" t="0"/>
          <a:stretch/>
        </p:blipFill>
        <p:spPr>
          <a:xfrm rot="-1940252">
            <a:off x="457200" y="3867066"/>
            <a:ext cx="4867275" cy="1543134"/>
          </a:xfrm>
          <a:prstGeom prst="rect">
            <a:avLst/>
          </a:prstGeom>
          <a:noFill/>
          <a:ln>
            <a:noFill/>
          </a:ln>
          <a:effectLst>
            <a:outerShdw blurRad="76200" kx="-1200000" rotWithShape="0" algn="bl" sy="23000">
              <a:srgbClr val="000000">
                <a:alpha val="20000"/>
              </a:srgbClr>
            </a:outerShdw>
          </a:effectLst>
        </p:spPr>
      </p:pic>
      <p:pic>
        <p:nvPicPr>
          <p:cNvPr id="590" name="Google Shape;590;p63"/>
          <p:cNvPicPr preferRelativeResize="0"/>
          <p:nvPr/>
        </p:nvPicPr>
        <p:blipFill rotWithShape="1">
          <a:blip r:embed="rId4">
            <a:alphaModFix/>
          </a:blip>
          <a:srcRect b="0" l="0" r="0" t="0"/>
          <a:stretch/>
        </p:blipFill>
        <p:spPr>
          <a:xfrm rot="471519">
            <a:off x="5716980" y="3505708"/>
            <a:ext cx="2409589" cy="2517775"/>
          </a:xfrm>
          <a:prstGeom prst="rect">
            <a:avLst/>
          </a:prstGeom>
          <a:noFill/>
          <a:ln>
            <a:noFill/>
          </a:ln>
          <a:effectLst>
            <a:outerShdw rotWithShape="0" algn="ctr" dir="2700000" dist="35921">
              <a:schemeClr val="dk2"/>
            </a:outerShdw>
          </a:effectLst>
        </p:spPr>
      </p:pic>
      <p:pic>
        <p:nvPicPr>
          <p:cNvPr id="591" name="Google Shape;591;p63"/>
          <p:cNvPicPr preferRelativeResize="0"/>
          <p:nvPr/>
        </p:nvPicPr>
        <p:blipFill rotWithShape="1">
          <a:blip r:embed="rId5">
            <a:alphaModFix/>
          </a:blip>
          <a:srcRect b="0" l="0" r="0" t="0"/>
          <a:stretch/>
        </p:blipFill>
        <p:spPr>
          <a:xfrm>
            <a:off x="6172200" y="211460"/>
            <a:ext cx="1690687" cy="2226940"/>
          </a:xfrm>
          <a:prstGeom prst="roundRect">
            <a:avLst>
              <a:gd fmla="val 13155" name="adj"/>
            </a:avLst>
          </a:prstGeom>
          <a:noFill/>
          <a:ln>
            <a:noFill/>
          </a:ln>
          <a:effectLst>
            <a:outerShdw rotWithShape="0" algn="ctr" dir="2700000" dist="35921">
              <a:schemeClr val="dk2"/>
            </a:outerShdw>
          </a:effectLst>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4"/>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Nullable Types</a:t>
            </a:r>
            <a:endParaRPr/>
          </a:p>
        </p:txBody>
      </p:sp>
      <p:sp>
        <p:nvSpPr>
          <p:cNvPr id="597" name="Google Shape;597;p64"/>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00000"/>
              </a:lnSpc>
              <a:spcBef>
                <a:spcPts val="0"/>
              </a:spcBef>
              <a:spcAft>
                <a:spcPts val="0"/>
              </a:spcAft>
              <a:buSzPts val="2240"/>
              <a:buChar char="◆"/>
            </a:pPr>
            <a:r>
              <a:rPr lang="en-US">
                <a:solidFill>
                  <a:srgbClr val="D9EDF1"/>
                </a:solidFill>
                <a:latin typeface="Consolas"/>
                <a:ea typeface="Consolas"/>
                <a:cs typeface="Consolas"/>
                <a:sym typeface="Consolas"/>
              </a:rPr>
              <a:t>Nullable</a:t>
            </a:r>
            <a:r>
              <a:rPr lang="en-US">
                <a:solidFill>
                  <a:srgbClr val="D9EDF1"/>
                </a:solidFill>
              </a:rPr>
              <a:t> </a:t>
            </a:r>
            <a:r>
              <a:rPr lang="en-US"/>
              <a:t>types are instances of the </a:t>
            </a:r>
            <a:r>
              <a:rPr lang="en-US">
                <a:solidFill>
                  <a:srgbClr val="D9EDF1"/>
                </a:solidFill>
                <a:latin typeface="Consolas"/>
                <a:ea typeface="Consolas"/>
                <a:cs typeface="Consolas"/>
                <a:sym typeface="Consolas"/>
              </a:rPr>
              <a:t>System.Nullable</a:t>
            </a:r>
            <a:r>
              <a:rPr lang="en-US">
                <a:solidFill>
                  <a:srgbClr val="D9EDF1"/>
                </a:solidFill>
              </a:rPr>
              <a:t> </a:t>
            </a:r>
            <a:r>
              <a:rPr lang="en-US"/>
              <a:t>struct</a:t>
            </a:r>
            <a:endParaRPr/>
          </a:p>
          <a:p>
            <a:pPr indent="-273050" lvl="1" marL="630238" rtl="0" algn="l">
              <a:lnSpc>
                <a:spcPct val="100000"/>
              </a:lnSpc>
              <a:spcBef>
                <a:spcPts val="1200"/>
              </a:spcBef>
              <a:spcAft>
                <a:spcPts val="0"/>
              </a:spcAft>
              <a:buSzPts val="3000"/>
              <a:buChar char="⬥"/>
            </a:pPr>
            <a:r>
              <a:rPr lang="en-US"/>
              <a:t>Wrapper over the </a:t>
            </a:r>
            <a:r>
              <a:rPr lang="en-US">
                <a:solidFill>
                  <a:srgbClr val="D9EDF1"/>
                </a:solidFill>
              </a:rPr>
              <a:t>primitive</a:t>
            </a:r>
            <a:r>
              <a:rPr lang="en-US"/>
              <a:t> </a:t>
            </a:r>
            <a:r>
              <a:rPr lang="en-US">
                <a:solidFill>
                  <a:srgbClr val="D9EDF1"/>
                </a:solidFill>
              </a:rPr>
              <a:t>types</a:t>
            </a:r>
            <a:endParaRPr/>
          </a:p>
          <a:p>
            <a:pPr indent="-273050" lvl="1" marL="630238" rtl="0" algn="l">
              <a:lnSpc>
                <a:spcPct val="100000"/>
              </a:lnSpc>
              <a:spcBef>
                <a:spcPts val="1200"/>
              </a:spcBef>
              <a:spcAft>
                <a:spcPts val="0"/>
              </a:spcAft>
              <a:buSzPts val="3000"/>
              <a:buChar char="⬥"/>
            </a:pPr>
            <a:r>
              <a:rPr lang="en-US"/>
              <a:t>E.g. </a:t>
            </a:r>
            <a:r>
              <a:rPr lang="en-US">
                <a:solidFill>
                  <a:srgbClr val="D9EDF1"/>
                </a:solidFill>
                <a:latin typeface="Consolas"/>
                <a:ea typeface="Consolas"/>
                <a:cs typeface="Consolas"/>
                <a:sym typeface="Consolas"/>
              </a:rPr>
              <a:t>int?</a:t>
            </a:r>
            <a:r>
              <a:rPr lang="en-US"/>
              <a:t>, </a:t>
            </a:r>
            <a:r>
              <a:rPr lang="en-US">
                <a:solidFill>
                  <a:srgbClr val="D9EDF1"/>
                </a:solidFill>
                <a:latin typeface="Consolas"/>
                <a:ea typeface="Consolas"/>
                <a:cs typeface="Consolas"/>
                <a:sym typeface="Consolas"/>
              </a:rPr>
              <a:t>double?</a:t>
            </a:r>
            <a:r>
              <a:rPr lang="en-US" sz="3200">
                <a:solidFill>
                  <a:srgbClr val="EBFFD2"/>
                </a:solidFill>
              </a:rPr>
              <a:t>, etc.</a:t>
            </a:r>
            <a:endParaRPr/>
          </a:p>
          <a:p>
            <a:pPr indent="-282575" lvl="0" marL="282575" rtl="0" algn="l">
              <a:lnSpc>
                <a:spcPct val="100000"/>
              </a:lnSpc>
              <a:spcBef>
                <a:spcPts val="1200"/>
              </a:spcBef>
              <a:spcAft>
                <a:spcPts val="0"/>
              </a:spcAft>
              <a:buSzPts val="2240"/>
              <a:buChar char="◆"/>
            </a:pPr>
            <a:r>
              <a:rPr lang="en-US">
                <a:solidFill>
                  <a:srgbClr val="D9EDF1"/>
                </a:solidFill>
                <a:latin typeface="Consolas"/>
                <a:ea typeface="Consolas"/>
                <a:cs typeface="Consolas"/>
                <a:sym typeface="Consolas"/>
              </a:rPr>
              <a:t>Nullabe</a:t>
            </a:r>
            <a:r>
              <a:rPr lang="en-US">
                <a:solidFill>
                  <a:srgbClr val="D9EDF1"/>
                </a:solidFill>
              </a:rPr>
              <a:t> </a:t>
            </a:r>
            <a:r>
              <a:rPr lang="en-US"/>
              <a:t>type can represent the normal range of values for its underlying value type, plus an additional </a:t>
            </a:r>
            <a:r>
              <a:rPr lang="en-US">
                <a:solidFill>
                  <a:srgbClr val="D9EDF1"/>
                </a:solidFill>
                <a:latin typeface="Consolas"/>
                <a:ea typeface="Consolas"/>
                <a:cs typeface="Consolas"/>
                <a:sym typeface="Consolas"/>
              </a:rPr>
              <a:t>null</a:t>
            </a:r>
            <a:r>
              <a:rPr lang="en-US"/>
              <a:t> value</a:t>
            </a:r>
            <a:endParaRPr/>
          </a:p>
          <a:p>
            <a:pPr indent="-282575" lvl="0" marL="282575" rtl="0" algn="l">
              <a:lnSpc>
                <a:spcPct val="100000"/>
              </a:lnSpc>
              <a:spcBef>
                <a:spcPts val="1200"/>
              </a:spcBef>
              <a:spcAft>
                <a:spcPts val="0"/>
              </a:spcAft>
              <a:buSzPts val="2240"/>
              <a:buChar char="◆"/>
            </a:pPr>
            <a:r>
              <a:rPr lang="en-US"/>
              <a:t>Useful when dealing with </a:t>
            </a:r>
            <a:r>
              <a:rPr lang="en-US">
                <a:solidFill>
                  <a:srgbClr val="D9EDF1"/>
                </a:solidFill>
                <a:latin typeface="Consolas"/>
                <a:ea typeface="Consolas"/>
                <a:cs typeface="Consolas"/>
                <a:sym typeface="Consolas"/>
              </a:rPr>
              <a:t>Databases</a:t>
            </a:r>
            <a:r>
              <a:rPr lang="en-US"/>
              <a:t> or other structures that have default value </a:t>
            </a:r>
            <a:r>
              <a:rPr lang="en-US">
                <a:solidFill>
                  <a:srgbClr val="D9EDF1"/>
                </a:solidFill>
                <a:latin typeface="Consolas"/>
                <a:ea typeface="Consolas"/>
                <a:cs typeface="Consolas"/>
                <a:sym typeface="Consolas"/>
              </a:rPr>
              <a:t>null</a:t>
            </a:r>
            <a:endParaRPr>
              <a:solidFill>
                <a:srgbClr val="D9EDF1"/>
              </a:solidFill>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5"/>
          <p:cNvSpPr txBox="1"/>
          <p:nvPr>
            <p:ph type="title"/>
          </p:nvPr>
        </p:nvSpPr>
        <p:spPr>
          <a:xfrm>
            <a:off x="1828800" y="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Nullable Types – Example</a:t>
            </a:r>
            <a:endParaRPr/>
          </a:p>
        </p:txBody>
      </p:sp>
      <p:sp>
        <p:nvSpPr>
          <p:cNvPr id="603" name="Google Shape;603;p65"/>
          <p:cNvSpPr txBox="1"/>
          <p:nvPr>
            <p:ph idx="1" type="body"/>
          </p:nvPr>
        </p:nvSpPr>
        <p:spPr>
          <a:xfrm>
            <a:off x="228600" y="838200"/>
            <a:ext cx="8686800" cy="579646"/>
          </a:xfrm>
          <a:prstGeom prst="rect">
            <a:avLst/>
          </a:prstGeom>
          <a:noFill/>
          <a:ln>
            <a:noFill/>
          </a:ln>
        </p:spPr>
        <p:txBody>
          <a:bodyPr anchorCtr="0" anchor="t" bIns="45700" lIns="91425" spcFirstLastPara="1" rIns="91425" wrap="square" tIns="45700">
            <a:spAutoFit/>
          </a:bodyPr>
          <a:lstStyle/>
          <a:p>
            <a:pPr indent="-319088" lvl="0" marL="319088" marR="0" rtl="0" algn="l">
              <a:lnSpc>
                <a:spcPct val="100000"/>
              </a:lnSpc>
              <a:spcBef>
                <a:spcPts val="0"/>
              </a:spcBef>
              <a:spcAft>
                <a:spcPts val="0"/>
              </a:spcAft>
              <a:buClr>
                <a:srgbClr val="B4DAE4"/>
              </a:buClr>
              <a:buSzPts val="1960"/>
              <a:buFont typeface="Noto Sans Symbols"/>
              <a:buChar char="◆"/>
            </a:pPr>
            <a:r>
              <a:rPr lang="en-US" sz="2800"/>
              <a:t>Example with </a:t>
            </a:r>
            <a:r>
              <a:rPr lang="en-US" sz="2800">
                <a:solidFill>
                  <a:srgbClr val="D9EDF1"/>
                </a:solidFill>
                <a:latin typeface="Consolas"/>
                <a:ea typeface="Consolas"/>
                <a:cs typeface="Consolas"/>
                <a:sym typeface="Consolas"/>
              </a:rPr>
              <a:t>Integer</a:t>
            </a:r>
            <a:r>
              <a:rPr lang="en-US" sz="2800"/>
              <a:t>:</a:t>
            </a:r>
            <a:endParaRPr sz="2800">
              <a:solidFill>
                <a:srgbClr val="D9EDF1"/>
              </a:solidFill>
              <a:latin typeface="Consolas"/>
              <a:ea typeface="Consolas"/>
              <a:cs typeface="Consolas"/>
              <a:sym typeface="Consolas"/>
            </a:endParaRPr>
          </a:p>
        </p:txBody>
      </p:sp>
      <p:sp>
        <p:nvSpPr>
          <p:cNvPr id="604" name="Google Shape;604;p65"/>
          <p:cNvSpPr txBox="1"/>
          <p:nvPr>
            <p:ph idx="2" type="body"/>
          </p:nvPr>
        </p:nvSpPr>
        <p:spPr>
          <a:xfrm>
            <a:off x="320040" y="1371600"/>
            <a:ext cx="8458200" cy="1938992"/>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rtl="0" algn="l">
              <a:spcBef>
                <a:spcPts val="0"/>
              </a:spcBef>
              <a:spcAft>
                <a:spcPts val="0"/>
              </a:spcAft>
              <a:buSzPts val="1400"/>
              <a:buNone/>
            </a:pPr>
            <a:r>
              <a:rPr lang="en-US" sz="2000"/>
              <a:t>int? someInteger = null;</a:t>
            </a:r>
            <a:endParaRPr/>
          </a:p>
          <a:p>
            <a:pPr indent="0" lvl="0" marL="0" rtl="0" algn="l">
              <a:spcBef>
                <a:spcPts val="0"/>
              </a:spcBef>
              <a:spcAft>
                <a:spcPts val="0"/>
              </a:spcAft>
              <a:buSzPts val="1400"/>
              <a:buNone/>
            </a:pPr>
            <a:r>
              <a:rPr lang="en-US" sz="2000"/>
              <a:t>Console.WriteLine(</a:t>
            </a:r>
            <a:endParaRPr/>
          </a:p>
          <a:p>
            <a:pPr indent="0" lvl="0" marL="0" rtl="0" algn="l">
              <a:spcBef>
                <a:spcPts val="0"/>
              </a:spcBef>
              <a:spcAft>
                <a:spcPts val="0"/>
              </a:spcAft>
              <a:buSzPts val="1400"/>
              <a:buNone/>
            </a:pPr>
            <a:r>
              <a:rPr lang="en-US" sz="2000"/>
              <a:t>  "This is the integer with Null value -&gt; " + someInteger);</a:t>
            </a:r>
            <a:endParaRPr/>
          </a:p>
          <a:p>
            <a:pPr indent="0" lvl="0" marL="0" rtl="0" algn="l">
              <a:spcBef>
                <a:spcPts val="0"/>
              </a:spcBef>
              <a:spcAft>
                <a:spcPts val="0"/>
              </a:spcAft>
              <a:buSzPts val="1400"/>
              <a:buNone/>
            </a:pPr>
            <a:r>
              <a:rPr lang="en-US" sz="2000"/>
              <a:t>someInteger = 5;</a:t>
            </a:r>
            <a:endParaRPr sz="2000"/>
          </a:p>
          <a:p>
            <a:pPr indent="0" lvl="0" marL="0" rtl="0" algn="l">
              <a:spcBef>
                <a:spcPts val="0"/>
              </a:spcBef>
              <a:spcAft>
                <a:spcPts val="0"/>
              </a:spcAft>
              <a:buSzPts val="1400"/>
              <a:buNone/>
            </a:pPr>
            <a:r>
              <a:rPr lang="en-US" sz="2000"/>
              <a:t>Console.WriteLine(</a:t>
            </a:r>
            <a:endParaRPr/>
          </a:p>
          <a:p>
            <a:pPr indent="0" lvl="0" marL="0" rtl="0" algn="l">
              <a:spcBef>
                <a:spcPts val="0"/>
              </a:spcBef>
              <a:spcAft>
                <a:spcPts val="0"/>
              </a:spcAft>
              <a:buSzPts val="1400"/>
              <a:buNone/>
            </a:pPr>
            <a:r>
              <a:rPr lang="en-US" sz="2000"/>
              <a:t>  "This is the integer with value 5 -&gt; " +  someInteger);</a:t>
            </a:r>
            <a:endParaRPr sz="2000"/>
          </a:p>
        </p:txBody>
      </p:sp>
      <p:sp>
        <p:nvSpPr>
          <p:cNvPr id="605" name="Google Shape;605;p65"/>
          <p:cNvSpPr txBox="1"/>
          <p:nvPr/>
        </p:nvSpPr>
        <p:spPr>
          <a:xfrm>
            <a:off x="320040" y="4004608"/>
            <a:ext cx="8458200" cy="2554545"/>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B4DAE4"/>
              </a:buClr>
              <a:buSzPts val="1400"/>
              <a:buFont typeface="Noto Sans Symbols"/>
              <a:buNone/>
            </a:pPr>
            <a:r>
              <a:rPr b="1" lang="en-US" sz="2000">
                <a:solidFill>
                  <a:srgbClr val="8CF4F2"/>
                </a:solidFill>
                <a:latin typeface="Consolas"/>
                <a:ea typeface="Consolas"/>
                <a:cs typeface="Consolas"/>
                <a:sym typeface="Consolas"/>
              </a:rPr>
              <a:t>double? someDouble = null;</a:t>
            </a:r>
            <a:endParaRPr/>
          </a:p>
          <a:p>
            <a:pPr indent="0" lvl="0" marL="0" marR="0" rtl="0" algn="l">
              <a:spcBef>
                <a:spcPts val="0"/>
              </a:spcBef>
              <a:spcAft>
                <a:spcPts val="0"/>
              </a:spcAft>
              <a:buClr>
                <a:srgbClr val="B4DAE4"/>
              </a:buClr>
              <a:buSzPts val="1400"/>
              <a:buFont typeface="Noto Sans Symbols"/>
              <a:buNone/>
            </a:pPr>
            <a:r>
              <a:rPr b="1" lang="en-US" sz="2000">
                <a:solidFill>
                  <a:srgbClr val="8CF4F2"/>
                </a:solidFill>
                <a:latin typeface="Consolas"/>
                <a:ea typeface="Consolas"/>
                <a:cs typeface="Consolas"/>
                <a:sym typeface="Consolas"/>
              </a:rPr>
              <a:t>Console.WriteLine(</a:t>
            </a:r>
            <a:endParaRPr/>
          </a:p>
          <a:p>
            <a:pPr indent="0" lvl="0" marL="0" marR="0" rtl="0" algn="l">
              <a:spcBef>
                <a:spcPts val="0"/>
              </a:spcBef>
              <a:spcAft>
                <a:spcPts val="0"/>
              </a:spcAft>
              <a:buClr>
                <a:srgbClr val="B4DAE4"/>
              </a:buClr>
              <a:buSzPts val="1400"/>
              <a:buFont typeface="Noto Sans Symbols"/>
              <a:buNone/>
            </a:pPr>
            <a:r>
              <a:rPr b="1" lang="en-US" sz="2000">
                <a:solidFill>
                  <a:srgbClr val="8CF4F2"/>
                </a:solidFill>
                <a:latin typeface="Consolas"/>
                <a:ea typeface="Consolas"/>
                <a:cs typeface="Consolas"/>
                <a:sym typeface="Consolas"/>
              </a:rPr>
              <a:t>  "This is the real number with Null value -&gt; " </a:t>
            </a:r>
            <a:endParaRPr/>
          </a:p>
          <a:p>
            <a:pPr indent="0" lvl="0" marL="0" marR="0" rtl="0" algn="l">
              <a:spcBef>
                <a:spcPts val="0"/>
              </a:spcBef>
              <a:spcAft>
                <a:spcPts val="0"/>
              </a:spcAft>
              <a:buClr>
                <a:srgbClr val="B4DAE4"/>
              </a:buClr>
              <a:buSzPts val="1400"/>
              <a:buFont typeface="Noto Sans Symbols"/>
              <a:buNone/>
            </a:pPr>
            <a:r>
              <a:rPr b="1" lang="en-US" sz="2000">
                <a:solidFill>
                  <a:srgbClr val="8CF4F2"/>
                </a:solidFill>
                <a:latin typeface="Consolas"/>
                <a:ea typeface="Consolas"/>
                <a:cs typeface="Consolas"/>
                <a:sym typeface="Consolas"/>
              </a:rPr>
              <a:t>  + someDouble);</a:t>
            </a:r>
            <a:endParaRPr/>
          </a:p>
          <a:p>
            <a:pPr indent="0" lvl="0" marL="0" marR="0" rtl="0" algn="l">
              <a:spcBef>
                <a:spcPts val="0"/>
              </a:spcBef>
              <a:spcAft>
                <a:spcPts val="0"/>
              </a:spcAft>
              <a:buClr>
                <a:srgbClr val="B4DAE4"/>
              </a:buClr>
              <a:buSzPts val="1400"/>
              <a:buFont typeface="Noto Sans Symbols"/>
              <a:buNone/>
            </a:pPr>
            <a:r>
              <a:rPr b="1" lang="en-US" sz="2000">
                <a:solidFill>
                  <a:srgbClr val="8CF4F2"/>
                </a:solidFill>
                <a:latin typeface="Consolas"/>
                <a:ea typeface="Consolas"/>
                <a:cs typeface="Consolas"/>
                <a:sym typeface="Consolas"/>
              </a:rPr>
              <a:t>someDouble = 2.5;</a:t>
            </a:r>
            <a:endParaRPr/>
          </a:p>
          <a:p>
            <a:pPr indent="0" lvl="0" marL="0" marR="0" rtl="0" algn="l">
              <a:spcBef>
                <a:spcPts val="0"/>
              </a:spcBef>
              <a:spcAft>
                <a:spcPts val="0"/>
              </a:spcAft>
              <a:buClr>
                <a:srgbClr val="B4DAE4"/>
              </a:buClr>
              <a:buSzPts val="1400"/>
              <a:buFont typeface="Noto Sans Symbols"/>
              <a:buNone/>
            </a:pPr>
            <a:r>
              <a:rPr b="1" lang="en-US" sz="2000">
                <a:solidFill>
                  <a:srgbClr val="8CF4F2"/>
                </a:solidFill>
                <a:latin typeface="Consolas"/>
                <a:ea typeface="Consolas"/>
                <a:cs typeface="Consolas"/>
                <a:sym typeface="Consolas"/>
              </a:rPr>
              <a:t>Console.WriteLine(</a:t>
            </a:r>
            <a:endParaRPr/>
          </a:p>
          <a:p>
            <a:pPr indent="0" lvl="0" marL="0" marR="0" rtl="0" algn="l">
              <a:spcBef>
                <a:spcPts val="0"/>
              </a:spcBef>
              <a:spcAft>
                <a:spcPts val="0"/>
              </a:spcAft>
              <a:buClr>
                <a:srgbClr val="B4DAE4"/>
              </a:buClr>
              <a:buSzPts val="1400"/>
              <a:buFont typeface="Noto Sans Symbols"/>
              <a:buNone/>
            </a:pPr>
            <a:r>
              <a:rPr b="1" lang="en-US" sz="2000">
                <a:solidFill>
                  <a:srgbClr val="8CF4F2"/>
                </a:solidFill>
                <a:latin typeface="Consolas"/>
                <a:ea typeface="Consolas"/>
                <a:cs typeface="Consolas"/>
                <a:sym typeface="Consolas"/>
              </a:rPr>
              <a:t>  "This is the real number with value 5 -&gt; " + </a:t>
            </a:r>
            <a:endParaRPr/>
          </a:p>
          <a:p>
            <a:pPr indent="0" lvl="0" marL="0" marR="0" rtl="0" algn="l">
              <a:spcBef>
                <a:spcPts val="0"/>
              </a:spcBef>
              <a:spcAft>
                <a:spcPts val="0"/>
              </a:spcAft>
              <a:buClr>
                <a:srgbClr val="B4DAE4"/>
              </a:buClr>
              <a:buSzPts val="1400"/>
              <a:buFont typeface="Noto Sans Symbols"/>
              <a:buNone/>
            </a:pPr>
            <a:r>
              <a:rPr b="1" lang="en-US" sz="2000">
                <a:solidFill>
                  <a:srgbClr val="8CF4F2"/>
                </a:solidFill>
                <a:latin typeface="Consolas"/>
                <a:ea typeface="Consolas"/>
                <a:cs typeface="Consolas"/>
                <a:sym typeface="Consolas"/>
              </a:rPr>
              <a:t>  someDouble);</a:t>
            </a:r>
            <a:endParaRPr b="1" sz="2000">
              <a:solidFill>
                <a:srgbClr val="8CF4F2"/>
              </a:solidFill>
              <a:latin typeface="Consolas"/>
              <a:ea typeface="Consolas"/>
              <a:cs typeface="Consolas"/>
              <a:sym typeface="Consolas"/>
            </a:endParaRPr>
          </a:p>
        </p:txBody>
      </p:sp>
      <p:sp>
        <p:nvSpPr>
          <p:cNvPr id="606" name="Google Shape;606;p65"/>
          <p:cNvSpPr txBox="1"/>
          <p:nvPr/>
        </p:nvSpPr>
        <p:spPr>
          <a:xfrm>
            <a:off x="228600" y="3429000"/>
            <a:ext cx="8686800" cy="579646"/>
          </a:xfrm>
          <a:prstGeom prst="rect">
            <a:avLst/>
          </a:prstGeom>
          <a:noFill/>
          <a:ln>
            <a:noFill/>
          </a:ln>
        </p:spPr>
        <p:txBody>
          <a:bodyPr anchorCtr="0" anchor="t" bIns="45700" lIns="91425" spcFirstLastPara="1" rIns="91425" wrap="square" tIns="45700">
            <a:spAutoFit/>
          </a:bodyPr>
          <a:lstStyle/>
          <a:p>
            <a:pPr indent="-282575" lvl="0" marL="282575" marR="0" rtl="0" algn="l">
              <a:lnSpc>
                <a:spcPct val="135714"/>
              </a:lnSpc>
              <a:spcBef>
                <a:spcPts val="0"/>
              </a:spcBef>
              <a:spcAft>
                <a:spcPts val="0"/>
              </a:spcAft>
              <a:buClr>
                <a:srgbClr val="B4DAE4"/>
              </a:buClr>
              <a:buSzPts val="1960"/>
              <a:buFont typeface="Noto Sans Symbols"/>
              <a:buNone/>
            </a:pPr>
            <a:r>
              <a:rPr b="1" lang="en-US" sz="2800">
                <a:solidFill>
                  <a:srgbClr val="EAFFC1"/>
                </a:solidFill>
                <a:latin typeface="Corbel"/>
                <a:ea typeface="Corbel"/>
                <a:cs typeface="Corbel"/>
                <a:sym typeface="Corbel"/>
              </a:rPr>
              <a:t>Example with </a:t>
            </a:r>
            <a:r>
              <a:rPr b="1" lang="en-US" sz="2800">
                <a:solidFill>
                  <a:srgbClr val="D9EDF1"/>
                </a:solidFill>
                <a:latin typeface="Consolas"/>
                <a:ea typeface="Consolas"/>
                <a:cs typeface="Consolas"/>
                <a:sym typeface="Consolas"/>
              </a:rPr>
              <a:t>Double</a:t>
            </a:r>
            <a:r>
              <a:rPr b="1" lang="en-US" sz="2800">
                <a:solidFill>
                  <a:srgbClr val="EAFFC1"/>
                </a:solidFill>
                <a:latin typeface="Corbel"/>
                <a:ea typeface="Corbel"/>
                <a:cs typeface="Corbel"/>
                <a:sym typeface="Corbel"/>
              </a:rPr>
              <a:t>:</a:t>
            </a:r>
            <a:endParaRPr b="1" sz="2800">
              <a:solidFill>
                <a:srgbClr val="D9EDF1"/>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0" name="Shape 610"/>
        <p:cNvGrpSpPr/>
        <p:nvPr/>
      </p:nvGrpSpPr>
      <p:grpSpPr>
        <a:xfrm>
          <a:off x="0" y="0"/>
          <a:ext cx="0" cy="0"/>
          <a:chOff x="0" y="0"/>
          <a:chExt cx="0" cy="0"/>
        </a:xfrm>
      </p:grpSpPr>
      <p:sp>
        <p:nvSpPr>
          <p:cNvPr id="611" name="Google Shape;611;p66"/>
          <p:cNvSpPr txBox="1"/>
          <p:nvPr>
            <p:ph type="ctrTitle"/>
          </p:nvPr>
        </p:nvSpPr>
        <p:spPr>
          <a:xfrm>
            <a:off x="609600" y="2743201"/>
            <a:ext cx="7924800" cy="6858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None/>
            </a:pPr>
            <a:r>
              <a:rPr lang="en-US"/>
              <a:t>Nullable Types</a:t>
            </a:r>
            <a:endParaRPr/>
          </a:p>
        </p:txBody>
      </p:sp>
      <p:sp>
        <p:nvSpPr>
          <p:cNvPr id="612" name="Google Shape;612;p66"/>
          <p:cNvSpPr txBox="1"/>
          <p:nvPr>
            <p:ph idx="1" type="subTitle"/>
          </p:nvPr>
        </p:nvSpPr>
        <p:spPr>
          <a:xfrm>
            <a:off x="609600" y="3469480"/>
            <a:ext cx="7924800" cy="56912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rgbClr val="B4DAE4"/>
              </a:buClr>
              <a:buSzPts val="1960"/>
              <a:buFont typeface="Noto Sans Symbols"/>
              <a:buNone/>
            </a:pPr>
            <a:r>
              <a:rPr lang="en-US"/>
              <a:t>Live Demo</a:t>
            </a:r>
            <a:endParaRPr/>
          </a:p>
        </p:txBody>
      </p:sp>
      <p:sp>
        <p:nvSpPr>
          <p:cNvPr id="613" name="Google Shape;613;p66"/>
          <p:cNvSpPr txBox="1"/>
          <p:nvPr>
            <p:ph idx="4294967295" type="sldNum"/>
          </p:nvPr>
        </p:nvSpPr>
        <p:spPr>
          <a:xfrm>
            <a:off x="86868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4" name="Google Shape;614;p66"/>
          <p:cNvPicPr preferRelativeResize="0"/>
          <p:nvPr/>
        </p:nvPicPr>
        <p:blipFill rotWithShape="1">
          <a:blip r:embed="rId3">
            <a:alphaModFix/>
          </a:blip>
          <a:srcRect b="28635" l="21167" r="15472" t="9951"/>
          <a:stretch/>
        </p:blipFill>
        <p:spPr>
          <a:xfrm rot="1396920">
            <a:off x="697131" y="3962400"/>
            <a:ext cx="3209851" cy="1298369"/>
          </a:xfrm>
          <a:prstGeom prst="rect">
            <a:avLst/>
          </a:prstGeom>
          <a:noFill/>
          <a:ln>
            <a:noFill/>
          </a:ln>
          <a:effectLst>
            <a:outerShdw rotWithShape="0" algn="ctr" dir="2700000" dist="35921">
              <a:schemeClr val="dk2"/>
            </a:outerShdw>
          </a:effectLst>
        </p:spPr>
      </p:pic>
      <p:pic>
        <p:nvPicPr>
          <p:cNvPr id="615" name="Google Shape;615;p66"/>
          <p:cNvPicPr preferRelativeResize="0"/>
          <p:nvPr/>
        </p:nvPicPr>
        <p:blipFill rotWithShape="1">
          <a:blip r:embed="rId4">
            <a:alphaModFix/>
          </a:blip>
          <a:srcRect b="24712" l="23548" r="5387" t="21462"/>
          <a:stretch/>
        </p:blipFill>
        <p:spPr>
          <a:xfrm rot="-2388250">
            <a:off x="5004661" y="4250842"/>
            <a:ext cx="2922947" cy="981547"/>
          </a:xfrm>
          <a:prstGeom prst="rect">
            <a:avLst/>
          </a:prstGeom>
          <a:noFill/>
          <a:ln>
            <a:noFill/>
          </a:ln>
          <a:effectLst>
            <a:outerShdw rotWithShape="0" algn="ctr" dir="2700000" dist="35921">
              <a:schemeClr val="dk2"/>
            </a:outerShdw>
          </a:effectLst>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7"/>
          <p:cNvSpPr txBox="1"/>
          <p:nvPr>
            <p:ph type="title"/>
          </p:nvPr>
        </p:nvSpPr>
        <p:spPr>
          <a:xfrm>
            <a:off x="4267200" y="304800"/>
            <a:ext cx="45720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Primitive Data Types and Variables</a:t>
            </a:r>
            <a:endParaRPr/>
          </a:p>
        </p:txBody>
      </p:sp>
      <p:pic>
        <p:nvPicPr>
          <p:cNvPr descr="http://rds.yahoo.com/_ylt=A0WTefPqjgpLKD4Bo3ujzbkF/SIG=12lfsu6mi/EXP=1259069546/**http%3A/www.freemobilefun.net/wallp/128_128/other/questionmark.jpg" id="621" name="Google Shape;621;p67"/>
          <p:cNvPicPr preferRelativeResize="0"/>
          <p:nvPr/>
        </p:nvPicPr>
        <p:blipFill rotWithShape="1">
          <a:blip r:embed="rId3">
            <a:alphaModFix/>
          </a:blip>
          <a:srcRect b="0" l="0" r="0" t="0"/>
          <a:stretch/>
        </p:blipFill>
        <p:spPr>
          <a:xfrm rot="528605">
            <a:off x="152400" y="4114800"/>
            <a:ext cx="2590800" cy="2590800"/>
          </a:xfrm>
          <a:prstGeom prst="rect">
            <a:avLst/>
          </a:prstGeom>
          <a:noFill/>
          <a:ln>
            <a:noFill/>
          </a:ln>
        </p:spPr>
      </p:pic>
      <p:pic>
        <p:nvPicPr>
          <p:cNvPr descr="http://rds.yahoo.com/_ylt=A0WTefPqjgpLKD4Bo3ujzbkF/SIG=12lfsu6mi/EXP=1259069546/**http%3A/www.freemobilefun.net/wallp/128_128/other/questionmark.jpg" id="622" name="Google Shape;622;p67"/>
          <p:cNvPicPr preferRelativeResize="0"/>
          <p:nvPr/>
        </p:nvPicPr>
        <p:blipFill rotWithShape="1">
          <a:blip r:embed="rId4">
            <a:alphaModFix/>
          </a:blip>
          <a:srcRect b="0" l="0" r="0" t="0"/>
          <a:stretch/>
        </p:blipFill>
        <p:spPr>
          <a:xfrm rot="-408050">
            <a:off x="6324600" y="3994475"/>
            <a:ext cx="2590800" cy="2590800"/>
          </a:xfrm>
          <a:prstGeom prst="rect">
            <a:avLst/>
          </a:prstGeom>
          <a:noFill/>
          <a:ln>
            <a:noFill/>
          </a:ln>
        </p:spPr>
      </p:pic>
      <p:pic>
        <p:nvPicPr>
          <p:cNvPr descr="http://rds.yahoo.com/_ylt=A0WTefPqjgpLKD4Bo3ujzbkF/SIG=12lfsu6mi/EXP=1259069546/**http%3A/www.freemobilefun.net/wallp/128_128/other/questionmark.jpg" id="623" name="Google Shape;623;p67"/>
          <p:cNvPicPr preferRelativeResize="0"/>
          <p:nvPr/>
        </p:nvPicPr>
        <p:blipFill rotWithShape="1">
          <a:blip r:embed="rId5">
            <a:alphaModFix/>
          </a:blip>
          <a:srcRect b="0" l="0" r="0" t="0"/>
          <a:stretch/>
        </p:blipFill>
        <p:spPr>
          <a:xfrm rot="8571043">
            <a:off x="3034002" y="3900198"/>
            <a:ext cx="2590800" cy="2590800"/>
          </a:xfrm>
          <a:prstGeom prst="rect">
            <a:avLst/>
          </a:prstGeom>
          <a:noFill/>
          <a:ln>
            <a:noFill/>
          </a:ln>
        </p:spPr>
      </p:pic>
      <p:pic>
        <p:nvPicPr>
          <p:cNvPr descr="http://rds.yahoo.com/_ylt=A0WTefPqjgpLKD4Bo3ujzbkF/SIG=12lfsu6mi/EXP=1259069546/**http%3A/www.freemobilefun.net/wallp/128_128/other/questionmark.jpg" id="624" name="Google Shape;624;p67"/>
          <p:cNvPicPr preferRelativeResize="0"/>
          <p:nvPr/>
        </p:nvPicPr>
        <p:blipFill rotWithShape="1">
          <a:blip r:embed="rId6">
            <a:alphaModFix/>
          </a:blip>
          <a:srcRect b="0" l="0" r="0" t="0"/>
          <a:stretch/>
        </p:blipFill>
        <p:spPr>
          <a:xfrm flipH="1" rot="3141481">
            <a:off x="1087412" y="706412"/>
            <a:ext cx="2373817" cy="2373817"/>
          </a:xfrm>
          <a:prstGeom prst="rect">
            <a:avLst/>
          </a:prstGeom>
          <a:noFill/>
          <a:ln>
            <a:noFill/>
          </a:ln>
        </p:spPr>
      </p:pic>
      <p:sp>
        <p:nvSpPr>
          <p:cNvPr id="625" name="Google Shape;625;p67"/>
          <p:cNvSpPr txBox="1"/>
          <p:nvPr/>
        </p:nvSpPr>
        <p:spPr>
          <a:xfrm>
            <a:off x="6158093" y="6400800"/>
            <a:ext cx="2909707"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u="sng">
                <a:solidFill>
                  <a:srgbClr val="EBFFC2"/>
                </a:solidFill>
                <a:latin typeface="Corbel"/>
                <a:ea typeface="Corbel"/>
                <a:cs typeface="Corbel"/>
                <a:sym typeface="Corbel"/>
                <a:hlinkClick r:id="rId7">
                  <a:extLst>
                    <a:ext uri="{A12FA001-AC4F-418D-AE19-62706E023703}">
                      <ahyp:hlinkClr val="tx"/>
                    </a:ext>
                  </a:extLst>
                </a:hlinkClick>
              </a:rPr>
              <a:t>http://academy.telerik.com</a:t>
            </a:r>
            <a:endParaRPr b="1" sz="1800">
              <a:solidFill>
                <a:srgbClr val="EBFFC2"/>
              </a:solidFill>
              <a:latin typeface="Corbel"/>
              <a:ea typeface="Corbel"/>
              <a:cs typeface="Corbel"/>
              <a:sym typeface="Corbe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8"/>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a:t>
            </a:r>
            <a:endParaRPr/>
          </a:p>
        </p:txBody>
      </p:sp>
      <p:sp>
        <p:nvSpPr>
          <p:cNvPr id="634" name="Google Shape;634;p68"/>
          <p:cNvSpPr txBox="1"/>
          <p:nvPr>
            <p:ph idx="1" type="body"/>
          </p:nvPr>
        </p:nvSpPr>
        <p:spPr>
          <a:xfrm>
            <a:off x="228600" y="914400"/>
            <a:ext cx="8686800" cy="5638800"/>
          </a:xfrm>
          <a:prstGeom prst="rect">
            <a:avLst/>
          </a:prstGeom>
          <a:noFill/>
          <a:ln>
            <a:noFill/>
          </a:ln>
        </p:spPr>
        <p:txBody>
          <a:bodyPr anchorCtr="0" anchor="t" bIns="45700" lIns="91425" spcFirstLastPara="1" rIns="91425" wrap="square" tIns="45700">
            <a:noAutofit/>
          </a:bodyPr>
          <a:lstStyle/>
          <a:p>
            <a:pPr indent="-361950" lvl="0" marL="361950" rtl="0" algn="l">
              <a:lnSpc>
                <a:spcPct val="135714"/>
              </a:lnSpc>
              <a:spcBef>
                <a:spcPts val="0"/>
              </a:spcBef>
              <a:spcAft>
                <a:spcPts val="0"/>
              </a:spcAft>
              <a:buSzPts val="1960"/>
              <a:buFont typeface="Corbel"/>
              <a:buAutoNum type="arabicPeriod"/>
            </a:pPr>
            <a:r>
              <a:rPr lang="en-US" sz="2800"/>
              <a:t>Declare five variables choosing for each of them the most appropriate of the types </a:t>
            </a:r>
            <a:r>
              <a:rPr lang="en-US" sz="2800">
                <a:solidFill>
                  <a:srgbClr val="D9EDF1"/>
                </a:solidFill>
                <a:latin typeface="Consolas"/>
                <a:ea typeface="Consolas"/>
                <a:cs typeface="Consolas"/>
                <a:sym typeface="Consolas"/>
              </a:rPr>
              <a:t>byte</a:t>
            </a:r>
            <a:r>
              <a:rPr lang="en-US" sz="2800"/>
              <a:t>, </a:t>
            </a:r>
            <a:r>
              <a:rPr lang="en-US" sz="2800">
                <a:solidFill>
                  <a:srgbClr val="D9EDF1"/>
                </a:solidFill>
                <a:latin typeface="Consolas"/>
                <a:ea typeface="Consolas"/>
                <a:cs typeface="Consolas"/>
                <a:sym typeface="Consolas"/>
              </a:rPr>
              <a:t>sbyte</a:t>
            </a:r>
            <a:r>
              <a:rPr lang="en-US" sz="2800"/>
              <a:t>, </a:t>
            </a:r>
            <a:r>
              <a:rPr lang="en-US" sz="2800">
                <a:solidFill>
                  <a:srgbClr val="D9EDF1"/>
                </a:solidFill>
                <a:latin typeface="Consolas"/>
                <a:ea typeface="Consolas"/>
                <a:cs typeface="Consolas"/>
                <a:sym typeface="Consolas"/>
              </a:rPr>
              <a:t>short</a:t>
            </a:r>
            <a:r>
              <a:rPr lang="en-US" sz="2800"/>
              <a:t>, </a:t>
            </a:r>
            <a:r>
              <a:rPr lang="en-US" sz="2800">
                <a:solidFill>
                  <a:srgbClr val="D9EDF1"/>
                </a:solidFill>
                <a:latin typeface="Consolas"/>
                <a:ea typeface="Consolas"/>
                <a:cs typeface="Consolas"/>
                <a:sym typeface="Consolas"/>
              </a:rPr>
              <a:t>ushort</a:t>
            </a:r>
            <a:r>
              <a:rPr lang="en-US" sz="2800"/>
              <a:t>, </a:t>
            </a:r>
            <a:r>
              <a:rPr lang="en-US" sz="2800">
                <a:solidFill>
                  <a:srgbClr val="D9EDF1"/>
                </a:solidFill>
                <a:latin typeface="Consolas"/>
                <a:ea typeface="Consolas"/>
                <a:cs typeface="Consolas"/>
                <a:sym typeface="Consolas"/>
              </a:rPr>
              <a:t>int</a:t>
            </a:r>
            <a:r>
              <a:rPr lang="en-US" sz="2800"/>
              <a:t>, </a:t>
            </a:r>
            <a:r>
              <a:rPr lang="en-US" sz="2800">
                <a:solidFill>
                  <a:srgbClr val="D9EDF1"/>
                </a:solidFill>
                <a:latin typeface="Consolas"/>
                <a:ea typeface="Consolas"/>
                <a:cs typeface="Consolas"/>
                <a:sym typeface="Consolas"/>
              </a:rPr>
              <a:t>uint</a:t>
            </a:r>
            <a:r>
              <a:rPr lang="en-US" sz="2800"/>
              <a:t>, </a:t>
            </a:r>
            <a:r>
              <a:rPr lang="en-US" sz="2800">
                <a:solidFill>
                  <a:srgbClr val="D9EDF1"/>
                </a:solidFill>
                <a:latin typeface="Consolas"/>
                <a:ea typeface="Consolas"/>
                <a:cs typeface="Consolas"/>
                <a:sym typeface="Consolas"/>
              </a:rPr>
              <a:t>long</a:t>
            </a:r>
            <a:r>
              <a:rPr lang="en-US" sz="2800"/>
              <a:t>, </a:t>
            </a:r>
            <a:r>
              <a:rPr lang="en-US" sz="2800">
                <a:solidFill>
                  <a:srgbClr val="D9EDF1"/>
                </a:solidFill>
                <a:latin typeface="Consolas"/>
                <a:ea typeface="Consolas"/>
                <a:cs typeface="Consolas"/>
                <a:sym typeface="Consolas"/>
              </a:rPr>
              <a:t>ulong</a:t>
            </a:r>
            <a:r>
              <a:rPr lang="en-US" sz="2800"/>
              <a:t> to represent the following values: 52130, -115, 4825932, 97, -10000.</a:t>
            </a:r>
            <a:endParaRPr/>
          </a:p>
          <a:p>
            <a:pPr indent="-361950" lvl="0" marL="361950" rtl="0" algn="l">
              <a:lnSpc>
                <a:spcPct val="135714"/>
              </a:lnSpc>
              <a:spcBef>
                <a:spcPts val="1200"/>
              </a:spcBef>
              <a:spcAft>
                <a:spcPts val="0"/>
              </a:spcAft>
              <a:buSzPts val="1960"/>
              <a:buFont typeface="Corbel"/>
              <a:buAutoNum type="arabicPeriod"/>
            </a:pPr>
            <a:r>
              <a:rPr lang="en-US" sz="2800"/>
              <a:t>Which of the following values can be assigned to a variable of type </a:t>
            </a:r>
            <a:r>
              <a:rPr lang="en-US" sz="2800">
                <a:solidFill>
                  <a:srgbClr val="D9EDF1"/>
                </a:solidFill>
                <a:latin typeface="Consolas"/>
                <a:ea typeface="Consolas"/>
                <a:cs typeface="Consolas"/>
                <a:sym typeface="Consolas"/>
              </a:rPr>
              <a:t>float</a:t>
            </a:r>
            <a:r>
              <a:rPr lang="en-US" sz="2800"/>
              <a:t> and which to a variable of type </a:t>
            </a:r>
            <a:r>
              <a:rPr lang="en-US" sz="2800">
                <a:solidFill>
                  <a:srgbClr val="D9EDF1"/>
                </a:solidFill>
                <a:latin typeface="Consolas"/>
                <a:ea typeface="Consolas"/>
                <a:cs typeface="Consolas"/>
                <a:sym typeface="Consolas"/>
              </a:rPr>
              <a:t>double</a:t>
            </a:r>
            <a:r>
              <a:rPr lang="en-US" sz="2800"/>
              <a:t>: 34.567839023, 12.345, 8923.1234857, 3456.091?</a:t>
            </a:r>
            <a:endParaRPr/>
          </a:p>
          <a:p>
            <a:pPr indent="-361950" lvl="0" marL="361950" rtl="0" algn="l">
              <a:lnSpc>
                <a:spcPct val="135714"/>
              </a:lnSpc>
              <a:spcBef>
                <a:spcPts val="1200"/>
              </a:spcBef>
              <a:spcAft>
                <a:spcPts val="0"/>
              </a:spcAft>
              <a:buSzPts val="1960"/>
              <a:buFont typeface="Corbel"/>
              <a:buAutoNum type="arabicPeriod"/>
            </a:pPr>
            <a:r>
              <a:rPr lang="en-US" sz="2800"/>
              <a:t>Write a program that safely compares floating-point numbers with precision of </a:t>
            </a:r>
            <a:r>
              <a:rPr lang="en-US" sz="2800">
                <a:solidFill>
                  <a:srgbClr val="D9EDF1"/>
                </a:solidFill>
                <a:latin typeface="Consolas"/>
                <a:ea typeface="Consolas"/>
                <a:cs typeface="Consolas"/>
                <a:sym typeface="Consolas"/>
              </a:rPr>
              <a:t>0.000001</a:t>
            </a:r>
            <a:r>
              <a:rPr lang="en-US" sz="2800"/>
              <a:t>. Examples:</a:t>
            </a:r>
            <a:br>
              <a:rPr lang="en-US" sz="2800"/>
            </a:br>
            <a:r>
              <a:rPr lang="en-US" sz="2800"/>
              <a:t>(5.3 ; 6.01) 🡪 false;  (5.00000001 ; 5.00000003) 🡪 true</a:t>
            </a:r>
            <a:endParaRPr sz="2800"/>
          </a:p>
        </p:txBody>
      </p:sp>
      <p:sp>
        <p:nvSpPr>
          <p:cNvPr id="635" name="Google Shape;635;p6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9"/>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(2)</a:t>
            </a:r>
            <a:endParaRPr/>
          </a:p>
        </p:txBody>
      </p:sp>
      <p:sp>
        <p:nvSpPr>
          <p:cNvPr id="641" name="Google Shape;641;p69"/>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361950" lvl="0" marL="361950" rtl="0" algn="l">
              <a:lnSpc>
                <a:spcPct val="135714"/>
              </a:lnSpc>
              <a:spcBef>
                <a:spcPts val="0"/>
              </a:spcBef>
              <a:spcAft>
                <a:spcPts val="0"/>
              </a:spcAft>
              <a:buSzPts val="1960"/>
              <a:buFont typeface="Corbel"/>
              <a:buAutoNum type="arabicPeriod" startAt="4"/>
            </a:pPr>
            <a:r>
              <a:rPr lang="en-US" sz="2800"/>
              <a:t>Declare an integer variable and assign it with the value 254 in hexadecimal format. Use Windows Calculator to find its hexadecimal representation.</a:t>
            </a:r>
            <a:endParaRPr sz="2800"/>
          </a:p>
          <a:p>
            <a:pPr indent="-361950" lvl="0" marL="361950" rtl="0" algn="l">
              <a:lnSpc>
                <a:spcPct val="135714"/>
              </a:lnSpc>
              <a:spcBef>
                <a:spcPts val="1200"/>
              </a:spcBef>
              <a:spcAft>
                <a:spcPts val="0"/>
              </a:spcAft>
              <a:buSzPts val="1960"/>
              <a:buFont typeface="Corbel"/>
              <a:buAutoNum type="arabicPeriod" startAt="4"/>
            </a:pPr>
            <a:r>
              <a:rPr lang="en-US" sz="2800"/>
              <a:t>Declare a character variable and assign it with the symbol that has Unicode code 72. Hint: first use the Windows Calculator to find the hexadecimal representation of 72.</a:t>
            </a:r>
            <a:endParaRPr sz="2800"/>
          </a:p>
          <a:p>
            <a:pPr indent="-361950" lvl="0" marL="361950" rtl="0" algn="l">
              <a:lnSpc>
                <a:spcPct val="135714"/>
              </a:lnSpc>
              <a:spcBef>
                <a:spcPts val="1200"/>
              </a:spcBef>
              <a:spcAft>
                <a:spcPts val="0"/>
              </a:spcAft>
              <a:buSzPts val="1960"/>
              <a:buFont typeface="Corbel"/>
              <a:buAutoNum type="arabicPeriod" startAt="4"/>
            </a:pPr>
            <a:r>
              <a:rPr lang="en-US" sz="2800"/>
              <a:t>Declare a boolean variable called </a:t>
            </a:r>
            <a:r>
              <a:rPr lang="en-US" sz="2800">
                <a:solidFill>
                  <a:srgbClr val="D9EDF1"/>
                </a:solidFill>
                <a:latin typeface="Consolas"/>
                <a:ea typeface="Consolas"/>
                <a:cs typeface="Consolas"/>
                <a:sym typeface="Consolas"/>
              </a:rPr>
              <a:t>isFemale</a:t>
            </a:r>
            <a:r>
              <a:rPr lang="en-US" sz="2800"/>
              <a:t> and assign an appropriate value corresponding to your gender.</a:t>
            </a:r>
            <a:endParaRPr sz="2400"/>
          </a:p>
        </p:txBody>
      </p:sp>
      <p:sp>
        <p:nvSpPr>
          <p:cNvPr id="642" name="Google Shape;642;p69"/>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ctrTitle"/>
          </p:nvPr>
        </p:nvSpPr>
        <p:spPr>
          <a:xfrm>
            <a:off x="1260475" y="1676400"/>
            <a:ext cx="6480175" cy="736600"/>
          </a:xfrm>
          <a:prstGeom prst="rect">
            <a:avLst/>
          </a:prstGeom>
          <a:noFill/>
          <a:ln>
            <a:noFill/>
          </a:ln>
        </p:spPr>
        <p:txBody>
          <a:bodyPr anchorCtr="0" anchor="ctr" bIns="0" lIns="91425" spcFirstLastPara="1" rIns="91425" wrap="square" tIns="0">
            <a:noAutofit/>
          </a:bodyPr>
          <a:lstStyle/>
          <a:p>
            <a:pPr indent="0" lvl="0" marL="0" rtl="0" algn="ctr">
              <a:lnSpc>
                <a:spcPct val="110000"/>
              </a:lnSpc>
              <a:spcBef>
                <a:spcPts val="0"/>
              </a:spcBef>
              <a:spcAft>
                <a:spcPts val="0"/>
              </a:spcAft>
              <a:buNone/>
            </a:pPr>
            <a:r>
              <a:rPr lang="en-US"/>
              <a:t>Integer Types</a:t>
            </a:r>
            <a:endParaRPr/>
          </a:p>
        </p:txBody>
      </p:sp>
      <p:pic>
        <p:nvPicPr>
          <p:cNvPr descr="C:\Temp\digits-small.jpg" id="123" name="Google Shape;123;p7"/>
          <p:cNvPicPr preferRelativeResize="0"/>
          <p:nvPr/>
        </p:nvPicPr>
        <p:blipFill rotWithShape="1">
          <a:blip r:embed="rId3">
            <a:alphaModFix/>
          </a:blip>
          <a:srcRect b="0" l="0" r="0" t="0"/>
          <a:stretch/>
        </p:blipFill>
        <p:spPr>
          <a:xfrm>
            <a:off x="2183653" y="3023235"/>
            <a:ext cx="4700494" cy="299656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0"/>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(3)</a:t>
            </a:r>
            <a:endParaRPr/>
          </a:p>
        </p:txBody>
      </p:sp>
      <p:sp>
        <p:nvSpPr>
          <p:cNvPr id="648" name="Google Shape;648;p70"/>
          <p:cNvSpPr txBox="1"/>
          <p:nvPr>
            <p:ph idx="1" type="body"/>
          </p:nvPr>
        </p:nvSpPr>
        <p:spPr>
          <a:xfrm>
            <a:off x="228600" y="990600"/>
            <a:ext cx="8686800" cy="5715000"/>
          </a:xfrm>
          <a:prstGeom prst="rect">
            <a:avLst/>
          </a:prstGeom>
          <a:noFill/>
          <a:ln>
            <a:noFill/>
          </a:ln>
        </p:spPr>
        <p:txBody>
          <a:bodyPr anchorCtr="0" anchor="t" bIns="45700" lIns="91425" spcFirstLastPara="1" rIns="91425" wrap="square" tIns="45700">
            <a:noAutofit/>
          </a:bodyPr>
          <a:lstStyle/>
          <a:p>
            <a:pPr indent="-361950" lvl="0" marL="361950" rtl="0" algn="l">
              <a:lnSpc>
                <a:spcPct val="128571"/>
              </a:lnSpc>
              <a:spcBef>
                <a:spcPts val="0"/>
              </a:spcBef>
              <a:spcAft>
                <a:spcPts val="0"/>
              </a:spcAft>
              <a:buSzPts val="1960"/>
              <a:buFont typeface="Corbel"/>
              <a:buAutoNum type="arabicPeriod" startAt="7"/>
            </a:pPr>
            <a:r>
              <a:rPr lang="en-US" sz="2800"/>
              <a:t>Declare two </a:t>
            </a:r>
            <a:r>
              <a:rPr lang="en-US" sz="2800">
                <a:solidFill>
                  <a:srgbClr val="D9EDF1"/>
                </a:solidFill>
                <a:latin typeface="Consolas"/>
                <a:ea typeface="Consolas"/>
                <a:cs typeface="Consolas"/>
                <a:sym typeface="Consolas"/>
              </a:rPr>
              <a:t>string</a:t>
            </a:r>
            <a:r>
              <a:rPr lang="en-US" sz="2800"/>
              <a:t> variables and assign them with “Hello” and “World”. Declare an </a:t>
            </a:r>
            <a:r>
              <a:rPr lang="en-US" sz="2800">
                <a:solidFill>
                  <a:srgbClr val="D9EDF1"/>
                </a:solidFill>
                <a:latin typeface="Consolas"/>
                <a:ea typeface="Consolas"/>
                <a:cs typeface="Consolas"/>
                <a:sym typeface="Consolas"/>
              </a:rPr>
              <a:t>object</a:t>
            </a:r>
            <a:r>
              <a:rPr lang="en-US" sz="2800"/>
              <a:t> variable and assign it with the concatenation of the first two variables (mind adding an interval). Declare a third </a:t>
            </a:r>
            <a:r>
              <a:rPr lang="en-US" sz="2800">
                <a:solidFill>
                  <a:srgbClr val="D9EDF1"/>
                </a:solidFill>
                <a:latin typeface="Consolas"/>
                <a:ea typeface="Consolas"/>
                <a:cs typeface="Consolas"/>
                <a:sym typeface="Consolas"/>
              </a:rPr>
              <a:t>string</a:t>
            </a:r>
            <a:r>
              <a:rPr lang="en-US" sz="2800"/>
              <a:t> variable and initialize it with the value of the object variable (you should perform type casting).</a:t>
            </a:r>
            <a:endParaRPr/>
          </a:p>
          <a:p>
            <a:pPr indent="-361950" lvl="0" marL="361950" rtl="0" algn="l">
              <a:lnSpc>
                <a:spcPct val="128571"/>
              </a:lnSpc>
              <a:spcBef>
                <a:spcPts val="1200"/>
              </a:spcBef>
              <a:spcAft>
                <a:spcPts val="0"/>
              </a:spcAft>
              <a:buSzPts val="1960"/>
              <a:buFont typeface="Corbel"/>
              <a:buAutoNum type="arabicPeriod" startAt="7"/>
            </a:pPr>
            <a:r>
              <a:rPr lang="en-US" sz="2800"/>
              <a:t>Declare two </a:t>
            </a:r>
            <a:r>
              <a:rPr lang="en-US" sz="2800">
                <a:solidFill>
                  <a:srgbClr val="D9EDF1"/>
                </a:solidFill>
                <a:latin typeface="Consolas"/>
                <a:ea typeface="Consolas"/>
                <a:cs typeface="Consolas"/>
                <a:sym typeface="Consolas"/>
              </a:rPr>
              <a:t>string</a:t>
            </a:r>
            <a:r>
              <a:rPr lang="en-US" sz="2800"/>
              <a:t> variables and assign them with following value:</a:t>
            </a:r>
            <a:endParaRPr/>
          </a:p>
          <a:p>
            <a:pPr indent="-450850" lvl="0" marL="450850" rtl="0" algn="l">
              <a:lnSpc>
                <a:spcPct val="128571"/>
              </a:lnSpc>
              <a:spcBef>
                <a:spcPts val="1200"/>
              </a:spcBef>
              <a:spcAft>
                <a:spcPts val="0"/>
              </a:spcAft>
              <a:buSzPts val="1960"/>
              <a:buFont typeface="Corbel"/>
              <a:buNone/>
            </a:pPr>
            <a:r>
              <a:t/>
            </a:r>
            <a:endParaRPr sz="2800"/>
          </a:p>
          <a:p>
            <a:pPr indent="-361950" lvl="0" marL="361950" rtl="0" algn="l">
              <a:lnSpc>
                <a:spcPct val="128571"/>
              </a:lnSpc>
              <a:spcBef>
                <a:spcPts val="1200"/>
              </a:spcBef>
              <a:spcAft>
                <a:spcPts val="0"/>
              </a:spcAft>
              <a:buSzPts val="1960"/>
              <a:buFont typeface="Corbel"/>
              <a:buNone/>
            </a:pPr>
            <a:r>
              <a:rPr lang="en-US" sz="2800"/>
              <a:t>	Do the above in two different ways: with and without using quoted strings.</a:t>
            </a:r>
            <a:endParaRPr sz="2800"/>
          </a:p>
        </p:txBody>
      </p:sp>
      <p:sp>
        <p:nvSpPr>
          <p:cNvPr id="649" name="Google Shape;649;p70"/>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0" name="Google Shape;650;p70"/>
          <p:cNvSpPr/>
          <p:nvPr/>
        </p:nvSpPr>
        <p:spPr>
          <a:xfrm>
            <a:off x="677701" y="5743575"/>
            <a:ext cx="7788600" cy="430800"/>
          </a:xfrm>
          <a:prstGeom prst="rect">
            <a:avLst/>
          </a:prstGeom>
          <a:solidFill>
            <a:srgbClr val="B4DAE4">
              <a:alpha val="14901"/>
            </a:srgbClr>
          </a:solidFill>
          <a:ln cap="flat" cmpd="sng" w="12700">
            <a:solidFill>
              <a:srgbClr val="8EC9D7"/>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b="1" lang="en-US" sz="2000">
                <a:solidFill>
                  <a:srgbClr val="8CF4F2"/>
                </a:solidFill>
                <a:latin typeface="Consolas"/>
                <a:ea typeface="Consolas"/>
                <a:cs typeface="Consolas"/>
                <a:sym typeface="Consolas"/>
              </a:rPr>
              <a:t>The "use" of quotations causes difficulties.</a:t>
            </a:r>
            <a:endParaRPr b="1" sz="2000">
              <a:solidFill>
                <a:srgbClr val="8CF4F2"/>
              </a:solidFill>
              <a:latin typeface="Consolas"/>
              <a:ea typeface="Consolas"/>
              <a:cs typeface="Consolas"/>
              <a:sym typeface="Consola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1"/>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(4)</a:t>
            </a:r>
            <a:endParaRPr/>
          </a:p>
        </p:txBody>
      </p:sp>
      <p:sp>
        <p:nvSpPr>
          <p:cNvPr id="656" name="Google Shape;656;p71"/>
          <p:cNvSpPr txBox="1"/>
          <p:nvPr>
            <p:ph idx="1" type="body"/>
          </p:nvPr>
        </p:nvSpPr>
        <p:spPr>
          <a:xfrm>
            <a:off x="228600" y="838200"/>
            <a:ext cx="8686800" cy="5867400"/>
          </a:xfrm>
          <a:prstGeom prst="rect">
            <a:avLst/>
          </a:prstGeom>
          <a:noFill/>
          <a:ln>
            <a:noFill/>
          </a:ln>
        </p:spPr>
        <p:txBody>
          <a:bodyPr anchorCtr="0" anchor="t" bIns="45700" lIns="91425" spcFirstLastPara="1" rIns="91425" wrap="square" tIns="45700">
            <a:noAutofit/>
          </a:bodyPr>
          <a:lstStyle/>
          <a:p>
            <a:pPr indent="-542925" lvl="0" marL="542925" rtl="0" algn="l">
              <a:lnSpc>
                <a:spcPct val="110714"/>
              </a:lnSpc>
              <a:spcBef>
                <a:spcPts val="0"/>
              </a:spcBef>
              <a:spcAft>
                <a:spcPts val="0"/>
              </a:spcAft>
              <a:buSzPts val="1960"/>
              <a:buFont typeface="Corbel"/>
              <a:buAutoNum type="arabicPeriod" startAt="9"/>
            </a:pPr>
            <a:r>
              <a:rPr lang="en-US" sz="2800"/>
              <a:t>Write a program that prints an isosceles triangle of 9 copyright symbols </a:t>
            </a:r>
            <a:r>
              <a:rPr lang="en-US" sz="2800">
                <a:solidFill>
                  <a:srgbClr val="D9EDF1"/>
                </a:solidFill>
              </a:rPr>
              <a:t>©</a:t>
            </a:r>
            <a:r>
              <a:rPr lang="en-US" sz="2800"/>
              <a:t>. Use Windows Character Map to find the Unicode code of the </a:t>
            </a:r>
            <a:r>
              <a:rPr lang="en-US" sz="2800">
                <a:solidFill>
                  <a:srgbClr val="D9EDF1"/>
                </a:solidFill>
              </a:rPr>
              <a:t>©</a:t>
            </a:r>
            <a:r>
              <a:rPr lang="en-US" sz="2800"/>
              <a:t> symbol. Note: the </a:t>
            </a:r>
            <a:r>
              <a:rPr lang="en-US" sz="2800">
                <a:solidFill>
                  <a:srgbClr val="D9EDF1"/>
                </a:solidFill>
              </a:rPr>
              <a:t>©</a:t>
            </a:r>
            <a:r>
              <a:rPr lang="en-US" sz="2800"/>
              <a:t> symbol may be displayed incorrectly.</a:t>
            </a:r>
            <a:endParaRPr sz="2800"/>
          </a:p>
          <a:p>
            <a:pPr indent="-542925" lvl="0" marL="542925" rtl="0" algn="l">
              <a:lnSpc>
                <a:spcPct val="110714"/>
              </a:lnSpc>
              <a:spcBef>
                <a:spcPts val="900"/>
              </a:spcBef>
              <a:spcAft>
                <a:spcPts val="0"/>
              </a:spcAft>
              <a:buSzPts val="1960"/>
              <a:buFont typeface="Corbel"/>
              <a:buAutoNum type="arabicPeriod" startAt="9"/>
            </a:pPr>
            <a:r>
              <a:rPr lang="en-US" sz="2800"/>
              <a:t>A marketing firm wants to keep record of its employees. Each record would have the following characteristics – first name, family name, age, gender (m or f), ID number, unique employee number (27560</a:t>
            </a:r>
            <a:r>
              <a:rPr lang="en-US" sz="2800"/>
              <a:t>000</a:t>
            </a:r>
            <a:r>
              <a:rPr lang="en-US" sz="2800"/>
              <a:t> to 27569999). Declare the variables needed to keep the information for a single employee using appropriate data types and descriptive names.</a:t>
            </a:r>
            <a:endParaRPr/>
          </a:p>
          <a:p>
            <a:pPr indent="-542925" lvl="0" marL="542925" rtl="0" algn="l">
              <a:lnSpc>
                <a:spcPct val="110714"/>
              </a:lnSpc>
              <a:spcBef>
                <a:spcPts val="900"/>
              </a:spcBef>
              <a:spcAft>
                <a:spcPts val="0"/>
              </a:spcAft>
              <a:buSzPts val="1960"/>
              <a:buFont typeface="Corbel"/>
              <a:buAutoNum type="arabicPeriod" startAt="9"/>
            </a:pPr>
            <a:r>
              <a:rPr lang="en-US" sz="2800"/>
              <a:t>Declare  two integer variables and assign them with 5 and 10 and after that exchange their values.</a:t>
            </a:r>
            <a:endParaRPr sz="2800"/>
          </a:p>
        </p:txBody>
      </p:sp>
      <p:sp>
        <p:nvSpPr>
          <p:cNvPr id="657" name="Google Shape;657;p71"/>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2"/>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Exercises (5)</a:t>
            </a:r>
            <a:endParaRPr/>
          </a:p>
        </p:txBody>
      </p:sp>
      <p:sp>
        <p:nvSpPr>
          <p:cNvPr id="663" name="Google Shape;663;p72"/>
          <p:cNvSpPr txBox="1"/>
          <p:nvPr>
            <p:ph idx="1" type="body"/>
          </p:nvPr>
        </p:nvSpPr>
        <p:spPr>
          <a:xfrm>
            <a:off x="228600" y="838200"/>
            <a:ext cx="8686800" cy="5715000"/>
          </a:xfrm>
          <a:prstGeom prst="rect">
            <a:avLst/>
          </a:prstGeom>
          <a:noFill/>
          <a:ln>
            <a:noFill/>
          </a:ln>
        </p:spPr>
        <p:txBody>
          <a:bodyPr anchorCtr="0" anchor="t" bIns="45700" lIns="91425" spcFirstLastPara="1" rIns="91425" wrap="square" tIns="45700">
            <a:noAutofit/>
          </a:bodyPr>
          <a:lstStyle/>
          <a:p>
            <a:pPr indent="-542925" lvl="0" marL="542925" rtl="0" algn="l">
              <a:lnSpc>
                <a:spcPct val="100000"/>
              </a:lnSpc>
              <a:spcBef>
                <a:spcPts val="0"/>
              </a:spcBef>
              <a:spcAft>
                <a:spcPts val="0"/>
              </a:spcAft>
              <a:buSzPts val="1960"/>
              <a:buFont typeface="Corbel"/>
              <a:buAutoNum type="arabicPeriod" startAt="12"/>
            </a:pPr>
            <a:r>
              <a:rPr lang="en-US" sz="2800"/>
              <a:t>Find online more information about ASCII (American Standard Code for Information Interchange) and write a program that prints the entire ASCII table of characters on the console.</a:t>
            </a:r>
            <a:endParaRPr/>
          </a:p>
          <a:p>
            <a:pPr indent="-542925" lvl="0" marL="542925" rtl="0" algn="l">
              <a:lnSpc>
                <a:spcPct val="100000"/>
              </a:lnSpc>
              <a:spcBef>
                <a:spcPts val="1200"/>
              </a:spcBef>
              <a:spcAft>
                <a:spcPts val="0"/>
              </a:spcAft>
              <a:buSzPts val="1960"/>
              <a:buFont typeface="Corbel"/>
              <a:buAutoNum type="arabicPeriod" startAt="12"/>
            </a:pPr>
            <a:r>
              <a:rPr lang="en-US" sz="2800"/>
              <a:t>Create a program that assigns null values to an integer and to double variables. Try to print them on the console, try to add some values or the null literal to them and see the result.</a:t>
            </a:r>
            <a:endParaRPr/>
          </a:p>
          <a:p>
            <a:pPr indent="-542925" lvl="0" marL="542925" rtl="0" algn="l">
              <a:lnSpc>
                <a:spcPct val="100000"/>
              </a:lnSpc>
              <a:spcBef>
                <a:spcPts val="1200"/>
              </a:spcBef>
              <a:spcAft>
                <a:spcPts val="0"/>
              </a:spcAft>
              <a:buSzPts val="1960"/>
              <a:buFont typeface="Corbel"/>
              <a:buAutoNum type="arabicPeriod" startAt="12"/>
            </a:pPr>
            <a:r>
              <a:rPr lang="en-US" sz="2800"/>
              <a:t>A bank account has a holder name (first name, middle name and last name), available amount of money (balance), bank name, IBAN, BIC code and 3 credit card numbers associated with the account. Declare the variables needed to keep the information for a single bank account using the appropriate data types and descriptive names.</a:t>
            </a:r>
            <a:endParaRPr sz="2800"/>
          </a:p>
        </p:txBody>
      </p:sp>
      <p:sp>
        <p:nvSpPr>
          <p:cNvPr id="664" name="Google Shape;664;p72"/>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What are Integer Types?</a:t>
            </a:r>
            <a:endParaRPr/>
          </a:p>
        </p:txBody>
      </p:sp>
      <p:sp>
        <p:nvSpPr>
          <p:cNvPr id="129" name="Google Shape;129;p8"/>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Integer types:</a:t>
            </a:r>
            <a:endParaRPr/>
          </a:p>
          <a:p>
            <a:pPr indent="-273050" lvl="1" marL="630238" rtl="0" algn="l">
              <a:lnSpc>
                <a:spcPct val="126666"/>
              </a:lnSpc>
              <a:spcBef>
                <a:spcPts val="1200"/>
              </a:spcBef>
              <a:spcAft>
                <a:spcPts val="0"/>
              </a:spcAft>
              <a:buSzPts val="3000"/>
              <a:buChar char="⬥"/>
            </a:pPr>
            <a:r>
              <a:rPr lang="en-US"/>
              <a:t>Represent whole numbers</a:t>
            </a:r>
            <a:endParaRPr/>
          </a:p>
          <a:p>
            <a:pPr indent="-273050" lvl="1" marL="630238" rtl="0" algn="l">
              <a:lnSpc>
                <a:spcPct val="126666"/>
              </a:lnSpc>
              <a:spcBef>
                <a:spcPts val="1200"/>
              </a:spcBef>
              <a:spcAft>
                <a:spcPts val="0"/>
              </a:spcAft>
              <a:buSzPts val="3000"/>
              <a:buChar char="⬥"/>
            </a:pPr>
            <a:r>
              <a:rPr lang="en-US"/>
              <a:t>May be signed or unsigned</a:t>
            </a:r>
            <a:endParaRPr/>
          </a:p>
          <a:p>
            <a:pPr indent="-273050" lvl="1" marL="630238" rtl="0" algn="l">
              <a:lnSpc>
                <a:spcPct val="126666"/>
              </a:lnSpc>
              <a:spcBef>
                <a:spcPts val="1200"/>
              </a:spcBef>
              <a:spcAft>
                <a:spcPts val="0"/>
              </a:spcAft>
              <a:buSzPts val="3000"/>
              <a:buChar char="⬥"/>
            </a:pPr>
            <a:r>
              <a:rPr lang="en-US"/>
              <a:t>Have range of values, depending on the size of memory used</a:t>
            </a:r>
            <a:endParaRPr/>
          </a:p>
          <a:p>
            <a:pPr indent="-282575" lvl="0" marL="282575" rtl="0" algn="l">
              <a:lnSpc>
                <a:spcPct val="118750"/>
              </a:lnSpc>
              <a:spcBef>
                <a:spcPts val="1200"/>
              </a:spcBef>
              <a:spcAft>
                <a:spcPts val="0"/>
              </a:spcAft>
              <a:buClr>
                <a:srgbClr val="B4DAE4"/>
              </a:buClr>
              <a:buSzPts val="2240"/>
              <a:buChar char="◆"/>
            </a:pPr>
            <a:r>
              <a:rPr lang="en-US"/>
              <a:t>The default value of integer types is:</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0</a:t>
            </a:r>
            <a:r>
              <a:rPr lang="en-US"/>
              <a:t> – for integer types, except</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0L</a:t>
            </a:r>
            <a:r>
              <a:rPr lang="en-US"/>
              <a:t> – for the </a:t>
            </a:r>
            <a:r>
              <a:rPr lang="en-US">
                <a:solidFill>
                  <a:srgbClr val="D9EDF1"/>
                </a:solidFill>
              </a:rPr>
              <a:t>long</a:t>
            </a:r>
            <a:r>
              <a:rPr lang="en-US"/>
              <a:t> type</a:t>
            </a:r>
            <a:endParaRPr/>
          </a:p>
        </p:txBody>
      </p:sp>
      <p:sp>
        <p:nvSpPr>
          <p:cNvPr id="130" name="Google Shape;130;p8"/>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loseup of digits by mkbgeorgi." id="131" name="Google Shape;131;p8"/>
          <p:cNvPicPr preferRelativeResize="0"/>
          <p:nvPr/>
        </p:nvPicPr>
        <p:blipFill rotWithShape="1">
          <a:blip r:embed="rId3">
            <a:alphaModFix/>
          </a:blip>
          <a:srcRect b="0" l="0" r="0" t="0"/>
          <a:stretch/>
        </p:blipFill>
        <p:spPr>
          <a:xfrm>
            <a:off x="6324600" y="4876800"/>
            <a:ext cx="2438400" cy="1623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1828800" y="76200"/>
            <a:ext cx="7086600" cy="914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US"/>
              <a:t>Integer Types</a:t>
            </a:r>
            <a:endParaRPr/>
          </a:p>
        </p:txBody>
      </p:sp>
      <p:sp>
        <p:nvSpPr>
          <p:cNvPr id="137" name="Google Shape;137;p9"/>
          <p:cNvSpPr txBox="1"/>
          <p:nvPr>
            <p:ph idx="1" type="body"/>
          </p:nvPr>
        </p:nvSpPr>
        <p:spPr>
          <a:xfrm>
            <a:off x="228600" y="1066800"/>
            <a:ext cx="8686800" cy="5638800"/>
          </a:xfrm>
          <a:prstGeom prst="rect">
            <a:avLst/>
          </a:prstGeom>
          <a:noFill/>
          <a:ln>
            <a:noFill/>
          </a:ln>
        </p:spPr>
        <p:txBody>
          <a:bodyPr anchorCtr="0" anchor="t" bIns="45700" lIns="91425" spcFirstLastPara="1" rIns="91425" wrap="square" tIns="45700">
            <a:noAutofit/>
          </a:bodyPr>
          <a:lstStyle/>
          <a:p>
            <a:pPr indent="-282575" lvl="0" marL="282575" rtl="0" algn="l">
              <a:lnSpc>
                <a:spcPct val="118750"/>
              </a:lnSpc>
              <a:spcBef>
                <a:spcPts val="0"/>
              </a:spcBef>
              <a:spcAft>
                <a:spcPts val="0"/>
              </a:spcAft>
              <a:buClr>
                <a:srgbClr val="B4DAE4"/>
              </a:buClr>
              <a:buSzPts val="2240"/>
              <a:buChar char="◆"/>
            </a:pPr>
            <a:r>
              <a:rPr lang="en-US"/>
              <a:t>Integer types are:</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sbyte</a:t>
            </a:r>
            <a:r>
              <a:rPr lang="en-US"/>
              <a:t> (-128 to 127): signed 8-bit</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byte</a:t>
            </a:r>
            <a:r>
              <a:rPr lang="en-US"/>
              <a:t> (0 to 255): unsigned 8-bit</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short</a:t>
            </a:r>
            <a:r>
              <a:rPr lang="en-US"/>
              <a:t> (-32,768 to 32,767): signed 16-bit</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ushort</a:t>
            </a:r>
            <a:r>
              <a:rPr lang="en-US"/>
              <a:t> (0 to 65,535): unsigned 16-bit</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int</a:t>
            </a:r>
            <a:r>
              <a:rPr lang="en-US"/>
              <a:t> (-2,147,483,648 to 2,147,483,647): signed 32-bit</a:t>
            </a:r>
            <a:endParaRPr/>
          </a:p>
          <a:p>
            <a:pPr indent="-273050" lvl="1" marL="630238" rtl="0" algn="l">
              <a:lnSpc>
                <a:spcPct val="126666"/>
              </a:lnSpc>
              <a:spcBef>
                <a:spcPts val="1200"/>
              </a:spcBef>
              <a:spcAft>
                <a:spcPts val="0"/>
              </a:spcAft>
              <a:buSzPts val="3000"/>
              <a:buChar char="⬥"/>
            </a:pPr>
            <a:r>
              <a:rPr lang="en-US">
                <a:solidFill>
                  <a:srgbClr val="D9EDF1"/>
                </a:solidFill>
                <a:latin typeface="Consolas"/>
                <a:ea typeface="Consolas"/>
                <a:cs typeface="Consolas"/>
                <a:sym typeface="Consolas"/>
              </a:rPr>
              <a:t>uint</a:t>
            </a:r>
            <a:r>
              <a:rPr lang="en-US"/>
              <a:t> (0 to 4,294,967,295): unsigned 32-bit</a:t>
            </a:r>
            <a:endParaRPr/>
          </a:p>
        </p:txBody>
      </p:sp>
      <p:sp>
        <p:nvSpPr>
          <p:cNvPr id="138" name="Google Shape;138;p9"/>
          <p:cNvSpPr txBox="1"/>
          <p:nvPr>
            <p:ph idx="12" type="sldNum"/>
          </p:nvPr>
        </p:nvSpPr>
        <p:spPr>
          <a:xfrm>
            <a:off x="8610600" y="6553200"/>
            <a:ext cx="457200"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lerik-PowerPoint-Theme">
  <a:themeElements>
    <a:clrScheme name="Telerik Colors Theme">
      <a:dk1>
        <a:srgbClr val="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2007-12-08T16:03:35Z</dcterms:created>
  <dc:creator>Svetlin Nakov</dc:creator>
</cp:coreProperties>
</file>