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9144000"/>
  <p:notesSz cx="6881800" cy="9296400"/>
  <p:embeddedFontLst>
    <p:embeddedFont>
      <p:font typeface="Corbel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3" roundtripDataSignature="AMtx7miaUGrBXcZur+fLVFIQo9Nvg6sg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21E3C8-F207-4293-AAF1-7B9E8C0DBB5C}">
  <a:tblStyle styleId="{B321E3C8-F207-4293-AAF1-7B9E8C0DBB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orbel-boldItalic.fntdata"/><Relationship Id="rId61" Type="http://schemas.openxmlformats.org/officeDocument/2006/relationships/font" Target="fonts/Corbel-italic.fntdata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orbel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orbel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40" name="Google Shape;140;p10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41" name="Google Shape;141;p1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43" name="Google Shape;143;p1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78" name="Google Shape;178;p15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79" name="Google Shape;179;p1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80" name="Google Shape;180;p1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81" name="Google Shape;181;p1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89" name="Google Shape;189;p16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90" name="Google Shape;190;p1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92" name="Google Shape;192;p1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15" name="Google Shape;215;p19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16" name="Google Shape;216;p1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217" name="Google Shape;217;p1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18" name="Google Shape;218;p1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69" name="Google Shape;69;p2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70" name="Google Shape;70;p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72" name="Google Shape;72;p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27" name="Google Shape;227;p20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28" name="Google Shape;228;p2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229" name="Google Shape;229;p2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30" name="Google Shape;230;p2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73" name="Google Shape;273;p25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74" name="Google Shape;274;p2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275" name="Google Shape;275;p2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76" name="Google Shape;276;p2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85" name="Google Shape;285;p26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86" name="Google Shape;286;p2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287" name="Google Shape;287;p2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88" name="Google Shape;288;p2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13" name="Google Shape;313;p29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14" name="Google Shape;314;p2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315" name="Google Shape;315;p2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16" name="Google Shape;316;p2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81" name="Google Shape;81;p3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82" name="Google Shape;82;p3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84" name="Google Shape;84;p3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24" name="Google Shape;324;p30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25" name="Google Shape;325;p3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326" name="Google Shape;326;p3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27" name="Google Shape;327;p3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77" name="Google Shape;377;p36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78" name="Google Shape;378;p3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379" name="Google Shape;379;p3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80" name="Google Shape;380;p3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88" name="Google Shape;388;p37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89" name="Google Shape;389;p37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390" name="Google Shape;390;p3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91" name="Google Shape;391;p37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22" name="Google Shape;422;p41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23" name="Google Shape;423;p4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424" name="Google Shape;424;p4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25" name="Google Shape;425;p4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33" name="Google Shape;433;p42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34" name="Google Shape;434;p4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435" name="Google Shape;435;p4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36" name="Google Shape;436;p4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4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62" name="Google Shape;462;p45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63" name="Google Shape;463;p45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464" name="Google Shape;464;p45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65" name="Google Shape;465;p45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4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73" name="Google Shape;473;p46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74" name="Google Shape;474;p46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475" name="Google Shape;475;p46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76" name="Google Shape;476;p46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4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98" name="Google Shape;498;p49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99" name="Google Shape;499;p49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500" name="Google Shape;500;p49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01" name="Google Shape;501;p49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4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0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09" name="Google Shape;509;p50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510" name="Google Shape;510;p50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511" name="Google Shape;511;p50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12" name="Google Shape;512;p50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50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20" name="Google Shape;520;p51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521" name="Google Shape;521;p51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522" name="Google Shape;522;p51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23" name="Google Shape;523;p51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51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531" name="Google Shape;531;p52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532" name="Google Shape;532;p52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533" name="Google Shape;533;p52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534" name="Google Shape;534;p52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52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2" type="hdr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115" name="Google Shape;115;p7:notes"/>
          <p:cNvSpPr txBox="1"/>
          <p:nvPr>
            <p:ph idx="10" type="dt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116" name="Google Shape;116;p7:notes"/>
          <p:cNvSpPr txBox="1"/>
          <p:nvPr>
            <p:ph idx="11" type="ftr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118" name="Google Shape;118;p7:notes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D4FF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" type="subTitle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8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20" name="Google Shape;20;p54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21" name="Google Shape;21;p54"/>
          <p:cNvSpPr txBox="1"/>
          <p:nvPr>
            <p:ph idx="2" type="body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DEFF9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54"/>
          <p:cNvSpPr txBox="1"/>
          <p:nvPr>
            <p:ph idx="3" type="body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54"/>
          <p:cNvSpPr txBox="1"/>
          <p:nvPr>
            <p:ph idx="4" type="body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24" name="Google Shape;24;p54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1875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  <a:defRPr b="1" i="0" sz="32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5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5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/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" type="subTitle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7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57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9088" lvl="0" marL="3190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600"/>
              <a:buFont typeface="Noto Sans Symbols"/>
              <a:buNone/>
            </a:pPr>
            <a:r>
              <a:rPr b="1" i="0" lang="en-US" sz="8000" u="none" cap="none" strike="noStrike">
                <a:solidFill>
                  <a:srgbClr val="E8FFC8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  <p:sp>
        <p:nvSpPr>
          <p:cNvPr id="35" name="Google Shape;35;p57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9088" lvl="0" marL="3190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600"/>
              <a:buFont typeface="Noto Sans Symbols"/>
              <a:buNone/>
            </a:pPr>
            <a:r>
              <a:rPr b="1" i="0" lang="en-US" sz="8000" u="none" cap="none" strike="noStrike">
                <a:solidFill>
                  <a:srgbClr val="E8FFC8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rgbClr val="B4DAE4">
              <a:alpha val="14901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resentation Title Slide">
  <p:cSld name="1_Presentation 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0"/>
          <p:cNvSpPr txBox="1"/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D4FF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60"/>
          <p:cNvSpPr txBox="1"/>
          <p:nvPr>
            <p:ph idx="1" type="subTitle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FAF8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45" name="Google Shape;45;p60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cap="rnd" cmpd="sng" w="38100">
            <a:solidFill>
              <a:srgbClr val="D9EDF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46" name="Google Shape;46;p60"/>
          <p:cNvSpPr txBox="1"/>
          <p:nvPr>
            <p:ph idx="2" type="body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b="1" i="0" sz="2800" u="none" cap="none" strike="noStrike">
                <a:solidFill>
                  <a:srgbClr val="DEFF9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Google Shape;47;p60"/>
          <p:cNvSpPr txBox="1"/>
          <p:nvPr>
            <p:ph idx="3" type="body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Google Shape;48;p60"/>
          <p:cNvSpPr txBox="1"/>
          <p:nvPr>
            <p:ph idx="4" type="body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urce Code Example">
  <p:cSld name="1_Source Code Examp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None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9100" lvl="1" marL="914400" marR="0" rtl="0" algn="l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Google Shape;52;p61"/>
          <p:cNvSpPr txBox="1"/>
          <p:nvPr>
            <p:ph idx="2" type="body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b="1" i="0" sz="30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b="1" i="0" sz="28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b="1" i="0" sz="26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b="1" i="0" sz="2400" u="none" cap="none" strike="noStrik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estions Slide">
  <p:cSld name="1_Questions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62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9088" lvl="0" marL="3190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600"/>
              <a:buFont typeface="Noto Sans Symbols"/>
              <a:buNone/>
            </a:pPr>
            <a:r>
              <a:rPr b="1" i="0" lang="en-US" sz="8000" u="none" cap="none" strike="noStrike">
                <a:solidFill>
                  <a:srgbClr val="E8FFC8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95959"/>
            </a:gs>
            <a:gs pos="83000">
              <a:schemeClr val="dk1"/>
            </a:gs>
            <a:gs pos="100000">
              <a:schemeClr val="dk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/>
          <p:nvPr/>
        </p:nvSpPr>
        <p:spPr>
          <a:xfrm rot="10800000">
            <a:off x="1" y="411366"/>
            <a:ext cx="9144000" cy="5562705"/>
          </a:xfrm>
          <a:custGeom>
            <a:rect b="b" l="l" r="r" t="t"/>
            <a:pathLst>
              <a:path extrusionOk="0" h="2025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262626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53"/>
          <p:cNvSpPr/>
          <p:nvPr/>
        </p:nvSpPr>
        <p:spPr>
          <a:xfrm rot="10800000">
            <a:off x="1" y="609600"/>
            <a:ext cx="9144000" cy="4480425"/>
          </a:xfrm>
          <a:custGeom>
            <a:rect b="b" l="l" r="r" t="t"/>
            <a:pathLst>
              <a:path extrusionOk="0" h="2003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595959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telerik_logo_new-(white).png" id="12" name="Google Shape;12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304800"/>
            <a:ext cx="1600200" cy="38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3"/>
          <p:cNvSpPr/>
          <p:nvPr/>
        </p:nvSpPr>
        <p:spPr>
          <a:xfrm rot="10800000">
            <a:off x="1" y="411366"/>
            <a:ext cx="9144000" cy="5562705"/>
          </a:xfrm>
          <a:custGeom>
            <a:rect b="b" l="l" r="r" t="t"/>
            <a:pathLst>
              <a:path extrusionOk="0" h="2025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262626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53"/>
          <p:cNvSpPr/>
          <p:nvPr/>
        </p:nvSpPr>
        <p:spPr>
          <a:xfrm rot="10800000">
            <a:off x="1" y="609600"/>
            <a:ext cx="9144000" cy="4480425"/>
          </a:xfrm>
          <a:custGeom>
            <a:rect b="b" l="l" r="r" t="t"/>
            <a:pathLst>
              <a:path extrusionOk="0" h="20032" w="2160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595959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telerik_logo_new-(white).png" id="16" name="Google Shape;1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304800"/>
            <a:ext cx="1600200" cy="3893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telerik.com/" TargetMode="External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Relationship Id="rId4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en.wikipedia.org/wiki/Boolean_algebra_(logic)" TargetMode="External"/><Relationship Id="rId4" Type="http://schemas.openxmlformats.org/officeDocument/2006/relationships/hyperlink" Target="http://en.wikipedia.org/wiki/Mask_(computing)" TargetMode="External"/><Relationship Id="rId5" Type="http://schemas.openxmlformats.org/officeDocument/2006/relationships/hyperlink" Target="http://en.wikipedia.org/wiki/Bitwise_operation" TargetMode="External"/><Relationship Id="rId6" Type="http://schemas.openxmlformats.org/officeDocument/2006/relationships/hyperlink" Target="http://graphics.stanford.edu/~seander/bithacks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jpg"/><Relationship Id="rId4" Type="http://schemas.openxmlformats.org/officeDocument/2006/relationships/hyperlink" Target="http://academy.telerik.com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and Expressions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/>
              <a:t>Performing Simple Calculations with C#</a:t>
            </a:r>
            <a:endParaRPr/>
          </a:p>
        </p:txBody>
      </p:sp>
      <p:sp>
        <p:nvSpPr>
          <p:cNvPr id="63" name="Google Shape;63;p1"/>
          <p:cNvSpPr txBox="1"/>
          <p:nvPr>
            <p:ph idx="2" type="body"/>
          </p:nvPr>
        </p:nvSpPr>
        <p:spPr>
          <a:xfrm>
            <a:off x="457200" y="5224046"/>
            <a:ext cx="3352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/>
              <a:t>Svetlin Nakov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  <p:sp>
        <p:nvSpPr>
          <p:cNvPr id="64" name="Google Shape;64;p1"/>
          <p:cNvSpPr txBox="1"/>
          <p:nvPr>
            <p:ph idx="3" type="body"/>
          </p:nvPr>
        </p:nvSpPr>
        <p:spPr>
          <a:xfrm>
            <a:off x="457200" y="5757446"/>
            <a:ext cx="20909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Telerik Corporation</a:t>
            </a:r>
            <a:endParaRPr/>
          </a:p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4" type="body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www.telerik.com</a:t>
            </a:r>
            <a:endParaRPr/>
          </a:p>
        </p:txBody>
      </p:sp>
      <p:pic>
        <p:nvPicPr>
          <p:cNvPr descr="http://www.sckcen.be/fusionweb/images/fusion18.jpg"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343400"/>
            <a:ext cx="4419600" cy="2209800"/>
          </a:xfrm>
          <a:prstGeom prst="roundRect">
            <a:avLst>
              <a:gd fmla="val 224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ctrTitle"/>
          </p:nvPr>
        </p:nvSpPr>
        <p:spPr>
          <a:xfrm>
            <a:off x="1187450" y="17526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Operators</a:t>
            </a:r>
            <a:endParaRPr/>
          </a:p>
        </p:txBody>
      </p:sp>
      <p:pic>
        <p:nvPicPr>
          <p:cNvPr descr="C:\Trash\arithmetic.jpg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927" y="3048000"/>
            <a:ext cx="5795346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Operators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Arithmetic operators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/>
              <a:t>are the same as in math 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Division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/>
              <a:t> if used on integers returns integer (without rounding) or exception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Division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/>
              <a:t> if used on real numbers returns real number 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Infinity</a:t>
            </a:r>
            <a:r>
              <a:rPr lang="en-US"/>
              <a:t> 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Remainder operator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/>
              <a:t> returns the remainder from division of integers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The special addition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/>
              <a:t> increments a variable</a:t>
            </a:r>
            <a:endParaRPr/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Arithmetic Operators – Example</a:t>
            </a:r>
            <a:endParaRPr sz="3800"/>
          </a:p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838200" y="1143000"/>
            <a:ext cx="7416800" cy="5247590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squarePerimeter = 17;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double squareSide = squarePerimeter / 4.0;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double squareArea = squareSide * squareSide;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Console.WriteLine(squareSide); // 4.25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Console.WriteLine(squareArea); // 18.0625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9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b++ ); // 9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(++b) ); // 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Console.WriteLine(12 / 3); // 4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Console.WriteLine(11 / 3); // 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Arithmetic Operators –</a:t>
            </a:r>
            <a:br>
              <a:rPr lang="en-US" sz="3800"/>
            </a:br>
            <a:r>
              <a:rPr lang="en-US" sz="3800"/>
              <a:t>Example (2)</a:t>
            </a:r>
            <a:endParaRPr sz="3800"/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38200" y="1542395"/>
            <a:ext cx="7416800" cy="4401205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Console.WriteLine(11.0 / 3); // 3.666666667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Console.WriteLine(11 / 3.0); // 3.666666667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Console.WriteLine(11 % 3);   // 2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Console.WriteLine(11 % -3);  // 2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Console.WriteLine(-11 % 3);  // -2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Console.WriteLine(1.5 / 0.0);  // Infinity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Console.WriteLine(-1.5 / 0.0); // -Infinity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Console.WriteLine(0.0 / 0.0);  // NaN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x = 0;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Console.WriteLine(5 / x); // DivideByZeroException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Arithmetic Operators –</a:t>
            </a:r>
            <a:br>
              <a:rPr lang="en-US" sz="3800"/>
            </a:br>
            <a:r>
              <a:rPr lang="en-US" sz="3800"/>
              <a:t>Overflow Examples</a:t>
            </a:r>
            <a:endParaRPr sz="3800"/>
          </a:p>
        </p:txBody>
      </p:sp>
      <p:sp>
        <p:nvSpPr>
          <p:cNvPr id="174" name="Google Shape;174;p1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38200" y="1466195"/>
            <a:ext cx="7416800" cy="4736489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bigNum = 2000000000;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bigSum = 2 * bigNum; // Integer overflow!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Console.WriteLine(bigSum); // -294967296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bigNum = Int32.MaxValue;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bigNum = bigNum + 1;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Console.WriteLine(bigNum); // -2147483648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// This will cause OverflowException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bigSum = bigNum * 2;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ctrTitle"/>
          </p:nvPr>
        </p:nvSpPr>
        <p:spPr>
          <a:xfrm>
            <a:off x="1260475" y="18288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Operators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1258888" y="2713637"/>
            <a:ext cx="6480175" cy="450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Live Demo</a:t>
            </a:r>
            <a:endParaRPr b="1" i="0" sz="2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://www.york.ac.uk/admin/hr/images/arithmetic.jpg"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6420">
            <a:off x="2078115" y="3568141"/>
            <a:ext cx="4931948" cy="252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ctrTitle"/>
          </p:nvPr>
        </p:nvSpPr>
        <p:spPr>
          <a:xfrm>
            <a:off x="1187450" y="17018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</a:t>
            </a:r>
            <a:endParaRPr/>
          </a:p>
        </p:txBody>
      </p:sp>
      <p:pic>
        <p:nvPicPr>
          <p:cNvPr descr="C:\Trash\math+operators.png"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42" y="2971801"/>
            <a:ext cx="4577052" cy="306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Logical operators take boolean operands and return boolean result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9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turns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/>
              <a:t> to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>
                <a:solidFill>
                  <a:schemeClr val="hlink"/>
                </a:solidFill>
              </a:rPr>
              <a:t>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/>
              <a:t>to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/>
              <a:t> 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9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Behavior of the operators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/>
              <a:t> and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/>
              <a:t> </a:t>
            </a:r>
            <a:br>
              <a:rPr lang="en-US"/>
            </a:br>
            <a:r>
              <a:rPr lang="en-US"/>
              <a:t>(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/>
              <a:t> ==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==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/>
              <a:t>) :</a:t>
            </a:r>
            <a:endParaRPr/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p17"/>
          <p:cNvGraphicFramePr/>
          <p:nvPr/>
        </p:nvGraphicFramePr>
        <p:xfrm>
          <a:off x="553597" y="49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{B321E3C8-F207-4293-AAF1-7B9E8C0DBB5C}</a:tableStyleId>
              </a:tblPr>
              <a:tblGrid>
                <a:gridCol w="1587825"/>
                <a:gridCol w="58157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Operand1</a:t>
                      </a:r>
                      <a:endParaRPr b="1" i="0" sz="24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Operand2</a:t>
                      </a:r>
                      <a:endParaRPr b="1" i="0" sz="24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Result</a:t>
                      </a:r>
                      <a:endParaRPr b="1" i="0" sz="24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 – Example</a:t>
            </a:r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Using the logical operators:</a:t>
            </a:r>
            <a:endParaRPr/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696912" y="1923395"/>
            <a:ext cx="7685087" cy="4401205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bool a = true;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bool b = false;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b); // False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b); // True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^ b); // True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Console.WriteLine(!b); // True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Console.WriteLine(b || true); // True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Console.WriteLine(b &amp;&amp; true); // False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true); // True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true); // True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Console.WriteLine(!a); // False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Console.WriteLine((5&gt;7) ^ (a==b)); // False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Trash\chess.jpg"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55172">
            <a:off x="5557270" y="2763788"/>
            <a:ext cx="2857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>
            <p:ph type="ctrTitle"/>
          </p:nvPr>
        </p:nvSpPr>
        <p:spPr>
          <a:xfrm>
            <a:off x="1373187" y="1524000"/>
            <a:ext cx="5713413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1371600" y="2421624"/>
            <a:ext cx="5713413" cy="473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Live Demo</a:t>
            </a:r>
            <a:endParaRPr b="1" i="0" sz="2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51916">
            <a:off x="838416" y="3036350"/>
            <a:ext cx="3116764" cy="3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Operators in C# and Operator Precedence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Arithmetic Operators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Logical Operators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Bitwise Operators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Comparison Operators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Assignment Operators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Other Operators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Implicit and Explicit Type Conversions</a:t>
            </a:r>
            <a:endParaRPr/>
          </a:p>
          <a:p>
            <a:pPr indent="-447675" lvl="0" marL="447675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/>
              <a:t>Expressions</a:t>
            </a:r>
            <a:endParaRPr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andia.gov/materials/science/nmr_lab/images/books.gif"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095500"/>
            <a:ext cx="2579496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2.bp.blogspot.com/_bDlczh6zCMQ/SJkWPrfczpI/AAAAAAAAASI/Dje4XUyuM-c/s320/binary.png"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11580"/>
            <a:ext cx="7543800" cy="335854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234" name="Google Shape;234;p20"/>
          <p:cNvSpPr txBox="1"/>
          <p:nvPr>
            <p:ph type="ctrTitle"/>
          </p:nvPr>
        </p:nvSpPr>
        <p:spPr>
          <a:xfrm>
            <a:off x="1292225" y="52070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Bitwise Operators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Bitwise Operators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Bitwise operator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-US" sz="3000">
                <a:solidFill>
                  <a:schemeClr val="lt2"/>
                </a:solidFill>
              </a:rPr>
              <a:t> </a:t>
            </a:r>
            <a:r>
              <a:rPr lang="en-US" sz="3000"/>
              <a:t>turns all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000"/>
              <a:t> to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/>
              <a:t> and all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/>
              <a:t> to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-273050" lvl="1" marL="630238" rtl="0" algn="l">
              <a:lnSpc>
                <a:spcPct val="128571"/>
              </a:lnSpc>
              <a:spcBef>
                <a:spcPts val="900"/>
              </a:spcBef>
              <a:spcAft>
                <a:spcPts val="0"/>
              </a:spcAft>
              <a:buSzPts val="2800"/>
              <a:buChar char="⬥"/>
            </a:pPr>
            <a:r>
              <a:rPr lang="en-US" sz="2800"/>
              <a:t>Like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800">
                <a:solidFill>
                  <a:schemeClr val="lt2"/>
                </a:solidFill>
              </a:rPr>
              <a:t> </a:t>
            </a:r>
            <a:r>
              <a:rPr lang="en-US" sz="2800"/>
              <a:t>for boolean expressions but bit by bit</a:t>
            </a:r>
            <a:endParaRPr sz="2800"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282575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The operators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3000"/>
              <a:t>,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3000"/>
              <a:t> and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3000"/>
              <a:t> behave like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3000"/>
              <a:t>,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3000"/>
              <a:t> and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3000"/>
              <a:t> for boolean expressions but bit by bit</a:t>
            </a:r>
            <a:endParaRPr/>
          </a:p>
          <a:p>
            <a:pPr indent="-282575" lvl="0" marL="282575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The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3000"/>
              <a:t> and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-US" sz="3000"/>
              <a:t> move the bits (left or right)</a:t>
            </a:r>
            <a:endParaRPr/>
          </a:p>
          <a:p>
            <a:pPr indent="-282575" lvl="0" marL="282575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Behavior of the operators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3000"/>
              <a:t>,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3000"/>
              <a:t> and</a:t>
            </a:r>
            <a:r>
              <a:rPr lang="en-US" sz="3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3000"/>
              <a:t>:</a:t>
            </a:r>
            <a:endParaRPr sz="3000"/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2" name="Google Shape;242;p21"/>
          <p:cNvGraphicFramePr/>
          <p:nvPr/>
        </p:nvGraphicFramePr>
        <p:xfrm>
          <a:off x="649992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{B321E3C8-F207-4293-AAF1-7B9E8C0DBB5C}</a:tableStyleId>
              </a:tblPr>
              <a:tblGrid>
                <a:gridCol w="1891550"/>
                <a:gridCol w="486700"/>
                <a:gridCol w="486700"/>
                <a:gridCol w="486700"/>
                <a:gridCol w="486700"/>
                <a:gridCol w="486700"/>
                <a:gridCol w="486700"/>
                <a:gridCol w="486700"/>
                <a:gridCol w="486700"/>
                <a:gridCol w="486700"/>
                <a:gridCol w="486700"/>
                <a:gridCol w="486700"/>
                <a:gridCol w="4867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Operand1</a:t>
                      </a:r>
                      <a:endParaRPr b="1" i="0" sz="24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Operand2</a:t>
                      </a:r>
                      <a:endParaRPr b="1" i="0" sz="24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rbe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Result</a:t>
                      </a:r>
                      <a:endParaRPr b="1" i="0" sz="24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Bitwise Operators (2)</a:t>
            </a:r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Bitwise operators are used on integer numbers (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sbyte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/>
              <a:t>,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ulong</a:t>
            </a:r>
            <a:r>
              <a:rPr lang="en-US"/>
              <a:t>)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Bitwise operators are applied bit by bit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Examples:</a:t>
            </a:r>
            <a:endParaRPr/>
          </a:p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755650" y="3581400"/>
            <a:ext cx="7559675" cy="2742354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ushort a = 3;                // 00000000 00000011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ushort b = 5;                // 00000000 00000101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| b);   // 00000000 00000111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&amp; b);   // 00000000 00000001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^ b);   // 00000000 00000110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Console.WriteLine(~a &amp; b);   // 00000000 00000100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&lt;&lt; 1);  // 00000000 00000110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 a &gt;&gt; 1);  // 00000000 00000001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Bitwise Operators – Tips &amp; Tricks</a:t>
            </a:r>
            <a:endParaRPr sz="3800"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How to get the bit at position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in a number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/>
              <a:t>?</a:t>
            </a:r>
            <a:endParaRPr/>
          </a:p>
          <a:p>
            <a:pPr indent="-82550" lvl="1" marL="6302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825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825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825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How to set the bit at position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to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?</a:t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55650" y="1676400"/>
            <a:ext cx="7559675" cy="2092881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p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n = 35;               // 00000000 00100011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mask = 1 &lt;&lt; p;        // 00000000 00100000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nAndMask = n &amp; mask;  // 00000000 00100000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bit = nAndMask &gt;&gt; p;  // 00000000 00000001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Console.WriteLine(bit);   // 1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762000" y="4648200"/>
            <a:ext cx="7559675" cy="1759456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p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n = 35;                 // 00000000 00100011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mask = ~(1 &lt;&lt; p);       // 11111111 11011111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result = n &amp; mask;      // 00000000 00000011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Console.WriteLine(result);  // 3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http://www.rt-embedded.com/blog/wp-content/uploads/2010/08/bitwise-150x150.jpg" id="260" name="Google Shape;2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78450">
            <a:off x="7603242" y="3593218"/>
            <a:ext cx="1147940" cy="1147940"/>
          </a:xfrm>
          <a:prstGeom prst="roundRect">
            <a:avLst>
              <a:gd fmla="val 963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828800" y="2286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Bitwise Operators – </a:t>
            </a:r>
            <a:br>
              <a:rPr lang="en-US"/>
            </a:br>
            <a:r>
              <a:rPr lang="en-US"/>
              <a:t>Tips &amp; Tricks (2)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How to set the bit at position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/>
              <a:t> to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/>
              <a:t>?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How to print a binary number to the console?</a:t>
            </a:r>
            <a:endParaRPr/>
          </a:p>
        </p:txBody>
      </p:sp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762000" y="2202944"/>
            <a:ext cx="7559675" cy="1759456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p = 4;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n = 35;                 // 00000000 00100011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mask = 1 &lt;&lt; p;          // 00000000 00010000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result = n | mask;      // 00000000 00110011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Console.WriteLine(result);  // 51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762000" y="4955421"/>
            <a:ext cx="7559675" cy="1092607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Convert.ToString(result, 2).PadLeft(32, '0'));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00000000000000000000000000110011</a:t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http://static.howstuffworks.com/gif/bytes-ch.jpg" id="270" name="Google Shape;2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900" y="254875"/>
            <a:ext cx="1775699" cy="796003"/>
          </a:xfrm>
          <a:prstGeom prst="roundRect">
            <a:avLst>
              <a:gd fmla="val 1027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ctrTitle"/>
          </p:nvPr>
        </p:nvSpPr>
        <p:spPr>
          <a:xfrm>
            <a:off x="1260475" y="17526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Bitwise Operators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1258888" y="2676525"/>
            <a:ext cx="6480175" cy="450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Live Demo</a:t>
            </a:r>
            <a:endParaRPr b="1" i="0" sz="2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://pt.dreamstime.com/bits-e-bytes-thumb6088302.jpg" id="281" name="Google Shape;2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4309">
            <a:off x="3480768" y="3683627"/>
            <a:ext cx="4852092" cy="206213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http://www.dreamstime.com/bits-and-bytes-thumb7566346.jpg" id="282" name="Google Shape;2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18212">
            <a:off x="782038" y="3276600"/>
            <a:ext cx="1828800" cy="1828800"/>
          </a:xfrm>
          <a:prstGeom prst="roundRect">
            <a:avLst>
              <a:gd fmla="val 1194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ctrTitle"/>
          </p:nvPr>
        </p:nvSpPr>
        <p:spPr>
          <a:xfrm>
            <a:off x="1219200" y="1447800"/>
            <a:ext cx="6480175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and Assignment Operators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843" y="3385456"/>
            <a:ext cx="4404850" cy="278674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Operators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304800" y="10668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Comparison operators are used to compare variables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/>
              <a:t>,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Comparison operators example:</a:t>
            </a:r>
            <a:endParaRPr/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757238" y="3641070"/>
            <a:ext cx="7559675" cy="2759730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&gt;= b); // True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b); // True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b); // False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a); // True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++b); // False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 b); // False</a:t>
            </a:r>
            <a:endParaRPr/>
          </a:p>
        </p:txBody>
      </p:sp>
      <p:pic>
        <p:nvPicPr>
          <p:cNvPr id="301" name="Google Shape;3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3352800"/>
            <a:ext cx="1981200" cy="1862327"/>
          </a:xfrm>
          <a:prstGeom prst="roundRect">
            <a:avLst>
              <a:gd fmla="val 7365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Operators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323850" y="1143000"/>
            <a:ext cx="8496300" cy="5411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Assignment operators are used to assign a value to a variable ,</a:t>
            </a:r>
            <a:endParaRPr/>
          </a:p>
          <a:p>
            <a:pPr indent="-273050" lvl="1" marL="630238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3200"/>
              <a:buChar char="⬥"/>
            </a:pPr>
            <a:r>
              <a:rPr lang="en-US" sz="32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200"/>
              <a:t>,</a:t>
            </a:r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3200"/>
              <a:t>,</a:t>
            </a:r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US" sz="3200"/>
              <a:t>,</a:t>
            </a:r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|=</a:t>
            </a:r>
            <a:r>
              <a:rPr lang="en-US" sz="3200"/>
              <a:t>,</a:t>
            </a:r>
            <a:r>
              <a:rPr lang="en-US" sz="3200">
                <a:solidFill>
                  <a:schemeClr val="hlink"/>
                </a:solidFill>
              </a:rPr>
              <a:t> </a:t>
            </a:r>
            <a:r>
              <a:rPr lang="en-US" sz="3200"/>
              <a:t>...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Assignment operators example:</a:t>
            </a:r>
            <a:endParaRPr/>
          </a:p>
        </p:txBody>
      </p: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755650" y="3641070"/>
            <a:ext cx="7561263" cy="2759730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x = 6;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y = 4;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Console.WriteLine(y *= 2); // 8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z = y = 3; // y=3 and z=3 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Console.WriteLine(z); // 3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Console.WriteLine(x |= 1); // 7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Console.WriteLine(x += 3); // 10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Console.WriteLine(x /= 2); // 5</a:t>
            </a:r>
            <a:endParaRPr/>
          </a:p>
        </p:txBody>
      </p:sp>
      <p:pic>
        <p:nvPicPr>
          <p:cNvPr descr="http://www.hypertherm.com/images/information_center/why_switch_to_plasma/lnd_greater_productivity_lrg.jpg" id="310" name="Google Shape;3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999" y="3429000"/>
            <a:ext cx="2136213" cy="16764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ctrTitle"/>
          </p:nvPr>
        </p:nvSpPr>
        <p:spPr>
          <a:xfrm>
            <a:off x="1260475" y="1524000"/>
            <a:ext cx="6480175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and Assignment Operators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1258888" y="3280374"/>
            <a:ext cx="6480175" cy="450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Live Demo</a:t>
            </a:r>
            <a:endParaRPr b="1" i="0" sz="2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://icfindy.com/images/puzzle.jpg" id="321" name="Google Shape;3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7018">
            <a:off x="1731276" y="4106382"/>
            <a:ext cx="5475592" cy="221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ctrTitle"/>
          </p:nvPr>
        </p:nvSpPr>
        <p:spPr>
          <a:xfrm>
            <a:off x="1260475" y="17526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in C#</a:t>
            </a:r>
            <a:endParaRPr/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457200" y="266700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</a:pPr>
            <a:r>
              <a:rPr lang="en-US"/>
              <a:t>Arithmetic, Logical, Comparison, Assignment, Etc.</a:t>
            </a:r>
            <a:endParaRPr/>
          </a:p>
        </p:txBody>
      </p:sp>
      <p:pic>
        <p:nvPicPr>
          <p:cNvPr descr="http://www.deimel.org/images/numbers.gif"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3897850"/>
            <a:ext cx="2590800" cy="235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ebins.com/assets/images/contactOperators.jpg"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962400"/>
            <a:ext cx="3419476" cy="2276968"/>
          </a:xfrm>
          <a:prstGeom prst="roundRect">
            <a:avLst>
              <a:gd fmla="val 601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ctrTitle"/>
          </p:nvPr>
        </p:nvSpPr>
        <p:spPr>
          <a:xfrm>
            <a:off x="1187450" y="20574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Operators</a:t>
            </a:r>
            <a:endParaRPr/>
          </a:p>
        </p:txBody>
      </p:sp>
      <p:pic>
        <p:nvPicPr>
          <p:cNvPr descr="http://thor.info.uaic.ro/~busaco/paint/strange-sounds/TheUnfolding.jpg" id="331" name="Google Shape;3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378200"/>
            <a:ext cx="63246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Operators</a:t>
            </a:r>
            <a:endParaRPr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String concatenation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/>
              <a:t>is used to concatenate strings 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If the second operand is not a string, it is converted to string automatically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827088" y="3505200"/>
            <a:ext cx="7488237" cy="2759730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 first = "First";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 second = "Second";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Console.WriteLine(first + second); </a:t>
            </a:r>
            <a:b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FirstSecond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string output = "The number is : ";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number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Console.WriteLine(output + number);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The number is : 5</a:t>
            </a:r>
            <a:endParaRPr/>
          </a:p>
        </p:txBody>
      </p:sp>
      <p:pic>
        <p:nvPicPr>
          <p:cNvPr descr="http://www.clipartguide.com/_named_clipart_images/0511-0810-1902-2725_911_Operator_clipart_image.jpg" id="340" name="Google Shape;3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594843" y="3200400"/>
            <a:ext cx="201575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Operators (2)</a:t>
            </a:r>
            <a:endParaRPr/>
          </a:p>
        </p:txBody>
      </p:sp>
      <p:sp>
        <p:nvSpPr>
          <p:cNvPr id="346" name="Google Shape;346;p32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Member access operator 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/>
              <a:t>  is used to access object members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Square brackets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/>
              <a:t> are used with arrays indexers and attributes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Parentheses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/>
              <a:t>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/>
              <a:t> are used to override the default operator precedence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Class cast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/>
              <a:t> is used to cast one compatible type to another</a:t>
            </a:r>
            <a:endParaRPr/>
          </a:p>
        </p:txBody>
      </p:sp>
      <p:sp>
        <p:nvSpPr>
          <p:cNvPr id="347" name="Google Shape;347;p3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Operators (3)</a:t>
            </a:r>
            <a:endParaRPr/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Conditional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/>
              <a:t> has the form</a:t>
            </a:r>
            <a:endParaRPr/>
          </a:p>
          <a:p>
            <a:pPr indent="-140335" lvl="0" marL="28257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solidFill>
                <a:srgbClr val="D9ED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3049" lvl="1" marL="63023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000"/>
              <a:buFont typeface="Corbel"/>
              <a:buNone/>
            </a:pPr>
            <a:r>
              <a:rPr lang="en-US"/>
              <a:t>(if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/>
              <a:t> is true then the result is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/>
              <a:t> else the result is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/>
              <a:t>)</a:t>
            </a:r>
            <a:endParaRPr>
              <a:solidFill>
                <a:schemeClr val="accent1"/>
              </a:solidFill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/>
              <a:t> operator is used to create new objects 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/>
              <a:t> operator returns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System.Type</a:t>
            </a:r>
            <a:r>
              <a:rPr lang="en-US"/>
              <a:t> object (the reflection of a type)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The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/>
              <a:t> operator checks if an object is compatible with given type</a:t>
            </a:r>
            <a:endParaRPr/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827088" y="1781628"/>
            <a:ext cx="7478711" cy="515182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108000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b ? x : y</a:t>
            </a:r>
            <a:endParaRPr b="1" i="0" sz="24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Operators</a:t>
            </a:r>
            <a:endParaRPr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Null-coalescing operator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en-US"/>
              <a:t> is used to define a default value for both nullable value types and reference types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It returns the left-hand operand if it is not null</a:t>
            </a:r>
            <a:endParaRPr/>
          </a:p>
          <a:p>
            <a:pPr indent="-273050" lvl="2" marL="922338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Otherwise it returns the right operand</a:t>
            </a:r>
            <a:endParaRPr/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827087" y="4188222"/>
            <a:ext cx="7478711" cy="848607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108000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int? x = null;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 b="1" i="0" sz="24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834344" y="5336818"/>
            <a:ext cx="7478711" cy="848607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108000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int? x = 1;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 b="1" i="0" sz="24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4419600" y="4038600"/>
            <a:ext cx="4038600" cy="527804"/>
          </a:xfrm>
          <a:prstGeom prst="wedgeRoundRectCallout">
            <a:avLst>
              <a:gd fmla="val -63527" name="adj1"/>
              <a:gd fmla="val 62362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Here the value of y is </a:t>
            </a:r>
            <a:r>
              <a:rPr b="1" i="0" lang="en-US" sz="2800" u="none" cap="none" strike="noStrike">
                <a:solidFill>
                  <a:srgbClr val="F7FFE7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b="1" i="0" sz="2800" u="none" cap="none" strike="noStrike">
              <a:solidFill>
                <a:srgbClr val="F7FFE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4426858" y="5796796"/>
            <a:ext cx="4031342" cy="527804"/>
          </a:xfrm>
          <a:prstGeom prst="wedgeRoundRectCallout">
            <a:avLst>
              <a:gd fmla="val -65501" name="adj1"/>
              <a:gd fmla="val -23916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Here the value of y is </a:t>
            </a:r>
            <a:r>
              <a:rPr b="1" i="0" lang="en-US" sz="2800" u="none" cap="none" strike="noStrike">
                <a:solidFill>
                  <a:srgbClr val="F7FFE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i="0" sz="2800" u="none" cap="none" strike="noStrike">
              <a:solidFill>
                <a:srgbClr val="F7FFE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Operators – Example</a:t>
            </a:r>
            <a:endParaRPr/>
          </a:p>
        </p:txBody>
      </p:sp>
      <p:sp>
        <p:nvSpPr>
          <p:cNvPr id="372" name="Google Shape;372;p35"/>
          <p:cNvSpPr txBox="1"/>
          <p:nvPr>
            <p:ph idx="1" type="body"/>
          </p:nvPr>
        </p:nvSpPr>
        <p:spPr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Using some other operators:</a:t>
            </a:r>
            <a:endParaRPr/>
          </a:p>
        </p:txBody>
      </p:sp>
      <p:sp>
        <p:nvSpPr>
          <p:cNvPr id="373" name="Google Shape;373;p3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611188" y="1763339"/>
            <a:ext cx="7848600" cy="4470519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a = 6;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 b ? "a&gt;b" : "b&gt;=a"); // a&gt;b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Console.WriteLine((long) a); // 6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c = b = 3; // b=3; followed by c=3;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Console.WriteLine(c); // 3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Console.WriteLine(a is int); // True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Console.WriteLine((a+b)/2); // 4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Console.WriteLine(typeof(int)); // System.Int32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d = new int();</a:t>
            </a:r>
            <a:endParaRPr/>
          </a:p>
          <a:p>
            <a:pPr indent="0" lvl="0" marL="0" marR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Console.WriteLine(d); // 0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ctrTitle"/>
          </p:nvPr>
        </p:nvSpPr>
        <p:spPr>
          <a:xfrm>
            <a:off x="1260475" y="16256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Operators</a:t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>
            <a:off x="1258888" y="2572349"/>
            <a:ext cx="6480175" cy="450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Live Demo</a:t>
            </a:r>
            <a:endParaRPr b="1" i="0" sz="2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://moblog.net/media/h/e/l/helen/strange-plants.jpg" id="385" name="Google Shape;3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60" y="3429000"/>
            <a:ext cx="6578480" cy="240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ctrTitle"/>
          </p:nvPr>
        </p:nvSpPr>
        <p:spPr>
          <a:xfrm>
            <a:off x="1258888" y="1676400"/>
            <a:ext cx="6480175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Implicit and Explicit Type Conversions</a:t>
            </a:r>
            <a:endParaRPr/>
          </a:p>
        </p:txBody>
      </p:sp>
      <p:pic>
        <p:nvPicPr>
          <p:cNvPr descr="http://coaxsat.com/images/f-adapter%20male.jpg"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3886200"/>
            <a:ext cx="2933700" cy="229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Implicit Type Conversion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Implicit  type conversion</a:t>
            </a:r>
            <a:endParaRPr>
              <a:solidFill>
                <a:srgbClr val="D9EDF1"/>
              </a:solidFill>
            </a:endParaRPr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Automatic conversion of value of one data type to value of another data type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Allowed when no loss of data is possible</a:t>
            </a:r>
            <a:endParaRPr/>
          </a:p>
          <a:p>
            <a:pPr indent="-273050" lvl="2" marL="922338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2800"/>
              <a:buChar char="⬥"/>
            </a:pPr>
            <a:r>
              <a:rPr lang="en-US"/>
              <a:t>"Larger" types can implicitly take values of smaller "types"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Example:</a:t>
            </a:r>
            <a:endParaRPr/>
          </a:p>
        </p:txBody>
      </p:sp>
      <p:sp>
        <p:nvSpPr>
          <p:cNvPr id="402" name="Google Shape;402;p3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990601" y="5336818"/>
            <a:ext cx="7086600" cy="759182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i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long l = i;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Explicit Type Conversion</a:t>
            </a:r>
            <a:endParaRPr/>
          </a:p>
        </p:txBody>
      </p:sp>
      <p:sp>
        <p:nvSpPr>
          <p:cNvPr id="409" name="Google Shape;409;p39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Explicit type conversion</a:t>
            </a:r>
            <a:endParaRPr>
              <a:solidFill>
                <a:srgbClr val="D9EDF1"/>
              </a:solidFill>
            </a:endParaRPr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Manual conversion of a value of one data type to a value of another data type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Allowed only explicitly by 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/>
              <a:t> operator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Required when there is a possibility of loss of data or precision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Example:</a:t>
            </a:r>
            <a:endParaRPr/>
          </a:p>
        </p:txBody>
      </p:sp>
      <p:sp>
        <p:nvSpPr>
          <p:cNvPr id="410" name="Google Shape;410;p3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990601" y="5336818"/>
            <a:ext cx="7162800" cy="759182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long l = 5;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i = (int) l;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Operator?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250825" y="1268413"/>
            <a:ext cx="8640763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Operator</a:t>
            </a:r>
            <a:r>
              <a:rPr lang="en-US"/>
              <a:t> is an operation performed over data at runtime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Takes one or more arguments (operands)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Produces a new value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Operators have precedence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Precedence defines which will be evaluated first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Expressions </a:t>
            </a:r>
            <a:r>
              <a:rPr lang="en-US"/>
              <a:t>are sequences of operators and operands that are evaluated to a single value</a:t>
            </a:r>
            <a:endParaRPr>
              <a:solidFill>
                <a:srgbClr val="D9EDF1"/>
              </a:solidFill>
            </a:endParaRPr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Conversions – Example</a:t>
            </a:r>
            <a:endParaRPr/>
          </a:p>
        </p:txBody>
      </p:sp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Example of implicit and explicit conversions:</a:t>
            </a:r>
            <a:endParaRPr/>
          </a:p>
          <a:p>
            <a:pPr indent="-140335" lvl="0" marL="282575" rtl="0" algn="l">
              <a:lnSpc>
                <a:spcPct val="118750"/>
              </a:lnSpc>
              <a:spcBef>
                <a:spcPts val="20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18750"/>
              </a:lnSpc>
              <a:spcBef>
                <a:spcPts val="20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18750"/>
              </a:lnSpc>
              <a:spcBef>
                <a:spcPts val="20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140335" lvl="0" marL="282575" rtl="0" algn="l">
              <a:lnSpc>
                <a:spcPct val="118750"/>
              </a:lnSpc>
              <a:spcBef>
                <a:spcPts val="20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204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Note: Explicit conversion may be used even if not required by the compiler</a:t>
            </a:r>
            <a:endParaRPr/>
          </a:p>
        </p:txBody>
      </p:sp>
      <p:sp>
        <p:nvSpPr>
          <p:cNvPr id="418" name="Google Shape;418;p4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612775" y="1888470"/>
            <a:ext cx="7920038" cy="2759730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float heightInMeters = 1.74f; // Explicit conversion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double maxHeight = heightInMeters; // Implicit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double minHeight = (double) heightInMeters; // Explicit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float actualHeight = (float) maxHeight; // Explicit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float maxHeightFloat = maxHeight; // Compilation error!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/>
          <p:nvPr>
            <p:ph type="ctrTitle"/>
          </p:nvPr>
        </p:nvSpPr>
        <p:spPr>
          <a:xfrm>
            <a:off x="1260475" y="15240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Conversions</a:t>
            </a:r>
            <a:endParaRPr/>
          </a:p>
        </p:txBody>
      </p:sp>
      <p:sp>
        <p:nvSpPr>
          <p:cNvPr id="429" name="Google Shape;429;p41"/>
          <p:cNvSpPr/>
          <p:nvPr/>
        </p:nvSpPr>
        <p:spPr>
          <a:xfrm>
            <a:off x="1258888" y="2438400"/>
            <a:ext cx="6480175" cy="450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Live Demo</a:t>
            </a:r>
            <a:endParaRPr b="1" i="0" sz="2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://www.highlandmapping.com/gis-consulting/images/data-funnel.jpg" id="430" name="Google Shape;4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158652">
            <a:off x="3143270" y="2091907"/>
            <a:ext cx="2822522" cy="5241828"/>
          </a:xfrm>
          <a:prstGeom prst="roundRect">
            <a:avLst>
              <a:gd fmla="val 1165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ctrTitle"/>
          </p:nvPr>
        </p:nvSpPr>
        <p:spPr>
          <a:xfrm>
            <a:off x="1260475" y="15240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Expressions</a:t>
            </a:r>
            <a:endParaRPr/>
          </a:p>
        </p:txBody>
      </p:sp>
      <p:pic>
        <p:nvPicPr>
          <p:cNvPr descr="http://www.bitrebels.com/wp-content/uploads/2009/10/mind-trainer-loo-roll_main-300x257.jpg" id="440" name="Google Shape;4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421" y="2743201"/>
            <a:ext cx="5760958" cy="3190874"/>
          </a:xfrm>
          <a:prstGeom prst="roundRect">
            <a:avLst>
              <a:gd fmla="val 1366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Expressions are sequences of operators, literals and variables that are evaluated to some value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Examples:</a:t>
            </a:r>
            <a:endParaRPr/>
          </a:p>
        </p:txBody>
      </p:sp>
      <p:sp>
        <p:nvSpPr>
          <p:cNvPr id="447" name="Google Shape;447;p43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685801" y="3545919"/>
            <a:ext cx="7772400" cy="2092881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r = (150-20) / 2 + 5; // r=70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calculation of circle area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double surface = Math.PI * r * r;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calculation of circle perimeter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double perimeter = 2 * Math.PI * r;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Expressions (2)</a:t>
            </a:r>
            <a:endParaRPr/>
          </a:p>
        </p:txBody>
      </p:sp>
      <p:sp>
        <p:nvSpPr>
          <p:cNvPr id="454" name="Google Shape;454;p44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>
                <a:solidFill>
                  <a:srgbClr val="D9EDF1"/>
                </a:solidFill>
              </a:rPr>
              <a:t>Expressions</a:t>
            </a:r>
            <a:r>
              <a:rPr lang="en-US"/>
              <a:t> have: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Type (integer, real, boolean, ...)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Value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Examples:</a:t>
            </a:r>
            <a:endParaRPr/>
          </a:p>
        </p:txBody>
      </p:sp>
      <p:sp>
        <p:nvSpPr>
          <p:cNvPr id="455" name="Google Shape;455;p44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44"/>
          <p:cNvSpPr/>
          <p:nvPr/>
        </p:nvSpPr>
        <p:spPr>
          <a:xfrm>
            <a:off x="762000" y="4114800"/>
            <a:ext cx="7559675" cy="1015663"/>
          </a:xfrm>
          <a:prstGeom prst="rect">
            <a:avLst/>
          </a:prstGeom>
          <a:solidFill>
            <a:srgbClr val="B4DAE4">
              <a:alpha val="24705"/>
            </a:srgbClr>
          </a:solidFill>
          <a:ln cap="flat" cmpd="sng" w="12700">
            <a:solidFill>
              <a:srgbClr val="8EC9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a = 2 + 3; // a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int b = (a+3) * (a-4) + (2*a + 7) / 4;  // b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bool greater = (a &gt; b) || ((a == 0) &amp;&amp; (b == 0));</a:t>
            </a:r>
            <a:endParaRPr/>
          </a:p>
        </p:txBody>
      </p:sp>
      <p:sp>
        <p:nvSpPr>
          <p:cNvPr id="457" name="Google Shape;457;p44"/>
          <p:cNvSpPr/>
          <p:nvPr/>
        </p:nvSpPr>
        <p:spPr>
          <a:xfrm>
            <a:off x="2667000" y="2438400"/>
            <a:ext cx="3200400" cy="1379101"/>
          </a:xfrm>
          <a:prstGeom prst="wedgeRoundRectCallout">
            <a:avLst>
              <a:gd fmla="val -56656" name="adj1"/>
              <a:gd fmla="val 78862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Expression of type </a:t>
            </a:r>
            <a:r>
              <a:rPr b="1" i="0" lang="en-US" sz="2800" u="none" cap="none" strike="noStrike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. Calculated at compile time.</a:t>
            </a:r>
            <a:endParaRPr b="1" i="0" sz="2800" u="none" cap="none" strike="noStrike">
              <a:solidFill>
                <a:srgbClr val="F7FFE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6400800" y="1828800"/>
            <a:ext cx="2209800" cy="1804749"/>
          </a:xfrm>
          <a:prstGeom prst="wedgeRoundRectCallout">
            <a:avLst>
              <a:gd fmla="val -95304" name="adj1"/>
              <a:gd fmla="val 96744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Expression of type </a:t>
            </a:r>
            <a:r>
              <a:rPr b="1" i="0" lang="en-US" sz="2800" u="none" cap="none" strike="noStrike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. Calculated at runtime.</a:t>
            </a:r>
            <a:endParaRPr b="1" i="0" sz="2800" u="none" cap="none" strike="noStrike">
              <a:solidFill>
                <a:srgbClr val="F7FFE7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9" name="Google Shape;459;p44"/>
          <p:cNvSpPr/>
          <p:nvPr/>
        </p:nvSpPr>
        <p:spPr>
          <a:xfrm>
            <a:off x="1309914" y="5519058"/>
            <a:ext cx="4114800" cy="953453"/>
          </a:xfrm>
          <a:prstGeom prst="wedgeRoundRectCallout">
            <a:avLst>
              <a:gd fmla="val -1761" name="adj1"/>
              <a:gd fmla="val -96190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F4F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Expression of type </a:t>
            </a:r>
            <a:r>
              <a:rPr b="1" i="0" lang="en-US" sz="2800" u="none" cap="none" strike="noStrike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1" i="0" lang="en-US" sz="2800" u="none" cap="none" strike="noStrike">
                <a:solidFill>
                  <a:srgbClr val="F7FFE7"/>
                </a:solidFill>
                <a:latin typeface="Corbel"/>
                <a:ea typeface="Corbel"/>
                <a:cs typeface="Corbel"/>
                <a:sym typeface="Corbel"/>
              </a:rPr>
              <a:t>. Calculated at runtime.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ctrTitle"/>
          </p:nvPr>
        </p:nvSpPr>
        <p:spPr>
          <a:xfrm>
            <a:off x="1260475" y="42545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Expressions</a:t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1258888" y="5264749"/>
            <a:ext cx="6480175" cy="4502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Live Demo</a:t>
            </a:r>
            <a:endParaRPr b="1" i="0" sz="2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ttp://www.marlow.k12.ok.us/elementary/5th/berryman/math.jpg" id="470" name="Google Shape;47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3175">
            <a:off x="3877780" y="791405"/>
            <a:ext cx="4149106" cy="29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80" name="Google Shape;480;p46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We discussed the operators in C#: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Arithmetic, logical, bitwise, comparison, assignment and others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Bitwise calculations</a:t>
            </a:r>
            <a:endParaRPr/>
          </a:p>
          <a:p>
            <a:pPr indent="-273050" lvl="1" marL="63023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Operator precedence 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We learned when to use implicit and explicit type conversions</a:t>
            </a:r>
            <a:endParaRPr/>
          </a:p>
          <a:p>
            <a:pPr indent="-282575" lvl="0" marL="282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We learned how to use expressions</a:t>
            </a:r>
            <a:endParaRPr/>
          </a:p>
        </p:txBody>
      </p:sp>
      <p:sp>
        <p:nvSpPr>
          <p:cNvPr id="481" name="Google Shape;481;p4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487" name="Google Shape;487;p47"/>
          <p:cNvSpPr txBox="1"/>
          <p:nvPr>
            <p:ph idx="1" type="body"/>
          </p:nvPr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Boolean algebra (logic)</a:t>
            </a:r>
            <a:endParaRPr/>
          </a:p>
          <a:p>
            <a:pPr indent="-273050" lvl="1" marL="630238" rtl="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http://en.wikipedia.org/wiki/Boolean_algebra_%28logic%29</a:t>
            </a:r>
            <a:endParaRPr/>
          </a:p>
          <a:p>
            <a:pPr indent="-282575" lvl="0" marL="282575" rtl="0" algn="l">
              <a:lnSpc>
                <a:spcPct val="109375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Bitwise mask</a:t>
            </a:r>
            <a:endParaRPr/>
          </a:p>
          <a:p>
            <a:pPr indent="-273050" lvl="1" marL="630238" rtl="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http://en.wikipedia.org/wiki/Mask_%28computing%29</a:t>
            </a:r>
            <a:endParaRPr/>
          </a:p>
          <a:p>
            <a:pPr indent="-282575" lvl="0" marL="282575" rtl="0" algn="l">
              <a:lnSpc>
                <a:spcPct val="109375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Bitwise operation</a:t>
            </a:r>
            <a:endParaRPr/>
          </a:p>
          <a:p>
            <a:pPr indent="-273050" lvl="1" marL="630238" rtl="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http://en.wikipedia.org/wiki/Bitwise_operation</a:t>
            </a:r>
            <a:endParaRPr/>
          </a:p>
          <a:p>
            <a:pPr indent="-282575" lvl="0" marL="282575" rtl="0" algn="l">
              <a:lnSpc>
                <a:spcPct val="109375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/>
              <a:t>Bit Twiddling Hacks </a:t>
            </a:r>
            <a:endParaRPr/>
          </a:p>
          <a:p>
            <a:pPr indent="-273050" lvl="1" marL="630238" rtl="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 u="sng">
                <a:solidFill>
                  <a:schemeClr val="hlink"/>
                </a:solidFill>
                <a:hlinkClick r:id="rId6"/>
              </a:rPr>
              <a:t>graphics.stanford.edu/~seander/bithacks.html</a:t>
            </a:r>
            <a:endParaRPr/>
          </a:p>
        </p:txBody>
      </p:sp>
      <p:sp>
        <p:nvSpPr>
          <p:cNvPr id="488" name="Google Shape;488;p47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and Expressions</a:t>
            </a:r>
            <a:endParaRPr/>
          </a:p>
        </p:txBody>
      </p:sp>
      <p:pic>
        <p:nvPicPr>
          <p:cNvPr descr="http://greateracadianaregion.net/edu/Portals/0/images/cct/Questions.jpg" id="494" name="Google Shape;4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614083">
            <a:off x="4779909" y="3803845"/>
            <a:ext cx="1872258" cy="2891008"/>
          </a:xfrm>
          <a:prstGeom prst="roundRect">
            <a:avLst>
              <a:gd fmla="val 9879" name="adj"/>
            </a:avLst>
          </a:prstGeom>
          <a:noFill/>
          <a:ln>
            <a:noFill/>
          </a:ln>
        </p:spPr>
      </p:pic>
      <p:sp>
        <p:nvSpPr>
          <p:cNvPr id="495" name="Google Shape;495;p48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http://academy.telerik.com</a:t>
            </a:r>
            <a:endParaRPr b="1" i="0" sz="18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505" name="Google Shape;505;p49"/>
          <p:cNvSpPr txBox="1"/>
          <p:nvPr>
            <p:ph idx="1" type="body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6088" lvl="0" marL="446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an expression that checks if given integer is odd or even.</a:t>
            </a:r>
            <a:endParaRPr/>
          </a:p>
          <a:p>
            <a:pPr indent="-446088" lvl="0" marL="4460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 boolean expression that checks for given integer if it can be divided (without remainder) by 7 and 5 in the same time.</a:t>
            </a:r>
            <a:endParaRPr sz="2800"/>
          </a:p>
          <a:p>
            <a:pPr indent="-446088" lvl="0" marL="4460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an expression that calculates rectangle’s area by given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2800"/>
              <a:t> and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sz="2800"/>
              <a:t>.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46088" lvl="0" marL="4460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an expression that checks for given integer if its third digit (right-to-left) is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800"/>
              <a:t>. E. g. </a:t>
            </a:r>
            <a:r>
              <a:rPr lang="en-US" sz="2800">
                <a:solidFill>
                  <a:srgbClr val="EAFFC1"/>
                </a:solidFill>
                <a:latin typeface="Consolas"/>
                <a:ea typeface="Consolas"/>
                <a:cs typeface="Consolas"/>
                <a:sym typeface="Consolas"/>
              </a:rPr>
              <a:t>1732</a:t>
            </a:r>
            <a:r>
              <a:rPr lang="en-US" sz="2800">
                <a:solidFill>
                  <a:srgbClr val="EAFFC1"/>
                </a:solidFill>
              </a:rPr>
              <a:t> 🡪 </a:t>
            </a:r>
            <a:r>
              <a:rPr lang="en-US" sz="2800">
                <a:solidFill>
                  <a:srgbClr val="EAFFC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800"/>
              <a:t>.</a:t>
            </a:r>
            <a:endParaRPr sz="2800">
              <a:solidFill>
                <a:srgbClr val="EAFFC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46088" lvl="0" marL="4460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 boolean expression for finding if the bit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800"/>
              <a:t> (counting from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/>
              <a:t>) of a given integer is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/>
              <a:t> or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/>
              <a:t>.</a:t>
            </a:r>
            <a:endParaRPr/>
          </a:p>
          <a:p>
            <a:pPr indent="-446088" lvl="0" marL="4460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/>
            </a:pPr>
            <a:r>
              <a:rPr lang="en-US" sz="2800"/>
              <a:t>Write an expression that checks if given point (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800"/>
              <a:t>, 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/>
              <a:t>) is within a circle K(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US" sz="2800"/>
              <a:t>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800"/>
              <a:t>).</a:t>
            </a:r>
            <a:endParaRPr sz="2800"/>
          </a:p>
        </p:txBody>
      </p:sp>
      <p:sp>
        <p:nvSpPr>
          <p:cNvPr id="506" name="Google Shape;506;p4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in C#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323850" y="1268413"/>
            <a:ext cx="84963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Operators in C# :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Unary – take one operand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Binary – take two operands</a:t>
            </a:r>
            <a:endParaRPr/>
          </a:p>
          <a:p>
            <a:pPr indent="-273050" lvl="1" marL="630238" rtl="0" algn="l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3000"/>
              <a:buChar char="⬥"/>
            </a:pPr>
            <a:r>
              <a:rPr lang="en-US"/>
              <a:t>Ternary (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/>
              <a:t>) – takes three operands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Except for the assignment operators, all binary operators are left-associative</a:t>
            </a:r>
            <a:endParaRPr/>
          </a:p>
          <a:p>
            <a:pPr indent="-282575" lvl="0" marL="282575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The assignment operators and the conditional operator (</a:t>
            </a:r>
            <a:r>
              <a:rPr lang="en-US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/>
              <a:t>) are right-associative</a:t>
            </a:r>
            <a:endParaRPr/>
          </a:p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crcs.k12.ny.us/ms/math/pencilwithoperationsigns.jpg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051" y="1066800"/>
            <a:ext cx="165293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(2)</a:t>
            </a:r>
            <a:endParaRPr/>
          </a:p>
        </p:txBody>
      </p:sp>
      <p:sp>
        <p:nvSpPr>
          <p:cNvPr id="516" name="Google Shape;516;p50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7"/>
            </a:pPr>
            <a:r>
              <a:rPr lang="en-US" sz="2800"/>
              <a:t>Write an expression that checks if given positive integer number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/>
              <a:t> (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/>
              <a:t> ≤ 100) is prime. E.g.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-US" sz="2800"/>
              <a:t> is prime.</a:t>
            </a:r>
            <a:endParaRPr sz="2800"/>
          </a:p>
          <a:p>
            <a:pPr indent="-450850" lvl="0" marL="4508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7"/>
            </a:pPr>
            <a:r>
              <a:rPr lang="en-US" sz="2800"/>
              <a:t>Write an expression that calculates trapezoid's area by given sides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800"/>
              <a:t> and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800"/>
              <a:t> and height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2800"/>
              <a:t>.</a:t>
            </a:r>
            <a:endParaRPr sz="2800"/>
          </a:p>
          <a:p>
            <a:pPr indent="-450850" lvl="0" marL="4508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7"/>
            </a:pPr>
            <a:r>
              <a:rPr lang="en-US" sz="2800"/>
              <a:t>Write an expression that checks for given point (x, y) if it is within the circle K( (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/>
              <a:t>,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/>
              <a:t>),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800"/>
              <a:t>) and out of the rectangle R(top=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/>
              <a:t>, left=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-US" sz="2800"/>
              <a:t>, width=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2800"/>
              <a:t>, height=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800"/>
              <a:t>).</a:t>
            </a:r>
            <a:endParaRPr/>
          </a:p>
          <a:p>
            <a:pPr indent="-450850" lvl="0" marL="4508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7"/>
            </a:pPr>
            <a:r>
              <a:rPr lang="en-US" sz="2800"/>
              <a:t>Write a boolean expression that returns if the bit at position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800"/>
              <a:t> (counting from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800"/>
              <a:t>) in a given integer number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2800"/>
              <a:t> has value of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/>
              <a:t>. Example: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US" sz="2800"/>
              <a:t>=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800"/>
              <a:t>; </a:t>
            </a:r>
            <a:r>
              <a:rPr lang="en-US" sz="2800">
                <a:solidFill>
                  <a:srgbClr val="D9EDF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800"/>
              <a:t>=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/>
              <a:t> 🡪 false.</a:t>
            </a:r>
            <a:endParaRPr sz="2800"/>
          </a:p>
        </p:txBody>
      </p:sp>
      <p:sp>
        <p:nvSpPr>
          <p:cNvPr id="517" name="Google Shape;517;p50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(3)</a:t>
            </a:r>
            <a:endParaRPr/>
          </a:p>
        </p:txBody>
      </p:sp>
      <p:sp>
        <p:nvSpPr>
          <p:cNvPr id="527" name="Google Shape;527;p51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11"/>
            </a:pPr>
            <a:r>
              <a:rPr lang="en-US" sz="2800"/>
              <a:t>Write an expression that extracts from a given integer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/>
              <a:t> the value of a given bit number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800"/>
              <a:t>. Example: i=5; b=2 🡪 value=1.</a:t>
            </a:r>
            <a:endParaRPr sz="2800"/>
          </a:p>
          <a:p>
            <a:pPr indent="-450850" lvl="0" marL="4508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1"/>
            </a:pPr>
            <a:r>
              <a:rPr lang="en-US" sz="2800"/>
              <a:t>We are given integer number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, value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2800"/>
              <a:t> (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2800"/>
              <a:t>=0 or 1) and a position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/>
              <a:t>. Write a sequence of operators that modifies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 to hold the value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2800"/>
              <a:t> at the position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/>
              <a:t> from the binary representation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800"/>
              <a:t>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Example: n = 5 (00000101), p=3, v=1 🡪 13 (00001101)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n = 5 (00000101), p=2, v=0 🡪 1 (00000001)</a:t>
            </a:r>
            <a:endParaRPr sz="28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</p:txBody>
      </p:sp>
      <p:sp>
        <p:nvSpPr>
          <p:cNvPr id="528" name="Google Shape;528;p51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2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(4)</a:t>
            </a:r>
            <a:endParaRPr/>
          </a:p>
        </p:txBody>
      </p:sp>
      <p:sp>
        <p:nvSpPr>
          <p:cNvPr id="538" name="Google Shape;538;p52"/>
          <p:cNvSpPr txBox="1"/>
          <p:nvPr>
            <p:ph idx="1" type="body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Font typeface="Corbel"/>
              <a:buAutoNum type="arabicPeriod" startAt="13"/>
            </a:pPr>
            <a:r>
              <a:rPr lang="en-US" sz="2800"/>
              <a:t>Write a program that exchanges bits 3, 4 and 5 with bits 24, 25 and 26 of given 32-bit unsigned integer.</a:t>
            </a:r>
            <a:endParaRPr/>
          </a:p>
          <a:p>
            <a:pPr indent="-514350" lvl="0" marL="5143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AutoNum type="arabicPeriod" startAt="13"/>
            </a:pPr>
            <a:r>
              <a:rPr lang="en-US" sz="2800"/>
              <a:t>* Write a program that exchanges bits {p, p+1, …, p+k-1) with bits {q, q+1, …, q+k-1} of given 32-bit unsigned integer.</a:t>
            </a:r>
            <a:endParaRPr sz="2800"/>
          </a:p>
          <a:p>
            <a:pPr indent="-389890" lvl="0" marL="51435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Font typeface="Corbel"/>
              <a:buNone/>
            </a:pPr>
            <a:r>
              <a:t/>
            </a:r>
            <a:endParaRPr sz="2800"/>
          </a:p>
        </p:txBody>
      </p:sp>
      <p:sp>
        <p:nvSpPr>
          <p:cNvPr id="539" name="Google Shape;539;p52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Categories of Operators in C#</a:t>
            </a:r>
            <a:endParaRPr/>
          </a:p>
        </p:txBody>
      </p:sp>
      <p:graphicFrame>
        <p:nvGraphicFramePr>
          <p:cNvPr id="111" name="Google Shape;111;p6"/>
          <p:cNvGraphicFramePr/>
          <p:nvPr/>
        </p:nvGraphicFramePr>
        <p:xfrm>
          <a:off x="511175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{B321E3C8-F207-4293-AAF1-7B9E8C0DBB5C}</a:tableStyleId>
              </a:tblPr>
              <a:tblGrid>
                <a:gridCol w="3451225"/>
                <a:gridCol w="4684725"/>
              </a:tblGrid>
              <a:tr h="64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orbe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Category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9D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orbe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Operators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9D7">
                        <a:alpha val="49803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Arithmetic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 * / </a:t>
                      </a: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</a:t>
                      </a: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 </a:t>
                      </a: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Logical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 || ^ !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Binary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 | ^ ~ &lt;&lt; &gt;&gt;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Comparison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&lt; &gt; &lt;= &gt;=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Assignment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+= -= *= /= %= &amp;= |= ^= &lt;&lt;= &gt;&gt;=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String concatenation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Type conversion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as typeof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rbe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Other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 [] () ?: new</a:t>
                      </a:r>
                      <a:endParaRPr b="1" i="0" sz="28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ctrTitle"/>
          </p:nvPr>
        </p:nvSpPr>
        <p:spPr>
          <a:xfrm>
            <a:off x="1331913" y="1981200"/>
            <a:ext cx="6480175" cy="7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Precedence</a:t>
            </a:r>
            <a:endParaRPr/>
          </a:p>
        </p:txBody>
      </p:sp>
      <p:pic>
        <p:nvPicPr>
          <p:cNvPr descr="http://www.mathworks.de/matlabcentral/fx_files/24238/1/queue_line_2.jpg"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2893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Precedence</a:t>
            </a:r>
            <a:endParaRPr/>
          </a:p>
        </p:txBody>
      </p:sp>
      <p:graphicFrame>
        <p:nvGraphicFramePr>
          <p:cNvPr id="128" name="Google Shape;128;p8"/>
          <p:cNvGraphicFramePr/>
          <p:nvPr/>
        </p:nvGraphicFramePr>
        <p:xfrm>
          <a:off x="587375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{B321E3C8-F207-4293-AAF1-7B9E8C0DBB5C}</a:tableStyleId>
              </a:tblPr>
              <a:tblGrid>
                <a:gridCol w="2286300"/>
                <a:gridCol w="5660725"/>
              </a:tblGrid>
              <a:tr h="64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orbe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Precedence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9D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orbe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Operators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9D7">
                        <a:alpha val="49803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Highest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 --</a:t>
                      </a:r>
                      <a:r>
                        <a:rPr b="1" i="0" lang="en-US" sz="26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(postfix)</a:t>
                      </a: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new typeof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 --</a:t>
                      </a:r>
                      <a:r>
                        <a:rPr b="1" i="0" lang="en-US" sz="26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(prefix)</a:t>
                      </a: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-</a:t>
                      </a:r>
                      <a:r>
                        <a:rPr b="1" i="0" lang="en-US" sz="26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(unary)</a:t>
                      </a: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 ~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/ 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 &gt;&gt;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 &gt; &lt;= &gt;= is as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Lower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8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Precedence (2)</a:t>
            </a:r>
            <a:endParaRPr/>
          </a:p>
        </p:txBody>
      </p:sp>
      <p:graphicFrame>
        <p:nvGraphicFramePr>
          <p:cNvPr id="135" name="Google Shape;135;p9"/>
          <p:cNvGraphicFramePr/>
          <p:nvPr/>
        </p:nvGraphicFramePr>
        <p:xfrm>
          <a:off x="587375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{B321E3C8-F207-4293-AAF1-7B9E8C0DBB5C}</a:tableStyleId>
              </a:tblPr>
              <a:tblGrid>
                <a:gridCol w="2286300"/>
                <a:gridCol w="5660725"/>
              </a:tblGrid>
              <a:tr h="64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orbe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Precedence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9D7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orbe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Operators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9D7">
                        <a:alpha val="49803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Higher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t/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?: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rbel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EBFFD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Lowest</a:t>
                      </a:r>
                      <a:endParaRPr b="1" i="0" sz="2600" u="none" cap="none" strike="noStrike">
                        <a:solidFill>
                          <a:srgbClr val="EBFFD2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b="1" i="0" lang="en-US" sz="2600" u="none" cap="none" strike="noStrike">
                          <a:solidFill>
                            <a:srgbClr val="D9EDF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*= /= %= += -= &lt;&lt;= &gt;&gt;= &amp;= ^= |=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304800" y="4648200"/>
            <a:ext cx="8686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Parenthesis operator always has highest precedence</a:t>
            </a:r>
            <a:endParaRPr/>
          </a:p>
          <a:p>
            <a:pPr indent="-282575" lvl="0" marL="282575" marR="0" rtl="0" algn="l">
              <a:lnSpc>
                <a:spcPct val="113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Char char="◆"/>
            </a:pPr>
            <a:r>
              <a:rPr b="1" i="0" lang="en-US" sz="30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Note: prefer using </a:t>
            </a:r>
            <a:r>
              <a:rPr b="1" i="0" lang="en-US" sz="3000" u="none" cap="none" strike="noStrike">
                <a:solidFill>
                  <a:srgbClr val="D9EDF1"/>
                </a:solidFill>
                <a:latin typeface="Corbel"/>
                <a:ea typeface="Corbel"/>
                <a:cs typeface="Corbel"/>
                <a:sym typeface="Corbel"/>
              </a:rPr>
              <a:t>parentheses</a:t>
            </a:r>
            <a:r>
              <a:rPr b="1" i="0" lang="en-US" sz="3000" u="none" cap="none" strike="noStrik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rPr>
              <a:t>, even when it seems stupid to do so</a:t>
            </a:r>
            <a:endParaRPr b="1" i="0" sz="3000" u="none" cap="none" strike="noStrike">
              <a:solidFill>
                <a:srgbClr val="EBFFD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lerik-PowerPoint-Theme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2007-12-08T16:03:35Z</dcterms:created>
  <dc:creator>Svetlin Nakov</dc:creator>
</cp:coreProperties>
</file>