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handoutMasterIdLst>
    <p:handoutMasterId r:id="rId40"/>
  </p:handoutMasterIdLst>
  <p:sldIdLst>
    <p:sldId id="320" r:id="rId2"/>
    <p:sldId id="321" r:id="rId3"/>
    <p:sldId id="322" r:id="rId4"/>
    <p:sldId id="358" r:id="rId5"/>
    <p:sldId id="324" r:id="rId6"/>
    <p:sldId id="356" r:id="rId7"/>
    <p:sldId id="326" r:id="rId8"/>
    <p:sldId id="327" r:id="rId9"/>
    <p:sldId id="328" r:id="rId10"/>
    <p:sldId id="355" r:id="rId11"/>
    <p:sldId id="330" r:id="rId12"/>
    <p:sldId id="331" r:id="rId13"/>
    <p:sldId id="332" r:id="rId14"/>
    <p:sldId id="333" r:id="rId15"/>
    <p:sldId id="334" r:id="rId16"/>
    <p:sldId id="357" r:id="rId17"/>
    <p:sldId id="336" r:id="rId18"/>
    <p:sldId id="337" r:id="rId19"/>
    <p:sldId id="338" r:id="rId20"/>
    <p:sldId id="339" r:id="rId21"/>
    <p:sldId id="359" r:id="rId22"/>
    <p:sldId id="360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54" r:id="rId33"/>
    <p:sldId id="349" r:id="rId34"/>
    <p:sldId id="350" r:id="rId35"/>
    <p:sldId id="351" r:id="rId36"/>
    <p:sldId id="352" r:id="rId37"/>
    <p:sldId id="353" r:id="rId3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5510" autoAdjust="0"/>
  </p:normalViewPr>
  <p:slideViewPr>
    <p:cSldViewPr>
      <p:cViewPr varScale="1">
        <p:scale>
          <a:sx n="110" d="100"/>
          <a:sy n="110" d="100"/>
        </p:scale>
        <p:origin x="151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8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956E4-15FE-47FE-8DD8-69184EE8C145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761228-E441-4146-B158-4F709CB5EED9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A27F0-F98F-4030-AB22-9BA0D7A117D7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B9D3C-E1B9-42DF-A987-40DB139631BD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E7044-D889-4FE3-AE3F-25ADE64CE606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7A93B6-2AE3-4E50-9F75-3BB4532A171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A874BD-1031-4293-87AD-FBBC82A23B83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A6E15-DA89-4D4A-B53B-F315EF3405D7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1015A-7735-44B6-83B3-DCE59FD6D69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7FCB4-6B4C-47F4-9971-6918B6CC7ED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F78893-522B-4F18-8770-3DCC44C0D953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8" cstate="screen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</p:spPr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569120"/>
          </a:xfrm>
        </p:spPr>
        <p:txBody>
          <a:bodyPr/>
          <a:lstStyle/>
          <a:p>
            <a:r>
              <a:rPr lang="en-US" dirty="0" smtClean="0"/>
              <a:t>Implementing Control Logic in C#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49154" name="Picture 2" descr="http://www.nextgenpe.com/media/focus-area-images/NGPE/issue-6/Technology_solutions_SM_FOC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962400" y="4612192"/>
            <a:ext cx="4686300" cy="1707152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1800226" cy="1546672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40" y="304800"/>
            <a:ext cx="1914560" cy="1877858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58421"/>
            <a:ext cx="3048000" cy="1570616"/>
          </a:xfrm>
          <a:prstGeom prst="roundRect">
            <a:avLst>
              <a:gd name="adj" fmla="val 1100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 descr="http://www.3dcontentcentral.com/ShowModels/CIRCUITWORKS/Categories/Switch/Switch%20Pic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42756"/>
            <a:ext cx="1302266" cy="113990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1387019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("Enter two numbers.");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(smallerNumber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biggerNumber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greater number is: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biggerNumber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" y="1828800"/>
            <a:ext cx="6480175" cy="736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6425" y="2805711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074" name="Picture 2" descr="http://i2.sitepoint.com/graphics/1732_programming_flowchart_i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4079620"/>
            <a:ext cx="2382898" cy="2295524"/>
          </a:xfrm>
          <a:prstGeom prst="roundRect">
            <a:avLst>
              <a:gd name="adj" fmla="val 106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49" y="4114800"/>
            <a:ext cx="2085976" cy="226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0"/>
          <a:stretch/>
        </p:blipFill>
        <p:spPr bwMode="auto">
          <a:xfrm>
            <a:off x="6078537" y="1503362"/>
            <a:ext cx="288008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900" dirty="0"/>
              <a:t>More complex and useful conditional statement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Executes one branch if the condition is true, </a:t>
            </a:r>
            <a:r>
              <a:rPr lang="en-US" sz="2900" dirty="0" smtClean="0"/>
              <a:t>and another </a:t>
            </a:r>
            <a:r>
              <a:rPr lang="en-US" sz="2900" dirty="0"/>
              <a:t>if it is false 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The simplest form of an 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900" dirty="0"/>
              <a:t> statement:</a:t>
            </a: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827088" y="3757832"/>
            <a:ext cx="7416800" cy="264296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statement2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51" name="Line 11"/>
          <p:cNvSpPr>
            <a:spLocks noChangeShapeType="1"/>
          </p:cNvSpPr>
          <p:nvPr/>
        </p:nvSpPr>
        <p:spPr bwMode="auto">
          <a:xfrm flipH="1">
            <a:off x="3036887" y="3633787"/>
            <a:ext cx="0" cy="709613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</a:t>
            </a:r>
            <a:r>
              <a:rPr lang="en-US" smtClean="0"/>
              <a:t>It </a:t>
            </a:r>
            <a:r>
              <a:rPr lang="en-US" dirty="0"/>
              <a:t>Works ?</a:t>
            </a:r>
            <a:endParaRPr lang="bg-BG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495800"/>
            <a:ext cx="8496300" cy="2101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is evaluated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true, the </a:t>
            </a:r>
            <a:r>
              <a:rPr lang="en-US" dirty="0" smtClean="0"/>
              <a:t>first statement is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it is false, </a:t>
            </a:r>
            <a:r>
              <a:rPr lang="en-US" dirty="0" smtClean="0"/>
              <a:t>the second statement is executed</a:t>
            </a:r>
            <a:endParaRPr lang="bg-BG" dirty="0"/>
          </a:p>
        </p:txBody>
      </p:sp>
      <p:sp>
        <p:nvSpPr>
          <p:cNvPr id="496645" name="AutoShape 5"/>
          <p:cNvSpPr>
            <a:spLocks noChangeArrowheads="1"/>
          </p:cNvSpPr>
          <p:nvPr/>
        </p:nvSpPr>
        <p:spPr bwMode="auto">
          <a:xfrm>
            <a:off x="1524000" y="1427162"/>
            <a:ext cx="3048000" cy="863600"/>
          </a:xfrm>
          <a:prstGeom prst="flowChartDecision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condition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96646" name="Line 6"/>
          <p:cNvSpPr>
            <a:spLocks noChangeShapeType="1"/>
          </p:cNvSpPr>
          <p:nvPr/>
        </p:nvSpPr>
        <p:spPr bwMode="auto">
          <a:xfrm>
            <a:off x="3035300" y="2290762"/>
            <a:ext cx="0" cy="466725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50" name="Text Box 10"/>
          <p:cNvSpPr txBox="1">
            <a:spLocks noChangeArrowheads="1"/>
          </p:cNvSpPr>
          <p:nvPr/>
        </p:nvSpPr>
        <p:spPr bwMode="auto">
          <a:xfrm>
            <a:off x="1957387" y="2757487"/>
            <a:ext cx="2159000" cy="86836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first</a:t>
            </a:r>
          </a:p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statement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96652" name="Line 12"/>
          <p:cNvSpPr>
            <a:spLocks noChangeShapeType="1"/>
          </p:cNvSpPr>
          <p:nvPr/>
        </p:nvSpPr>
        <p:spPr bwMode="auto">
          <a:xfrm flipH="1">
            <a:off x="3041647" y="3950494"/>
            <a:ext cx="3654428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4" name="Line 24"/>
          <p:cNvSpPr>
            <a:spLocks noChangeShapeType="1"/>
          </p:cNvSpPr>
          <p:nvPr/>
        </p:nvSpPr>
        <p:spPr bwMode="auto">
          <a:xfrm>
            <a:off x="6686350" y="2338939"/>
            <a:ext cx="0" cy="1623461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5" name="Line 25"/>
          <p:cNvSpPr>
            <a:spLocks noChangeShapeType="1"/>
          </p:cNvSpPr>
          <p:nvPr/>
        </p:nvSpPr>
        <p:spPr bwMode="auto">
          <a:xfrm>
            <a:off x="4529139" y="1858962"/>
            <a:ext cx="1033462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6" name="Text Box 26"/>
          <p:cNvSpPr txBox="1">
            <a:spLocks noChangeArrowheads="1"/>
          </p:cNvSpPr>
          <p:nvPr/>
        </p:nvSpPr>
        <p:spPr bwMode="auto">
          <a:xfrm>
            <a:off x="2177750" y="2325036"/>
            <a:ext cx="935037" cy="3562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bg-BG" sz="2000" i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96669" name="Line 29"/>
          <p:cNvSpPr>
            <a:spLocks noChangeShapeType="1"/>
          </p:cNvSpPr>
          <p:nvPr/>
        </p:nvSpPr>
        <p:spPr bwMode="auto">
          <a:xfrm>
            <a:off x="3036887" y="914400"/>
            <a:ext cx="0" cy="512762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70" name="Text Box 30"/>
          <p:cNvSpPr txBox="1">
            <a:spLocks noChangeArrowheads="1"/>
          </p:cNvSpPr>
          <p:nvPr/>
        </p:nvSpPr>
        <p:spPr bwMode="auto">
          <a:xfrm>
            <a:off x="5572225" y="1397399"/>
            <a:ext cx="2232025" cy="94138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second</a:t>
            </a:r>
          </a:p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statement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4600075" y="1509712"/>
            <a:ext cx="761999" cy="35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endParaRPr lang="bg-BG" sz="2000" i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 smtClean="0"/>
              <a:t> </a:t>
            </a:r>
            <a:r>
              <a:rPr lang="en-US" dirty="0"/>
              <a:t>Statement – Example</a:t>
            </a:r>
            <a:endParaRPr lang="bg-BG" dirty="0"/>
          </a:p>
        </p:txBody>
      </p:sp>
      <p:sp>
        <p:nvSpPr>
          <p:cNvPr id="49459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Checking a number if it is odd or even</a:t>
            </a:r>
            <a:endParaRPr lang="en-US" sz="3400" dirty="0"/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827088" y="2103438"/>
            <a:ext cx="74168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Console.ReadLine();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int.Parse(s);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% 2 == 0)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number is even.");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number is odd.");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848600" cy="736600"/>
          </a:xfrm>
        </p:spPr>
        <p:txBody>
          <a:bodyPr/>
          <a:lstStyle/>
          <a:p>
            <a:pPr marL="838200" indent="-838200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2805711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3793" name="Picture 1" descr="C:\Trash\condition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  <a:lum contrast="30000"/>
          </a:blip>
          <a:srcRect/>
          <a:stretch>
            <a:fillRect/>
          </a:stretch>
        </p:blipFill>
        <p:spPr bwMode="auto">
          <a:xfrm>
            <a:off x="2362200" y="3636962"/>
            <a:ext cx="4343400" cy="2057400"/>
          </a:xfrm>
          <a:prstGeom prst="roundRect">
            <a:avLst>
              <a:gd name="adj" fmla="val 30830"/>
            </a:avLst>
          </a:prstGeom>
          <a:noFill/>
          <a:effectLst>
            <a:softEdge rad="63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685800"/>
          </a:xfrm>
        </p:spPr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55079"/>
            <a:ext cx="8229600" cy="569120"/>
          </a:xfrm>
        </p:spPr>
        <p:txBody>
          <a:bodyPr/>
          <a:lstStyle/>
          <a:p>
            <a:r>
              <a:rPr lang="en-US" dirty="0" smtClean="0"/>
              <a:t>Creating More Complex Logic</a:t>
            </a:r>
            <a:endParaRPr lang="en-US" dirty="0"/>
          </a:p>
        </p:txBody>
      </p:sp>
      <p:pic>
        <p:nvPicPr>
          <p:cNvPr id="2050" name="Picture 2" descr="C:\Trash\nested-ifs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498688" y="3581907"/>
            <a:ext cx="4145388" cy="2590293"/>
          </a:xfrm>
          <a:prstGeom prst="roundRect">
            <a:avLst>
              <a:gd name="adj" fmla="val 17055"/>
            </a:avLst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i="1" dirty="0" smtClean="0"/>
              <a:t>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800" dirty="0" smtClean="0"/>
              <a:t> statements can be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</a:t>
            </a:r>
            <a:r>
              <a:rPr lang="en-US" sz="2800" dirty="0" smtClean="0"/>
              <a:t>, i.e. used inside another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i="1" dirty="0" smtClean="0"/>
              <a:t> </a:t>
            </a:r>
            <a:r>
              <a:rPr lang="en-US" sz="2800" dirty="0" smtClean="0"/>
              <a:t>statement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Every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dirty="0"/>
              <a:t> corresponds to its closest preceding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755650" y="2590800"/>
            <a:ext cx="7561263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(expression)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statement;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35213" y="71438"/>
            <a:ext cx="6732587" cy="909637"/>
          </a:xfrm>
        </p:spPr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</a:t>
            </a:r>
            <a:r>
              <a:rPr lang="en-US" dirty="0"/>
              <a:t>– Good </a:t>
            </a:r>
            <a:r>
              <a:rPr lang="en-US" dirty="0" smtClean="0"/>
              <a:t>Practices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/>
              <a:t> blocks to avoid </a:t>
            </a:r>
            <a:r>
              <a:rPr lang="en-US" dirty="0" smtClean="0"/>
              <a:t>ambiguity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 when a single statement follows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Avoid using more </a:t>
            </a:r>
            <a:r>
              <a:rPr lang="en-US" dirty="0"/>
              <a:t>than three levels of nested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statements</a:t>
            </a:r>
          </a:p>
          <a:p>
            <a:pPr>
              <a:lnSpc>
                <a:spcPct val="100000"/>
              </a:lnSpc>
            </a:pPr>
            <a:r>
              <a:rPr lang="en-US" dirty="0"/>
              <a:t>Put the case you normally expect to process first, then write the unusual cases</a:t>
            </a:r>
          </a:p>
          <a:p>
            <a:pPr>
              <a:lnSpc>
                <a:spcPct val="100000"/>
              </a:lnSpc>
            </a:pPr>
            <a:r>
              <a:rPr lang="en-US" dirty="0"/>
              <a:t>Arrange the code to make it more readable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Nested </a:t>
            </a:r>
            <a:r>
              <a:rPr lang="en-US" sz="3700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3700" dirty="0" smtClean="0"/>
              <a:t> Statements </a:t>
            </a:r>
            <a:r>
              <a:rPr lang="en-US" sz="3700" dirty="0"/>
              <a:t>– </a:t>
            </a:r>
            <a:r>
              <a:rPr lang="en-US" sz="3700" dirty="0" smtClean="0"/>
              <a:t>Example</a:t>
            </a:r>
            <a:endParaRPr lang="en-US" sz="3700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539750" y="1066800"/>
            <a:ext cx="8064500" cy="54353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== second)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These two numbers are equal.");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&gt; second)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first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bigger.");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second is bigger.");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Comparison and </a:t>
            </a:r>
            <a:r>
              <a:rPr lang="en-US" dirty="0"/>
              <a:t>Logical Operators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</a:t>
            </a:r>
            <a:r>
              <a:rPr lang="en-US" dirty="0" smtClean="0"/>
              <a:t>Statement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Nested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</a:t>
            </a:r>
            <a:r>
              <a:rPr lang="en-US" dirty="0" smtClean="0"/>
              <a:t>Statements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en-US" dirty="0"/>
          </a:p>
        </p:txBody>
      </p:sp>
      <p:pic>
        <p:nvPicPr>
          <p:cNvPr id="47105" name="Picture 1" descr="C:\Trash\book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324600" y="2209800"/>
            <a:ext cx="2209800" cy="2209800"/>
          </a:xfrm>
          <a:prstGeom prst="roundRect">
            <a:avLst>
              <a:gd name="adj" fmla="val 6897"/>
            </a:avLst>
          </a:prstGeom>
          <a:noFill/>
          <a:effectLst>
            <a:softEdge rad="3175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2" name="Picture 4" descr="http://typeandgripefactory.com/print_jobs/table_of_content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475" b="99611" l="0" r="94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419599"/>
            <a:ext cx="2514600" cy="21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4800" y="1600200"/>
            <a:ext cx="4157663" cy="14430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291458" y="3336024"/>
            <a:ext cx="3519041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" name="Picture 1" descr="C:\Trash\nested-if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9202375">
            <a:off x="1296288" y="2065912"/>
            <a:ext cx="2694694" cy="4042041"/>
          </a:xfrm>
          <a:prstGeom prst="roundRect">
            <a:avLst>
              <a:gd name="adj" fmla="val 18671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if-else-if-else-…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Sometimes we need to use another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if</a:t>
            </a:r>
            <a:r>
              <a:rPr lang="en-US" dirty="0" smtClean="0"/>
              <a:t>-construction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else</a:t>
            </a:r>
            <a:r>
              <a:rPr lang="en-US" dirty="0" smtClean="0"/>
              <a:t> block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Thus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else if</a:t>
            </a:r>
            <a:r>
              <a:rPr lang="en-US" dirty="0" smtClean="0"/>
              <a:t> can be used: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895600"/>
            <a:ext cx="77724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ch = 'X';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(ch == 'A' || ch == 'a')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Console.WriteLine("Vowel [ei]");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(ch == 'E' || ch == 'e')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Console.WriteLine("Vowel [i:]");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 …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…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zone.ni.com/cms/images/devzone/tut/lkzolnlp55853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90800" y="609600"/>
            <a:ext cx="3929874" cy="3067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43678" y="4114800"/>
            <a:ext cx="5219122" cy="14430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Multiple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85463" y="5850624"/>
            <a:ext cx="3519041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971675"/>
            <a:ext cx="7345362" cy="8048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>
                <a:latin typeface="Consolas" pitchFamily="49" charset="0"/>
                <a:cs typeface="Consolas" pitchFamily="49" charset="0"/>
              </a:rPr>
              <a:t>switch-case</a:t>
            </a:r>
            <a:endParaRPr lang="bg-BG" sz="4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1258888" y="29025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Making Several Comparisons at Once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6626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81256" y="4124325"/>
            <a:ext cx="5654040" cy="1866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Selects for execution a statement from a list depending on the value of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3000" dirty="0"/>
              <a:t> expression 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539750" y="2819400"/>
            <a:ext cx="7993063" cy="35575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Console.WriteLine("Monday");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Console.WriteLine("Tuesday");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Console.WriteLine("Wednesday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break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Console.WriteLine("Thursday");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Console.WriteLine("Friday");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Console.WriteLine("Saturday");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Console.WriteLine("Sunday");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Console.WriteLine("Error!");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/>
              <a:t> Works?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The expression is evaluated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When one of the constants specified in a case label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The statement that corresponds to that case is executed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If no case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If there is default case, it is executed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 smtClean="0"/>
              <a:t>Otherwise the </a:t>
            </a:r>
            <a:r>
              <a:rPr lang="en-US" dirty="0"/>
              <a:t>control is transferred to the end point of the switch statement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3505200"/>
            <a:ext cx="6477000" cy="1371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+mn-lt"/>
                <a:cs typeface="Consolas" pitchFamily="49" charset="0"/>
              </a:rPr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switch-case </a:t>
            </a:r>
            <a:r>
              <a:rPr lang="en-US" noProof="1" smtClean="0"/>
              <a:t>Statement</a:t>
            </a:r>
            <a:endParaRPr lang="en-US" noProof="1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52578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2530" name="Picture 2" descr="http://www.ribbit.net/images/Network_Switch_Cable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054278" y="914400"/>
            <a:ext cx="4946074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 smtClean="0"/>
              <a:t>: Rules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Variables types like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/>
              <a:t>,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/>
              <a:t>and integral types can be used for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 smtClean="0"/>
              <a:t>expression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The value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000" dirty="0"/>
              <a:t> is permitted as a case label constant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The keyword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3000" dirty="0"/>
              <a:t> exits the switch statement 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"No fall through" </a:t>
            </a:r>
            <a:r>
              <a:rPr lang="en-US" sz="3000" dirty="0" smtClean="0"/>
              <a:t>rule </a:t>
            </a:r>
            <a:r>
              <a:rPr lang="en-US" sz="3000" dirty="0"/>
              <a:t>– you are obligated to use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3000" dirty="0"/>
              <a:t> </a:t>
            </a:r>
            <a:r>
              <a:rPr lang="en-US" sz="3000" dirty="0" smtClean="0"/>
              <a:t>after each case  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Multiple labels that correspond to the same statement are permitted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62000" indent="-762000"/>
            <a:r>
              <a:rPr lang="en-US"/>
              <a:t>Multiple Labels – Example</a:t>
            </a:r>
            <a:endParaRPr lang="bg-BG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533400" y="2075795"/>
            <a:ext cx="80010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(animal)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"dog" 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Console.WriteLine("MAMMAL");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"crocodile" 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"tortoise" 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"snake" :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Console.WriteLine("REPTILE");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default :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Console.WriteLine("There is no such animal!");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283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1008062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You can use multiple labels to execute the same statement in more than one case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0688" y="1600200"/>
            <a:ext cx="5448300" cy="14890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Multiple Labels </a:t>
            </a:r>
            <a:r>
              <a:rPr lang="en-US" dirty="0" smtClean="0"/>
              <a:t>in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76400" y="32835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18433" name="Picture 1" descr="C:\Trash\cable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05000" y="4191000"/>
            <a:ext cx="5029200" cy="1905000"/>
          </a:xfrm>
          <a:prstGeom prst="roundRect">
            <a:avLst>
              <a:gd name="adj" fmla="val 36286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9887" y="1981200"/>
            <a:ext cx="5903913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Comparison and Logical Operators</a:t>
            </a:r>
            <a:endParaRPr lang="bg-BG" dirty="0"/>
          </a:p>
        </p:txBody>
      </p:sp>
      <p:pic>
        <p:nvPicPr>
          <p:cNvPr id="45058" name="Picture 2" descr="http://static.arstechnica.com/binary_code_cloud_ar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62200" y="4257675"/>
            <a:ext cx="4495800" cy="1609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 smtClean="0"/>
              <a:t> </a:t>
            </a:r>
            <a:r>
              <a:rPr lang="en-US" dirty="0"/>
              <a:t>– Good Practices</a:t>
            </a:r>
            <a:r>
              <a:rPr lang="en-US" dirty="0">
                <a:latin typeface="Courier New" pitchFamily="49" charset="0"/>
              </a:rPr>
              <a:t> 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There must be a separate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dirty="0"/>
              <a:t> for every normal situation</a:t>
            </a:r>
          </a:p>
          <a:p>
            <a:pPr>
              <a:lnSpc>
                <a:spcPct val="100000"/>
              </a:lnSpc>
            </a:pPr>
            <a:r>
              <a:rPr lang="en-US" dirty="0"/>
              <a:t>Put the normal case first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Put the most frequently executed cases first and the least frequently executed last</a:t>
            </a:r>
          </a:p>
          <a:p>
            <a:pPr>
              <a:lnSpc>
                <a:spcPct val="100000"/>
              </a:lnSpc>
            </a:pPr>
            <a:r>
              <a:rPr lang="en-US" dirty="0"/>
              <a:t>Order cases alphabetically or numerically</a:t>
            </a:r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dirty="0"/>
              <a:t> use case that cannot be reached under normal</a:t>
            </a:r>
            <a:r>
              <a:rPr lang="bg-BG" dirty="0"/>
              <a:t> </a:t>
            </a:r>
            <a:r>
              <a:rPr lang="en-US" dirty="0"/>
              <a:t>circumstances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Comparison and logical </a:t>
            </a:r>
            <a:r>
              <a:rPr lang="en-US" dirty="0"/>
              <a:t>operators are used to </a:t>
            </a:r>
            <a:r>
              <a:rPr lang="en-US" dirty="0" smtClean="0"/>
              <a:t>compose logical conditions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conditional statements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</a:t>
            </a:r>
            <a:r>
              <a:rPr lang="en-US" dirty="0" smtClean="0"/>
              <a:t>provide conditional execution of blocks of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Constantly used in computer programming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Conditional statements can be nested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/>
              <a:t> statement easily and elegantly checks an expression for a sequence of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pic>
        <p:nvPicPr>
          <p:cNvPr id="5122" name="Picture 2" descr="http://www.neonova.nl/en/images/questio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657600" y="4388359"/>
            <a:ext cx="2362200" cy="18779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745993">
            <a:off x="1032389" y="1103621"/>
            <a:ext cx="1673990" cy="1673990"/>
          </a:xfrm>
          <a:prstGeom prst="rect">
            <a:avLst/>
          </a:prstGeom>
          <a:noFill/>
        </p:spPr>
      </p:pic>
      <p:pic>
        <p:nvPicPr>
          <p:cNvPr id="7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8030450">
            <a:off x="6385842" y="1237353"/>
            <a:ext cx="1749405" cy="1749405"/>
          </a:xfrm>
          <a:prstGeom prst="rect">
            <a:avLst/>
          </a:prstGeom>
          <a:noFill/>
        </p:spPr>
      </p:pic>
      <p:pic>
        <p:nvPicPr>
          <p:cNvPr id="8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screen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002677">
            <a:off x="3747104" y="1765904"/>
            <a:ext cx="881452" cy="881452"/>
          </a:xfrm>
          <a:prstGeom prst="rect">
            <a:avLst/>
          </a:prstGeom>
          <a:noFill/>
        </p:spPr>
      </p:pic>
      <p:pic>
        <p:nvPicPr>
          <p:cNvPr id="9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3008476" flipV="1">
            <a:off x="754942" y="4564942"/>
            <a:ext cx="1489516" cy="1489516"/>
          </a:xfrm>
          <a:prstGeom prst="rect">
            <a:avLst/>
          </a:prstGeom>
          <a:noFill/>
        </p:spPr>
      </p:pic>
      <p:pic>
        <p:nvPicPr>
          <p:cNvPr id="10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5904804" flipV="1">
            <a:off x="7157690" y="4726105"/>
            <a:ext cx="1149456" cy="1149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/>
              <a:t> statement that examines two integer variables and exchanges their values if the first one is greater than the second one.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shows </a:t>
            </a:r>
            <a:r>
              <a:rPr lang="en-US" sz="2800"/>
              <a:t>the </a:t>
            </a:r>
            <a:r>
              <a:rPr lang="en-US" sz="2800" smtClean="0"/>
              <a:t>sign (+ or -) </a:t>
            </a:r>
            <a:r>
              <a:rPr lang="en-US" sz="2800" dirty="0"/>
              <a:t>of the product of three real numbers without calculating it. </a:t>
            </a:r>
            <a:r>
              <a:rPr lang="en-US" sz="2800" dirty="0" smtClean="0"/>
              <a:t>Use a sequence </a:t>
            </a:r>
            <a:r>
              <a:rPr lang="en-US" sz="2800" dirty="0"/>
              <a:t>of if statements.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finds the biggest of three integers using nested if statements.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Sort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real values in descending order using nested if statements.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program that asks for a digit and depending on the input shows the name of that digit (in </a:t>
            </a:r>
            <a:r>
              <a:rPr lang="en-US" sz="2800" dirty="0" smtClean="0"/>
              <a:t>English) </a:t>
            </a:r>
            <a:r>
              <a:rPr lang="en-US" sz="2800" dirty="0"/>
              <a:t>using a switch statement.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a program that enters the coefficients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/>
              <a:t> of a quadratic equation</a:t>
            </a: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a*x</a:t>
            </a:r>
            <a:r>
              <a:rPr lang="en-US" sz="2800" baseline="30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aseline="300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b*x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and </a:t>
            </a:r>
            <a:r>
              <a:rPr lang="en-US" sz="2800" dirty="0"/>
              <a:t>calculates and prints its real roots. Note </a:t>
            </a:r>
            <a:r>
              <a:rPr lang="en-US" sz="2800" dirty="0" smtClean="0"/>
              <a:t>that quadratic </a:t>
            </a:r>
            <a:r>
              <a:rPr lang="en-US" sz="2800" dirty="0"/>
              <a:t>equations may have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or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/>
              <a:t> real roots</a:t>
            </a:r>
            <a:r>
              <a:rPr lang="en-US" sz="2800" dirty="0" smtClean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 smtClean="0"/>
              <a:t>Write a program that finds the greatest of given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 variables.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1"/>
            <a:ext cx="8686800" cy="5427662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sz="2800" dirty="0"/>
              <a:t>Write a program that, depending on the user's choice inputs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dirty="0"/>
              <a:t> 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variable. If the variable is integer or double, increases it with 1. If the variable is string, appends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dirty="0"/>
              <a:t>" at its end. The program must show the value of that variable as a console output. Use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800" dirty="0"/>
              <a:t> statement.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8"/>
            </a:pPr>
            <a:r>
              <a:rPr lang="en-US" sz="2800" dirty="0" smtClean="0"/>
              <a:t>We </a:t>
            </a:r>
            <a:r>
              <a:rPr lang="en-US" sz="2800" dirty="0"/>
              <a:t>are given 5 integer numbers. Write a program that checks if the sum of some </a:t>
            </a:r>
            <a:r>
              <a:rPr lang="en-US" sz="2800" dirty="0" smtClean="0"/>
              <a:t>subset of </a:t>
            </a:r>
            <a:r>
              <a:rPr lang="en-US" sz="2800" dirty="0"/>
              <a:t>them is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. Example: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-2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1+1-2=0</a:t>
            </a:r>
            <a:r>
              <a:rPr lang="en-US" sz="2800" dirty="0">
                <a:sym typeface="Wingdings" pitchFamily="2" charset="2"/>
              </a:rPr>
              <a:t>.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62000" indent="-762000"/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0"/>
            </a:pPr>
            <a:r>
              <a:rPr lang="en-US" sz="2800" dirty="0"/>
              <a:t>Write a program that applies bonus scores to given scores in the range [1..9]. The program reads a digit as an input. If the digit is between 1 and 3, the program multiplies it by 10; if it is between 4 and 6, multiplies it by 100; if it is between 7 and 9, multiplies it by 1000. If it is zero or if the value is not a digit, the program must report an error.</a:t>
            </a: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Use </a:t>
            </a:r>
            <a:r>
              <a:rPr lang="en-US" sz="2800" dirty="0"/>
              <a:t>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800" dirty="0"/>
              <a:t> statement and at the end print the calculated new value in the console.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bg-BG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1"/>
            </a:pPr>
            <a:r>
              <a:rPr lang="en-US" sz="2800" dirty="0" smtClean="0"/>
              <a:t>* Write </a:t>
            </a:r>
            <a:r>
              <a:rPr lang="en-US" sz="2800" dirty="0"/>
              <a:t>a program that converts a number in the range [0...999] to a text corresponding to its </a:t>
            </a:r>
            <a:r>
              <a:rPr lang="en-US" sz="2800" dirty="0" smtClean="0"/>
              <a:t>English pronunciation</a:t>
            </a:r>
            <a:r>
              <a:rPr lang="en-US" sz="2800" dirty="0"/>
              <a:t>. Examples:</a:t>
            </a: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0  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Zero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endParaRPr lang="bg-BG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273 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"Two hundred seventy three"</a:t>
            </a:r>
            <a:endParaRPr lang="en-US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400 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"Four hundred"</a:t>
            </a:r>
            <a:endParaRPr lang="bg-BG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501  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Five hundred and one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endParaRPr lang="en-US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en-US" sz="2500" dirty="0">
                <a:latin typeface="Consolas" pitchFamily="49" charset="0"/>
                <a:cs typeface="Consolas" pitchFamily="49" charset="0"/>
              </a:rPr>
              <a:t>	711 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"Seven hundred and eleven"</a:t>
            </a:r>
            <a:endParaRPr lang="en-US" sz="2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</p:nvPr>
        </p:nvGraphicFramePr>
        <p:xfrm>
          <a:off x="762000" y="1219200"/>
          <a:ext cx="7562850" cy="3514980"/>
        </p:xfrm>
        <a:graphic>
          <a:graphicData uri="http://schemas.openxmlformats.org/drawingml/2006/table">
            <a:tbl>
              <a:tblPr/>
              <a:tblGrid>
                <a:gridCol w="4293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9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 in C#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Less Than or Equals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4922856"/>
            <a:ext cx="8686800" cy="6858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Example: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7238" y="5678269"/>
            <a:ext cx="7559675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result = 5 &lt;= 6;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// True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Logical Operators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114800"/>
            <a:ext cx="8686800" cy="2590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 </a:t>
            </a:r>
            <a:r>
              <a:rPr lang="en-US" dirty="0"/>
              <a:t>Morgan laws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!!A </a:t>
            </a:r>
            <a:r>
              <a:rPr lang="en-US" sz="3200" dirty="0">
                <a:solidFill>
                  <a:srgbClr val="EBFFD2"/>
                </a:solidFill>
                <a:sym typeface="Wingdings" pitchFamily="2" charset="2"/>
              </a:rPr>
              <a:t>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A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!(A || B) </a:t>
            </a:r>
            <a:r>
              <a:rPr lang="en-US" sz="3200" dirty="0">
                <a:solidFill>
                  <a:srgbClr val="EBFFD2"/>
                </a:solidFill>
                <a:sym typeface="Wingdings" pitchFamily="2" charset="2"/>
              </a:rPr>
              <a:t>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!A &amp;&amp; !B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!(A &amp;&amp; B) </a:t>
            </a:r>
            <a:r>
              <a:rPr lang="en-US" sz="3200" dirty="0">
                <a:solidFill>
                  <a:srgbClr val="EBFFD2"/>
                </a:solidFill>
                <a:sym typeface="Wingdings" pitchFamily="2" charset="2"/>
              </a:rPr>
              <a:t>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!A || !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</a:t>
            </a:r>
            <a:endParaRPr lang="en-US" dirty="0">
              <a:latin typeface="Courier New" pitchFamily="49" charset="0"/>
            </a:endParaRPr>
          </a:p>
        </p:txBody>
      </p:sp>
      <p:graphicFrame>
        <p:nvGraphicFramePr>
          <p:cNvPr id="4" name="Group 134"/>
          <p:cNvGraphicFramePr>
            <a:graphicFrameLocks/>
          </p:cNvGraphicFramePr>
          <p:nvPr/>
        </p:nvGraphicFramePr>
        <p:xfrm>
          <a:off x="762000" y="1172844"/>
          <a:ext cx="7562850" cy="2637156"/>
        </p:xfrm>
        <a:graphic>
          <a:graphicData uri="http://schemas.openxmlformats.org/drawingml/2006/table">
            <a:tbl>
              <a:tblPr/>
              <a:tblGrid>
                <a:gridCol w="4293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9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 in C#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 Exclusive OR (XOR)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3010" name="Picture 2" descr="http://cdn-viper.demandvideo.com/media/4aca8bba-f8fa-4fad-967d-0671acb43f44/jpeg/a4014cb6-f0ac-44bc-99e1-db01a2c0c12b_2.jpg?width=274&amp;height=20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839691" y="4800600"/>
            <a:ext cx="2847109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8229600" cy="685800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783679"/>
            <a:ext cx="8229600" cy="569120"/>
          </a:xfrm>
        </p:spPr>
        <p:txBody>
          <a:bodyPr/>
          <a:lstStyle/>
          <a:p>
            <a:r>
              <a:rPr lang="en-US" dirty="0" smtClean="0"/>
              <a:t>Implementing Conditional Logic</a:t>
            </a:r>
            <a:endParaRPr lang="en-US" dirty="0"/>
          </a:p>
        </p:txBody>
      </p:sp>
      <p:pic>
        <p:nvPicPr>
          <p:cNvPr id="307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001106" y="3886200"/>
            <a:ext cx="3135086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i="1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most simple conditional statement</a:t>
            </a:r>
          </a:p>
          <a:p>
            <a:pPr>
              <a:lnSpc>
                <a:spcPct val="100000"/>
              </a:lnSpc>
            </a:pPr>
            <a:r>
              <a:rPr lang="en-US" dirty="0"/>
              <a:t>Enables you to test for a condition</a:t>
            </a:r>
          </a:p>
          <a:p>
            <a:pPr>
              <a:lnSpc>
                <a:spcPct val="100000"/>
              </a:lnSpc>
            </a:pPr>
            <a:r>
              <a:rPr lang="en-US" dirty="0"/>
              <a:t>Branch to different parts of the code depending on the result</a:t>
            </a:r>
          </a:p>
          <a:p>
            <a:pPr>
              <a:lnSpc>
                <a:spcPct val="100000"/>
              </a:lnSpc>
            </a:pPr>
            <a:r>
              <a:rPr lang="en-US" dirty="0"/>
              <a:t>The simplest form of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statement:</a:t>
            </a:r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828675" y="4419600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(condition) 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and Statement</a:t>
            </a:r>
            <a:endParaRPr lang="bg-BG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can be: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Boolean variable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Boolean logical expression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Comparison expression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dirty="0"/>
              <a:t>The condition cannot be integer </a:t>
            </a:r>
            <a:r>
              <a:rPr lang="en-US" dirty="0" smtClean="0"/>
              <a:t>variable (like in C / C++)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statement can be: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Single statement ending with a semicolon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Block enclosed in braces</a:t>
            </a:r>
            <a:r>
              <a:rPr lang="en-US" dirty="0"/>
              <a:t> </a:t>
            </a:r>
          </a:p>
        </p:txBody>
      </p:sp>
      <p:pic>
        <p:nvPicPr>
          <p:cNvPr id="40961" name="Picture 1" descr="C:\Trash\condition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634347" y="1143001"/>
            <a:ext cx="2130240" cy="167640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It Works?</a:t>
            </a:r>
            <a:endParaRPr lang="bg-BG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572000"/>
            <a:ext cx="8420100" cy="2025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is evaluated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true, the </a:t>
            </a:r>
            <a:r>
              <a:rPr lang="en-US" dirty="0" smtClean="0"/>
              <a:t>statement is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it is false, the statement is skipped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133600" y="990600"/>
            <a:ext cx="4692649" cy="3276600"/>
            <a:chOff x="2209800" y="762000"/>
            <a:chExt cx="4692649" cy="3276600"/>
          </a:xfrm>
        </p:grpSpPr>
        <p:sp>
          <p:nvSpPr>
            <p:cNvPr id="429067" name="Text Box 11"/>
            <p:cNvSpPr txBox="1">
              <a:spLocks noChangeArrowheads="1"/>
            </p:cNvSpPr>
            <p:nvPr/>
          </p:nvSpPr>
          <p:spPr bwMode="auto">
            <a:xfrm>
              <a:off x="3276600" y="236220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429060" name="AutoShape 4"/>
            <p:cNvSpPr>
              <a:spLocks noChangeArrowheads="1"/>
            </p:cNvSpPr>
            <p:nvPr/>
          </p:nvSpPr>
          <p:spPr bwMode="auto">
            <a:xfrm>
              <a:off x="2209800" y="1255713"/>
              <a:ext cx="3887787" cy="115093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061" name="Line 5"/>
            <p:cNvSpPr>
              <a:spLocks noChangeShapeType="1"/>
            </p:cNvSpPr>
            <p:nvPr/>
          </p:nvSpPr>
          <p:spPr bwMode="auto">
            <a:xfrm>
              <a:off x="4152900" y="2408238"/>
              <a:ext cx="0" cy="3603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2" name="Text Box 6"/>
            <p:cNvSpPr txBox="1">
              <a:spLocks noChangeArrowheads="1"/>
            </p:cNvSpPr>
            <p:nvPr/>
          </p:nvSpPr>
          <p:spPr bwMode="auto">
            <a:xfrm>
              <a:off x="2857500" y="27686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063" name="Line 7"/>
            <p:cNvSpPr>
              <a:spLocks noChangeShapeType="1"/>
            </p:cNvSpPr>
            <p:nvPr/>
          </p:nvSpPr>
          <p:spPr bwMode="auto">
            <a:xfrm>
              <a:off x="4152900" y="34877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4" name="Line 8"/>
            <p:cNvSpPr>
              <a:spLocks noChangeShapeType="1"/>
            </p:cNvSpPr>
            <p:nvPr/>
          </p:nvSpPr>
          <p:spPr bwMode="auto">
            <a:xfrm flipH="1">
              <a:off x="4150519" y="3693320"/>
              <a:ext cx="267970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6" name="Line 10"/>
            <p:cNvSpPr>
              <a:spLocks noChangeShapeType="1"/>
            </p:cNvSpPr>
            <p:nvPr/>
          </p:nvSpPr>
          <p:spPr bwMode="auto">
            <a:xfrm>
              <a:off x="6039643" y="1833562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8" name="Text Box 12"/>
            <p:cNvSpPr txBox="1">
              <a:spLocks noChangeArrowheads="1"/>
            </p:cNvSpPr>
            <p:nvPr/>
          </p:nvSpPr>
          <p:spPr bwMode="auto">
            <a:xfrm>
              <a:off x="6037262" y="1467050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429069" name="Line 13"/>
            <p:cNvSpPr>
              <a:spLocks noChangeShapeType="1"/>
            </p:cNvSpPr>
            <p:nvPr/>
          </p:nvSpPr>
          <p:spPr bwMode="auto">
            <a:xfrm>
              <a:off x="4152900" y="762000"/>
              <a:ext cx="0" cy="4953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29065" name="Line 9"/>
            <p:cNvSpPr>
              <a:spLocks noChangeShapeType="1"/>
            </p:cNvSpPr>
            <p:nvPr/>
          </p:nvSpPr>
          <p:spPr bwMode="auto">
            <a:xfrm>
              <a:off x="6818312" y="1831975"/>
              <a:ext cx="0" cy="18732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8579</TotalTime>
  <Words>1821</Words>
  <Application>Microsoft Office PowerPoint</Application>
  <PresentationFormat>Bildspel på skärmen (4:3)</PresentationFormat>
  <Paragraphs>339</Paragraphs>
  <Slides>37</Slides>
  <Notes>13</Notes>
  <HiddenSlides>6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37</vt:i4>
      </vt:variant>
    </vt:vector>
  </HeadingPairs>
  <TitlesOfParts>
    <vt:vector size="44" baseType="lpstr">
      <vt:lpstr>Calibri</vt:lpstr>
      <vt:lpstr>Consolas</vt:lpstr>
      <vt:lpstr>Corbel</vt:lpstr>
      <vt:lpstr>Courier New</vt:lpstr>
      <vt:lpstr>Wingdings</vt:lpstr>
      <vt:lpstr>Wingdings 2</vt:lpstr>
      <vt:lpstr>Telerik Master Template</vt:lpstr>
      <vt:lpstr>Conditional Statements</vt:lpstr>
      <vt:lpstr>Table of Contents</vt:lpstr>
      <vt:lpstr>Comparison and Logical Operators</vt:lpstr>
      <vt:lpstr>Comparison Operators</vt:lpstr>
      <vt:lpstr>Logical Operators</vt:lpstr>
      <vt:lpstr>if and if-else</vt:lpstr>
      <vt:lpstr>The if Statement</vt:lpstr>
      <vt:lpstr>Condition and Statement</vt:lpstr>
      <vt:lpstr>How It Works?</vt:lpstr>
      <vt:lpstr>The if Statement – Example</vt:lpstr>
      <vt:lpstr>The if Statement</vt:lpstr>
      <vt:lpstr>The if-else Statement</vt:lpstr>
      <vt:lpstr>How It Works ?</vt:lpstr>
      <vt:lpstr>if-else Statement – Example</vt:lpstr>
      <vt:lpstr>The if-else Statement</vt:lpstr>
      <vt:lpstr>Nested if Statements </vt:lpstr>
      <vt:lpstr>Nested if Statements</vt:lpstr>
      <vt:lpstr>Nested if – Good Practices</vt:lpstr>
      <vt:lpstr>Nested if Statements – Example</vt:lpstr>
      <vt:lpstr>Nested if Statements</vt:lpstr>
      <vt:lpstr>Multiple if-else-if-else-…</vt:lpstr>
      <vt:lpstr>Multiple if-else Statements</vt:lpstr>
      <vt:lpstr>switch-case</vt:lpstr>
      <vt:lpstr>The switch-case Statement</vt:lpstr>
      <vt:lpstr>How switch-case Works?</vt:lpstr>
      <vt:lpstr>The switch-case Statement</vt:lpstr>
      <vt:lpstr>Using switch: Rules</vt:lpstr>
      <vt:lpstr>Multiple Labels – Example</vt:lpstr>
      <vt:lpstr>Multiple Labels in a switch-case</vt:lpstr>
      <vt:lpstr>Using switch – Good Practices </vt:lpstr>
      <vt:lpstr>Summary</vt:lpstr>
      <vt:lpstr>Conditional Statements</vt:lpstr>
      <vt:lpstr>Exercises</vt:lpstr>
      <vt:lpstr>Exercises (2)</vt:lpstr>
      <vt:lpstr>Exercises (3)</vt:lpstr>
      <vt:lpstr>Exercises (4)</vt:lpstr>
      <vt:lpstr>Exercises (5)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</dc:title>
  <dc:subject>C# Fundamentals Course</dc:subject>
  <dc:creator>Svetlin Nakov</dc:creator>
  <dc:description>C# Programming Fundamentals Course @ Telerik Academy
http://academy.telerik.com</dc:description>
  <cp:lastModifiedBy>Campus Varberg 2</cp:lastModifiedBy>
  <cp:revision>422</cp:revision>
  <dcterms:created xsi:type="dcterms:W3CDTF">2007-12-08T16:03:35Z</dcterms:created>
  <dcterms:modified xsi:type="dcterms:W3CDTF">2019-09-10T07:54:45Z</dcterms:modified>
</cp:coreProperties>
</file>