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81800" cy="9296400"/>
  <p:embeddedFontLst>
    <p:embeddedFont>
      <p:font typeface="Corbel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6" roundtripDataSignature="AMtx7mgYcpWX7r8NedP2/oxqhr7W1Pq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46D0F0-D0BE-4D00-A6ED-F93AADBAE439}">
  <a:tblStyle styleId="{7846D0F0-D0BE-4D00-A6ED-F93AADBAE4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orbel-bold.fntdata"/><Relationship Id="rId52" Type="http://schemas.openxmlformats.org/officeDocument/2006/relationships/font" Target="fonts/Corbel-regular.fntdata"/><Relationship Id="rId11" Type="http://schemas.openxmlformats.org/officeDocument/2006/relationships/slide" Target="slides/slide5.xml"/><Relationship Id="rId55" Type="http://schemas.openxmlformats.org/officeDocument/2006/relationships/font" Target="fonts/Corbel-boldItalic.fntdata"/><Relationship Id="rId10" Type="http://schemas.openxmlformats.org/officeDocument/2006/relationships/slide" Target="slides/slide4.xml"/><Relationship Id="rId54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88" name="Google Shape;188;p1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90" name="Google Shape;190;p1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23" name="Google Shape;223;p1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24" name="Google Shape;224;p1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25" name="Google Shape;225;p1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60" name="Google Shape;260;p1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61" name="Google Shape;261;p1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62" name="Google Shape;262;p1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78" name="Google Shape;278;p1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79" name="Google Shape;279;p1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80" name="Google Shape;280;p1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97" name="Google Shape;97;p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99" name="Google Shape;99;p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88" name="Google Shape;288;p2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89" name="Google Shape;289;p2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90" name="Google Shape;290;p2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31" name="Google Shape;331;p2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32" name="Google Shape;332;p2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33" name="Google Shape;333;p2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08" name="Google Shape;108;p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10" name="Google Shape;110;p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28" name="Google Shape;428;p3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29" name="Google Shape;429;p3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30" name="Google Shape;430;p3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49" name="Google Shape;449;p3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50" name="Google Shape;450;p3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51" name="Google Shape;451;p3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60" name="Google Shape;460;p3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61" name="Google Shape;461;p3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62" name="Google Shape;462;p3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71" name="Google Shape;471;p4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72" name="Google Shape;472;p4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73" name="Google Shape;473;p4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88" name="Google Shape;488;p4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89" name="Google Shape;489;p4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90" name="Google Shape;490;p4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4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98" name="Google Shape;498;p4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99" name="Google Shape;499;p4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00" name="Google Shape;500;p4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4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11" name="Google Shape;511;p4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12" name="Google Shape;512;p4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13" name="Google Shape;513;p4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4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26" name="Google Shape;526;p4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27" name="Google Shape;527;p4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28" name="Google Shape;528;p4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4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0" Type="http://schemas.openxmlformats.org/officeDocument/2006/relationships/hyperlink" Target="http://csharpfundamentals.telerik.com/" TargetMode="External"/><Relationship Id="rId22" Type="http://schemas.openxmlformats.org/officeDocument/2006/relationships/hyperlink" Target="http://www.telerik-kids.com/" TargetMode="External"/><Relationship Id="rId2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html5course.telerik.com/" TargetMode="External"/><Relationship Id="rId23" Type="http://schemas.openxmlformats.org/officeDocument/2006/relationships/hyperlink" Target="http://seocourse.telerik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26" Type="http://schemas.openxmlformats.org/officeDocument/2006/relationships/hyperlink" Target="http://mvccourse.telerik.com/" TargetMode="External"/><Relationship Id="rId25" Type="http://schemas.openxmlformats.org/officeDocument/2006/relationships/hyperlink" Target="http://schoolacademy.telerik.com/" TargetMode="External"/><Relationship Id="rId28" Type="http://schemas.openxmlformats.org/officeDocument/2006/relationships/hyperlink" Target="http://www.bgcoder.com/" TargetMode="External"/><Relationship Id="rId27" Type="http://schemas.openxmlformats.org/officeDocument/2006/relationships/hyperlink" Target="http://clouddevcourse.telerik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29" Type="http://schemas.openxmlformats.org/officeDocument/2006/relationships/hyperlink" Target="http://www.nakov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Relationship Id="rId31" Type="http://schemas.openxmlformats.org/officeDocument/2006/relationships/hyperlink" Target="http://algoacademy.telerik.com/" TargetMode="External"/><Relationship Id="rId30" Type="http://schemas.openxmlformats.org/officeDocument/2006/relationships/hyperlink" Target="http://codecourse.telerik.com/" TargetMode="External"/><Relationship Id="rId11" Type="http://schemas.openxmlformats.org/officeDocument/2006/relationships/hyperlink" Target="http://www.nakov.com/" TargetMode="External"/><Relationship Id="rId33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32" Type="http://schemas.openxmlformats.org/officeDocument/2006/relationships/hyperlink" Target="http://aspnetcourse.telerik.com/" TargetMode="External"/><Relationship Id="rId13" Type="http://schemas.openxmlformats.org/officeDocument/2006/relationships/hyperlink" Target="http://algoacademy.telerik.com/" TargetMode="External"/><Relationship Id="rId35" Type="http://schemas.openxmlformats.org/officeDocument/2006/relationships/hyperlink" Target="http://www.introprogramming.info/" TargetMode="External"/><Relationship Id="rId12" Type="http://schemas.openxmlformats.org/officeDocument/2006/relationships/hyperlink" Target="http://codecourse.telerik.com/" TargetMode="External"/><Relationship Id="rId34" Type="http://schemas.openxmlformats.org/officeDocument/2006/relationships/hyperlink" Target="http://mobiledevcourse.telerik.com/" TargetMode="External"/><Relationship Id="rId15" Type="http://schemas.openxmlformats.org/officeDocument/2006/relationships/hyperlink" Target="http://academy.telerik.com/" TargetMode="External"/><Relationship Id="rId37" Type="http://schemas.openxmlformats.org/officeDocument/2006/relationships/hyperlink" Target="http://www.nikolay.it/" TargetMode="External"/><Relationship Id="rId14" Type="http://schemas.openxmlformats.org/officeDocument/2006/relationships/hyperlink" Target="http://aspnetcourse.telerik.com/" TargetMode="External"/><Relationship Id="rId36" Type="http://schemas.openxmlformats.org/officeDocument/2006/relationships/hyperlink" Target="http://www.minkov.it/" TargetMode="External"/><Relationship Id="rId17" Type="http://schemas.openxmlformats.org/officeDocument/2006/relationships/hyperlink" Target="http://www.introprogramming.info/" TargetMode="External"/><Relationship Id="rId39" Type="http://schemas.openxmlformats.org/officeDocument/2006/relationships/hyperlink" Target="http://kursove-uroci-knigi-obuchenie-programirane-web-design-csharp.info/" TargetMode="External"/><Relationship Id="rId16" Type="http://schemas.openxmlformats.org/officeDocument/2006/relationships/hyperlink" Target="http://mobiledevcourse.telerik.com/" TargetMode="External"/><Relationship Id="rId38" Type="http://schemas.openxmlformats.org/officeDocument/2006/relationships/hyperlink" Target="http://csharpfundamentals.telerik.com/" TargetMode="External"/><Relationship Id="rId19" Type="http://schemas.openxmlformats.org/officeDocument/2006/relationships/hyperlink" Target="http://www.nikolay.it/" TargetMode="External"/><Relationship Id="rId18" Type="http://schemas.openxmlformats.org/officeDocument/2006/relationships/hyperlink" Target="http://www.minkov.it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47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17" name="Google Shape;17;p47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8" name="Google Shape;18;p47"/>
          <p:cNvSpPr txBox="1"/>
          <p:nvPr>
            <p:ph idx="2" type="body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3" type="body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F4FFD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7"/>
          <p:cNvSpPr txBox="1"/>
          <p:nvPr>
            <p:ph idx="4" type="body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7"/>
          <p:cNvSpPr txBox="1"/>
          <p:nvPr>
            <p:ph idx="5" type="body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10"/>
              <a:buFont typeface="Noto Sans Symbols"/>
              <a:buNone/>
              <a:defRPr b="1" i="0" sz="2300" u="none" cap="none" strike="noStrike">
                <a:solidFill>
                  <a:srgbClr val="7299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6" type="body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7299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47"/>
          <p:cNvSpPr/>
          <p:nvPr>
            <p:ph idx="7" type="pic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  <a:defRPr b="1" i="0" sz="32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8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5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" type="subTitle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0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</p:grpSpPr>
        <p:sp>
          <p:nvSpPr>
            <p:cNvPr id="33" name="Google Shape;33;p50">
              <a:hlinkClick r:id="rId2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форум програмиране, форум уеб дизайн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50">
              <a:hlinkClick r:id="rId3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програмиране, уеб дизайн – безплатно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50">
              <a:hlinkClick r:id="rId4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програмиране за деца – безплатни курсове и уроци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50">
              <a:hlinkClick r:id="rId5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SEO курс - оптимизация за търсачки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50">
              <a:hlinkClick r:id="rId6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уроци по уеб дизайн, HTML, CSS, JavaScript, Photoshop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50">
              <a:hlinkClick r:id="rId7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уроци по програмиране и уеб дизайн за ученици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50">
              <a:hlinkClick r:id="rId8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ASP.NET MVC курс – HTML, SQL, C#, .NET, ASP.NET MVC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50">
              <a:hlinkClick r:id="rId9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курс "Разработка на софтуер в cloud среда"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50">
              <a:hlinkClick r:id="rId10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BG Coder - онлайн състезателна система - online judge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50">
              <a:hlinkClick r:id="rId11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програмиране, книги – безплатно от Наков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50">
              <a:hlinkClick r:id="rId12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безплатен курс "Качествен програмен код"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50">
              <a:hlinkClick r:id="rId13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алго академия – състезателно програмиране, състезания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50">
              <a:hlinkClick r:id="rId14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ASP.NET курс - уеб програмиране, бази данни, C#, .NET, ASP.NET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50">
              <a:hlinkClick r:id="rId15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курсове и уроци по програмиране – Телерик академия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50">
              <a:hlinkClick r:id="rId16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курс мобилни приложения с iPhone, Android, WP7, PhoneGap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50">
              <a:hlinkClick r:id="rId17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free C# book, безплатна книга C#, книга Java, книга C#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50">
              <a:hlinkClick r:id="rId18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Дончо Минков - сайт за програмиране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50">
              <a:hlinkClick r:id="rId19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Николай Костов - блог за програмиране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50">
              <a:hlinkClick r:id="rId20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C# курс, програмиране, безплатно</a:t>
              </a:r>
              <a:endParaRPr sz="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2" name="Google Shape;52;p50"/>
          <p:cNvSpPr txBox="1"/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50">
            <a:hlinkClick r:id="rId21"/>
          </p:cNvPr>
          <p:cNvSpPr txBox="1"/>
          <p:nvPr/>
        </p:nvSpPr>
        <p:spPr>
          <a:xfrm flipH="1" rot="-9558299">
            <a:off x="7471619" y="3840481"/>
            <a:ext cx="8903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AEFF0C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9600">
              <a:solidFill>
                <a:srgbClr val="AEFF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50">
            <a:hlinkClick r:id="rId22"/>
          </p:cNvPr>
          <p:cNvSpPr txBox="1"/>
          <p:nvPr/>
        </p:nvSpPr>
        <p:spPr>
          <a:xfrm flipH="1" rot="9535351">
            <a:off x="923386" y="1861198"/>
            <a:ext cx="6733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8EC9D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8800">
              <a:solidFill>
                <a:srgbClr val="8EC9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50">
            <a:hlinkClick r:id="rId23"/>
          </p:cNvPr>
          <p:cNvSpPr txBox="1"/>
          <p:nvPr/>
        </p:nvSpPr>
        <p:spPr>
          <a:xfrm flipH="1" rot="-4661830">
            <a:off x="4905823" y="966542"/>
            <a:ext cx="859648" cy="19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FF831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11500">
              <a:solidFill>
                <a:srgbClr val="FF831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50">
            <a:hlinkClick r:id="rId24"/>
          </p:cNvPr>
          <p:cNvSpPr txBox="1"/>
          <p:nvPr/>
        </p:nvSpPr>
        <p:spPr>
          <a:xfrm flipH="1" rot="-1763049">
            <a:off x="7379010" y="1495154"/>
            <a:ext cx="94968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800">
                <a:solidFill>
                  <a:srgbClr val="6C98CB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12800">
              <a:solidFill>
                <a:srgbClr val="6C98C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50">
            <a:hlinkClick r:id="rId25"/>
          </p:cNvPr>
          <p:cNvSpPr txBox="1"/>
          <p:nvPr/>
        </p:nvSpPr>
        <p:spPr>
          <a:xfrm flipH="1" rot="2233443">
            <a:off x="2139218" y="940065"/>
            <a:ext cx="4453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ACE5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5600">
              <a:solidFill>
                <a:srgbClr val="ACE5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50">
            <a:hlinkClick r:id="rId26"/>
          </p:cNvPr>
          <p:cNvSpPr txBox="1"/>
          <p:nvPr/>
        </p:nvSpPr>
        <p:spPr>
          <a:xfrm flipH="1" rot="8530737">
            <a:off x="4757100" y="4722613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4A3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9600">
              <a:solidFill>
                <a:srgbClr val="FF4A3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50">
            <a:hlinkClick r:id="rId27"/>
          </p:cNvPr>
          <p:cNvSpPr txBox="1"/>
          <p:nvPr/>
        </p:nvSpPr>
        <p:spPr>
          <a:xfrm flipH="1" rot="-8972975">
            <a:off x="2910497" y="4405707"/>
            <a:ext cx="38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AFFA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3600">
              <a:solidFill>
                <a:srgbClr val="EAFFA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50">
            <a:hlinkClick r:id="rId28"/>
          </p:cNvPr>
          <p:cNvSpPr txBox="1"/>
          <p:nvPr/>
        </p:nvSpPr>
        <p:spPr>
          <a:xfrm flipH="1" rot="1186146">
            <a:off x="6185957" y="4125718"/>
            <a:ext cx="49937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9966FF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6600">
              <a:solidFill>
                <a:srgbClr val="9966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50">
            <a:hlinkClick r:id="rId29"/>
          </p:cNvPr>
          <p:cNvSpPr/>
          <p:nvPr/>
        </p:nvSpPr>
        <p:spPr>
          <a:xfrm flipH="1" rot="-2139350">
            <a:off x="3150206" y="1979501"/>
            <a:ext cx="489197" cy="7694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FF6699"/>
                </a:solidFill>
                <a:latin typeface="Corbel"/>
              </a:rPr>
              <a:t>?</a:t>
            </a:r>
          </a:p>
        </p:txBody>
      </p:sp>
      <p:sp>
        <p:nvSpPr>
          <p:cNvPr id="62" name="Google Shape;62;p50">
            <a:hlinkClick r:id="rId30"/>
          </p:cNvPr>
          <p:cNvSpPr txBox="1"/>
          <p:nvPr/>
        </p:nvSpPr>
        <p:spPr>
          <a:xfrm flipH="1" rot="-3322860">
            <a:off x="405234" y="3272336"/>
            <a:ext cx="413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AFFA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3600">
              <a:solidFill>
                <a:srgbClr val="EAFFA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50">
            <a:hlinkClick r:id="rId31"/>
          </p:cNvPr>
          <p:cNvSpPr txBox="1"/>
          <p:nvPr/>
        </p:nvSpPr>
        <p:spPr>
          <a:xfrm flipH="1" rot="-2904266">
            <a:off x="3127407" y="5396299"/>
            <a:ext cx="5481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F4173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6000">
              <a:solidFill>
                <a:srgbClr val="0F417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50">
            <a:hlinkClick r:id="rId32"/>
          </p:cNvPr>
          <p:cNvSpPr txBox="1"/>
          <p:nvPr/>
        </p:nvSpPr>
        <p:spPr>
          <a:xfrm flipH="1" rot="10134629">
            <a:off x="6730680" y="5522529"/>
            <a:ext cx="4443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4000">
              <a:solidFill>
                <a:srgbClr val="FBD79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50">
            <a:hlinkClick r:id="rId33"/>
          </p:cNvPr>
          <p:cNvSpPr txBox="1"/>
          <p:nvPr/>
        </p:nvSpPr>
        <p:spPr>
          <a:xfrm flipH="1" rot="-9473783">
            <a:off x="559977" y="930479"/>
            <a:ext cx="3878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4000">
              <a:solidFill>
                <a:srgbClr val="FBD79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50">
            <a:hlinkClick r:id="rId34"/>
          </p:cNvPr>
          <p:cNvSpPr txBox="1"/>
          <p:nvPr/>
        </p:nvSpPr>
        <p:spPr>
          <a:xfrm flipH="1" rot="-759311">
            <a:off x="8186733" y="5517701"/>
            <a:ext cx="357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DF1DB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4000">
              <a:solidFill>
                <a:srgbClr val="FDF1D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50">
            <a:hlinkClick r:id="rId35"/>
          </p:cNvPr>
          <p:cNvSpPr txBox="1"/>
          <p:nvPr/>
        </p:nvSpPr>
        <p:spPr>
          <a:xfrm flipH="1" rot="-6173207">
            <a:off x="1145826" y="4072253"/>
            <a:ext cx="3696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97B7D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4400">
              <a:solidFill>
                <a:srgbClr val="97B7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" name="Google Shape;68;p50">
            <a:hlinkClick r:id="rId36"/>
          </p:cNvPr>
          <p:cNvSpPr txBox="1"/>
          <p:nvPr/>
        </p:nvSpPr>
        <p:spPr>
          <a:xfrm flipH="1" rot="-10528240">
            <a:off x="6518175" y="1140358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800">
              <a:solidFill>
                <a:srgbClr val="FBD79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" name="Google Shape;69;p50">
            <a:hlinkClick r:id="rId37"/>
          </p:cNvPr>
          <p:cNvSpPr txBox="1"/>
          <p:nvPr/>
        </p:nvSpPr>
        <p:spPr>
          <a:xfrm flipH="1" rot="300526">
            <a:off x="3902297" y="1278821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800">
              <a:solidFill>
                <a:srgbClr val="F4FEE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50">
            <a:hlinkClick r:id="rId38"/>
          </p:cNvPr>
          <p:cNvSpPr txBox="1"/>
          <p:nvPr/>
        </p:nvSpPr>
        <p:spPr>
          <a:xfrm flipH="1" rot="2086872">
            <a:off x="8330354" y="1359227"/>
            <a:ext cx="4443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BD79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3200">
              <a:solidFill>
                <a:srgbClr val="FBD79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50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320"/>
              <a:buFont typeface="Noto Sans Symbols"/>
              <a:buNone/>
            </a:pPr>
            <a:r>
              <a:rPr b="1" lang="en-US" sz="76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b="1" sz="7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50">
            <a:hlinkClick r:id="rId39"/>
          </p:cNvPr>
          <p:cNvSpPr txBox="1"/>
          <p:nvPr/>
        </p:nvSpPr>
        <p:spPr>
          <a:xfrm flipH="1" rot="2456848">
            <a:off x="968763" y="4970087"/>
            <a:ext cx="8596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 b="1" sz="12000">
              <a:solidFill>
                <a:srgbClr val="FFBF8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>
            <a:off x="228600" y="9906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51"/>
          <p:cNvSpPr txBox="1"/>
          <p:nvPr>
            <p:ph idx="2" type="body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8600"/>
            <a:ext cx="1714500" cy="428625"/>
          </a:xfrm>
          <a:prstGeom prst="rect">
            <a:avLst/>
          </a:prstGeom>
          <a:noFill/>
          <a:ln>
            <a:noFill/>
          </a:ln>
          <a:effectLst>
            <a:outerShdw blurRad="127000" sx="101000" rotWithShape="0" algn="ctr" sy="101000">
              <a:srgbClr val="F4FEE0">
                <a:alpha val="74901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cademy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csharpfundamentals.telerik.com/" TargetMode="External"/><Relationship Id="rId6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5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en.wikipedia.org/wiki/Binary_search_algorithm" TargetMode="External"/><Relationship Id="rId4" Type="http://schemas.openxmlformats.org/officeDocument/2006/relationships/hyperlink" Target="http://en.wikipedia.org/wiki/Binary_search_algorithm" TargetMode="External"/><Relationship Id="rId9" Type="http://schemas.openxmlformats.org/officeDocument/2006/relationships/hyperlink" Target="http://en.wikipedia.org/wiki/Quicksort" TargetMode="External"/><Relationship Id="rId5" Type="http://schemas.openxmlformats.org/officeDocument/2006/relationships/hyperlink" Target="http://en.wikipedia.org/wiki/Binary_search_algorithm" TargetMode="External"/><Relationship Id="rId6" Type="http://schemas.openxmlformats.org/officeDocument/2006/relationships/hyperlink" Target="http://en.wikipedia.org/wiki/Merge_sort" TargetMode="External"/><Relationship Id="rId7" Type="http://schemas.openxmlformats.org/officeDocument/2006/relationships/hyperlink" Target="http://en.wikipedia.org/wiki/Merge_sort" TargetMode="External"/><Relationship Id="rId8" Type="http://schemas.openxmlformats.org/officeDocument/2006/relationships/hyperlink" Target="http://en.wikipedia.org/wiki/Quicksort" TargetMode="External"/><Relationship Id="rId10" Type="http://schemas.openxmlformats.org/officeDocument/2006/relationships/hyperlink" Target="http://en.wikipedia.org/wiki/Quicksor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en.wikipedia.org/wiki/Sieve_of_Eratosthene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academy.telerik.com/" TargetMode="External"/><Relationship Id="rId5" Type="http://schemas.openxmlformats.org/officeDocument/2006/relationships/hyperlink" Target="http://www.facebook.com/telerikacademy" TargetMode="External"/><Relationship Id="rId6" Type="http://schemas.openxmlformats.org/officeDocument/2006/relationships/hyperlink" Target="http://forums.academy.telerik.com/" TargetMode="External"/><Relationship Id="rId7" Type="http://schemas.openxmlformats.org/officeDocument/2006/relationships/hyperlink" Target="http://forums.academy.telerik.com/" TargetMode="External"/><Relationship Id="rId8" Type="http://schemas.openxmlformats.org/officeDocument/2006/relationships/image" Target="../media/image45.png"/><Relationship Id="rId11" Type="http://schemas.openxmlformats.org/officeDocument/2006/relationships/hyperlink" Target="http://facebook.com/TelerikAcademy" TargetMode="External"/><Relationship Id="rId10" Type="http://schemas.openxmlformats.org/officeDocument/2006/relationships/image" Target="../media/image47.png"/><Relationship Id="rId13" Type="http://schemas.openxmlformats.org/officeDocument/2006/relationships/hyperlink" Target="http://csharpfundamentals.telerik.com/" TargetMode="External"/><Relationship Id="rId12" Type="http://schemas.openxmlformats.org/officeDocument/2006/relationships/image" Target="../media/image49.png"/><Relationship Id="rId1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gif"/><Relationship Id="rId4" Type="http://schemas.openxmlformats.org/officeDocument/2006/relationships/image" Target="../media/image14.jp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57200" y="16764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57200" y="33170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Processing Sequences of Elements</a:t>
            </a:r>
            <a:endParaRPr/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419099" y="4572000"/>
            <a:ext cx="385329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Svetlin Nakov</a:t>
            </a:r>
            <a:endParaRPr/>
          </a:p>
        </p:txBody>
      </p:sp>
      <p:sp>
        <p:nvSpPr>
          <p:cNvPr id="87" name="Google Shape;87;p1"/>
          <p:cNvSpPr txBox="1"/>
          <p:nvPr>
            <p:ph idx="3" type="body"/>
          </p:nvPr>
        </p:nvSpPr>
        <p:spPr>
          <a:xfrm>
            <a:off x="457200" y="5833646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Telerik Software Academy</a:t>
            </a:r>
            <a:endParaRPr/>
          </a:p>
        </p:txBody>
      </p:sp>
      <p:sp>
        <p:nvSpPr>
          <p:cNvPr id="88" name="Google Shape;88;p1"/>
          <p:cNvSpPr txBox="1"/>
          <p:nvPr>
            <p:ph idx="4" type="body"/>
          </p:nvPr>
        </p:nvSpPr>
        <p:spPr>
          <a:xfrm>
            <a:off x="457200" y="6138446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academy.telerik.com</a:t>
            </a:r>
            <a:r>
              <a:rPr lang="en-US"/>
              <a:t>   </a:t>
            </a:r>
            <a:endParaRPr/>
          </a:p>
        </p:txBody>
      </p:sp>
      <p:sp>
        <p:nvSpPr>
          <p:cNvPr id="89" name="Google Shape;89;p1"/>
          <p:cNvSpPr txBox="1"/>
          <p:nvPr>
            <p:ph idx="5" type="body"/>
          </p:nvPr>
        </p:nvSpPr>
        <p:spPr>
          <a:xfrm>
            <a:off x="431800" y="5029200"/>
            <a:ext cx="3838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/>
              <a:t>Technical Trainer</a:t>
            </a:r>
            <a:endParaRPr/>
          </a:p>
        </p:txBody>
      </p:sp>
      <p:sp>
        <p:nvSpPr>
          <p:cNvPr id="90" name="Google Shape;90;p1"/>
          <p:cNvSpPr txBox="1"/>
          <p:nvPr>
            <p:ph idx="6" type="body"/>
          </p:nvPr>
        </p:nvSpPr>
        <p:spPr>
          <a:xfrm>
            <a:off x="457200" y="5405735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www.nakov.com</a:t>
            </a:r>
            <a:endParaRPr sz="1800"/>
          </a:p>
        </p:txBody>
      </p:sp>
      <p:sp>
        <p:nvSpPr>
          <p:cNvPr id="91" name="Google Shape;91;p1"/>
          <p:cNvSpPr txBox="1"/>
          <p:nvPr/>
        </p:nvSpPr>
        <p:spPr>
          <a:xfrm rot="-197824">
            <a:off x="846995" y="1059393"/>
            <a:ext cx="5415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http://csharpfundamentals.telerik.com</a:t>
            </a:r>
            <a:endParaRPr b="1" i="0" sz="2400" u="none" cap="none" strike="noStrike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2" name="Google Shape;92;p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1544" y="511628"/>
            <a:ext cx="1690210" cy="161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ioco.net/matrice/matrix1.jpg" id="93" name="Google Shape;9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14800" y="4550229"/>
            <a:ext cx="4572000" cy="190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http://www.hrcpa.com/images/technology.jpg"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4515" y="1951284"/>
            <a:ext cx="4049485" cy="944316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457200" y="1828800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Accessing Array Elements</a:t>
            </a:r>
            <a:endParaRPr b="1" sz="50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10"/>
          <p:cNvSpPr txBox="1"/>
          <p:nvPr>
            <p:ph idx="1" type="subTitle"/>
          </p:nvPr>
        </p:nvSpPr>
        <p:spPr>
          <a:xfrm>
            <a:off x="457200" y="2714921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Read and Modify Elements by Index</a:t>
            </a:r>
            <a:endParaRPr/>
          </a:p>
        </p:txBody>
      </p:sp>
      <p:pic>
        <p:nvPicPr>
          <p:cNvPr descr="http://www.elab-experience.com/product/image/38/micro_hot_pinset_kit.jpg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777" y="3657600"/>
            <a:ext cx="3552181" cy="2362200"/>
          </a:xfrm>
          <a:prstGeom prst="roundRect">
            <a:avLst>
              <a:gd fmla="val 4587" name="adj"/>
            </a:avLst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Access Array Element?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Array elements are accessed using the square brackets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/>
              <a:t> (indexer)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Array indexer takes element’s index as parameter</a:t>
            </a:r>
            <a:endParaRPr>
              <a:solidFill>
                <a:schemeClr val="hlink"/>
              </a:solidFill>
            </a:endParaRPr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first element has index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last element has index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Length-1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Array elements can be retrieved and changed by 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/>
              <a:t> operator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 – Example</a:t>
            </a:r>
            <a:endParaRPr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Reversing the contents of an array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684213" y="1850172"/>
            <a:ext cx="7704137" cy="409342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array = new int[] {1, 2, 3, 4, 5};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Get array size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length = array.Length;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Declare and create the reversed 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reversed = new int[length];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Initialize the reversed 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index = 0; index &lt; length; index++)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reversed[length-index-1] = array[index];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ctrTitle"/>
          </p:nvPr>
        </p:nvSpPr>
        <p:spPr>
          <a:xfrm>
            <a:off x="411972" y="1447800"/>
            <a:ext cx="55316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/>
          </a:p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869172" y="2438400"/>
            <a:ext cx="4312428" cy="569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zenlogic.org/programs/reversewriter_icon.png"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31309">
            <a:off x="5500253" y="3227708"/>
            <a:ext cx="2965892" cy="296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90346">
            <a:off x="742589" y="3350634"/>
            <a:ext cx="3547059" cy="278950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ctrTitle"/>
          </p:nvPr>
        </p:nvSpPr>
        <p:spPr>
          <a:xfrm>
            <a:off x="684213" y="3962400"/>
            <a:ext cx="7704137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Arrays: Input and Output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457200" y="4965700"/>
            <a:ext cx="8229600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rPr>
              <a:t>Reading and Printing Arrays on the Console</a:t>
            </a:r>
            <a:endParaRPr b="1" sz="2800">
              <a:solidFill>
                <a:srgbClr val="FAF7C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www.dvision.be/Images/Cables/CABLE-467.jpg" id="230" name="Google Shape;230;p14"/>
          <p:cNvPicPr preferRelativeResize="0"/>
          <p:nvPr/>
        </p:nvPicPr>
        <p:blipFill rotWithShape="1">
          <a:blip r:embed="rId3">
            <a:alphaModFix/>
          </a:blip>
          <a:srcRect b="-10692" l="-8481" r="-10247" t="-10062"/>
          <a:stretch/>
        </p:blipFill>
        <p:spPr>
          <a:xfrm>
            <a:off x="2895600" y="1371600"/>
            <a:ext cx="3200400" cy="1828800"/>
          </a:xfrm>
          <a:prstGeom prst="roundRect">
            <a:avLst>
              <a:gd fmla="val 8594" name="adj"/>
            </a:avLst>
          </a:prstGeom>
          <a:solidFill>
            <a:srgbClr val="FFFFFF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Reading Arrays From the Console</a:t>
            </a:r>
            <a:endParaRPr sz="3800"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395288" y="1268413"/>
            <a:ext cx="8424862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First, read from the console the length of the array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Next, create the array of given size and read its elements in a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loop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900113" y="2464713"/>
            <a:ext cx="7272337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900113" y="4310896"/>
            <a:ext cx="7416800" cy="178510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arr = new int[n];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i=0; i&lt;n;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arr[i]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Symmetry Check – Example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323850" y="1012408"/>
            <a:ext cx="8496300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Read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/>
              <a:t> array from the console and </a:t>
            </a:r>
            <a:br>
              <a:rPr lang="en-US"/>
            </a:br>
            <a:r>
              <a:rPr lang="en-US"/>
              <a:t>check if it is symmetric: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84213" y="3581400"/>
            <a:ext cx="7704137" cy="280076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bool isSymmetric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i=0; i&lt;array.Length/2;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if (array[i] != array[n-i-1])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isSymmetric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47" name="Google Shape;247;p16"/>
          <p:cNvGraphicFramePr/>
          <p:nvPr/>
        </p:nvGraphicFramePr>
        <p:xfrm>
          <a:off x="3059113" y="2739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431800"/>
                <a:gridCol w="433375"/>
                <a:gridCol w="430225"/>
                <a:gridCol w="433375"/>
                <a:gridCol w="431800"/>
              </a:tblGrid>
              <a:tr h="4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8" name="Google Shape;248;p16"/>
          <p:cNvCxnSpPr/>
          <p:nvPr/>
        </p:nvCxnSpPr>
        <p:spPr>
          <a:xfrm flipH="1">
            <a:off x="3276488" y="2701508"/>
            <a:ext cx="17289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cxnSp>
        <p:nvCxnSpPr>
          <p:cNvPr id="249" name="Google Shape;249;p16"/>
          <p:cNvCxnSpPr/>
          <p:nvPr/>
        </p:nvCxnSpPr>
        <p:spPr>
          <a:xfrm flipH="1">
            <a:off x="3708300" y="2701508"/>
            <a:ext cx="8637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graphicFrame>
        <p:nvGraphicFramePr>
          <p:cNvPr id="250" name="Google Shape;250;p16"/>
          <p:cNvGraphicFramePr/>
          <p:nvPr/>
        </p:nvGraphicFramePr>
        <p:xfrm>
          <a:off x="684213" y="2739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439725"/>
                <a:gridCol w="439750"/>
                <a:gridCol w="439725"/>
                <a:gridCol w="439750"/>
              </a:tblGrid>
              <a:tr h="4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16"/>
          <p:cNvCxnSpPr/>
          <p:nvPr/>
        </p:nvCxnSpPr>
        <p:spPr>
          <a:xfrm flipH="1">
            <a:off x="900225" y="2701508"/>
            <a:ext cx="13191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cxnSp>
        <p:nvCxnSpPr>
          <p:cNvPr id="252" name="Google Shape;252;p16"/>
          <p:cNvCxnSpPr/>
          <p:nvPr/>
        </p:nvCxnSpPr>
        <p:spPr>
          <a:xfrm flipH="1">
            <a:off x="1344551" y="2701507"/>
            <a:ext cx="4398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graphicFrame>
        <p:nvGraphicFramePr>
          <p:cNvPr id="253" name="Google Shape;253;p16"/>
          <p:cNvGraphicFramePr/>
          <p:nvPr/>
        </p:nvGraphicFramePr>
        <p:xfrm>
          <a:off x="5791200" y="2745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431800"/>
                <a:gridCol w="433400"/>
                <a:gridCol w="433375"/>
                <a:gridCol w="433400"/>
                <a:gridCol w="433375"/>
                <a:gridCol w="431800"/>
              </a:tblGrid>
              <a:tr h="4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4" name="Google Shape;254;p16"/>
          <p:cNvCxnSpPr/>
          <p:nvPr/>
        </p:nvCxnSpPr>
        <p:spPr>
          <a:xfrm flipH="1">
            <a:off x="6007050" y="2707858"/>
            <a:ext cx="21654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cxnSp>
        <p:nvCxnSpPr>
          <p:cNvPr id="255" name="Google Shape;255;p16"/>
          <p:cNvCxnSpPr/>
          <p:nvPr/>
        </p:nvCxnSpPr>
        <p:spPr>
          <a:xfrm flipH="1">
            <a:off x="6440450" y="2707858"/>
            <a:ext cx="13002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cxnSp>
        <p:nvCxnSpPr>
          <p:cNvPr id="256" name="Google Shape;256;p16"/>
          <p:cNvCxnSpPr/>
          <p:nvPr/>
        </p:nvCxnSpPr>
        <p:spPr>
          <a:xfrm flipH="1">
            <a:off x="6873763" y="2707858"/>
            <a:ext cx="4335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D9EDF1"/>
            </a:solidFill>
            <a:prstDash val="solid"/>
            <a:round/>
            <a:headEnd len="lg" w="lg" type="stealth"/>
            <a:tailEnd len="lg" w="lg" type="stealth"/>
          </a:ln>
          <a:effectLst>
            <a:outerShdw rotWithShape="0" algn="ctr" dir="2700000" dist="17961">
              <a:srgbClr val="262626"/>
            </a:outerShdw>
          </a:effectLst>
        </p:spPr>
      </p:cxn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ctrTitle"/>
          </p:nvPr>
        </p:nvSpPr>
        <p:spPr>
          <a:xfrm>
            <a:off x="684213" y="4485480"/>
            <a:ext cx="7704137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Symmetry Check</a:t>
            </a:r>
            <a:endParaRPr/>
          </a:p>
        </p:txBody>
      </p:sp>
      <p:sp>
        <p:nvSpPr>
          <p:cNvPr id="266" name="Google Shape;266;p17"/>
          <p:cNvSpPr txBox="1"/>
          <p:nvPr>
            <p:ph idx="1" type="subTitle"/>
          </p:nvPr>
        </p:nvSpPr>
        <p:spPr>
          <a:xfrm>
            <a:off x="457200" y="52982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C:\Trash\symmetry.jpg"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526" y="1016794"/>
            <a:ext cx="4232274" cy="3174206"/>
          </a:xfrm>
          <a:prstGeom prst="roundRect">
            <a:avLst>
              <a:gd fmla="val 67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Printing Arrays on the Console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Process all elements of the array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Print each element to the console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Separate elements with white space or a new line</a:t>
            </a:r>
            <a:endParaRPr sz="3000"/>
          </a:p>
        </p:txBody>
      </p:sp>
      <p:sp>
        <p:nvSpPr>
          <p:cNvPr id="274" name="Google Shape;274;p18"/>
          <p:cNvSpPr/>
          <p:nvPr/>
        </p:nvSpPr>
        <p:spPr>
          <a:xfrm>
            <a:off x="631825" y="3200400"/>
            <a:ext cx="7902575" cy="286232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string[] array = {"one", "two", "three"};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Process all elements of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index = 0; index &lt; array.Length; index++)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// Print each element on a separate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Console.WriteLine("element[{0}] = {1}",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 index, array[index]);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ctrTitle"/>
          </p:nvPr>
        </p:nvSpPr>
        <p:spPr>
          <a:xfrm>
            <a:off x="684213" y="1600200"/>
            <a:ext cx="7704137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Printing Arrays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subTitle"/>
          </p:nvPr>
        </p:nvSpPr>
        <p:spPr>
          <a:xfrm>
            <a:off x="457200" y="248920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imgsrv.kliv.com/image/kliv/UserFiles/Image/NewspaperPrintingPress.jpg"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3366262"/>
            <a:ext cx="3581400" cy="2399538"/>
          </a:xfrm>
          <a:prstGeom prst="roundRect">
            <a:avLst>
              <a:gd fmla="val 872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Declaring and Creating Arrays</a:t>
            </a:r>
            <a:endParaRPr/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Accessing Array Elements</a:t>
            </a:r>
            <a:endParaRPr/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Console Input and Output of Arrays</a:t>
            </a:r>
            <a:endParaRPr/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Iterating Over Arrays Using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Dynamic Arrays</a:t>
            </a:r>
            <a:endParaRPr/>
          </a:p>
          <a:p>
            <a:pPr indent="-457200" lvl="1" marL="804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endParaRPr/>
          </a:p>
          <a:p>
            <a:pPr indent="-447675" lvl="0" marL="447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Copying Arrays</a:t>
            </a:r>
            <a:endParaRPr/>
          </a:p>
        </p:txBody>
      </p:sp>
      <p:pic>
        <p:nvPicPr>
          <p:cNvPr descr="http://s3.amazonaws.com/pixmac-thumbnail/books-45.jpg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464" y="3886200"/>
            <a:ext cx="2346736" cy="2403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685800" y="1371600"/>
            <a:ext cx="7772401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Array Elements Using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C:\Trash\spirals.png"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027" y="3276600"/>
            <a:ext cx="42253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Processing Arrays: </a:t>
            </a:r>
            <a:r>
              <a:rPr lang="en-US" sz="37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700">
                <a:solidFill>
                  <a:schemeClr val="hlink"/>
                </a:solidFill>
              </a:rPr>
              <a:t> </a:t>
            </a:r>
            <a:r>
              <a:rPr lang="en-US" sz="3700"/>
              <a:t>Statement</a:t>
            </a:r>
            <a:endParaRPr sz="3700"/>
          </a:p>
        </p:txBody>
      </p:sp>
      <p:sp>
        <p:nvSpPr>
          <p:cNvPr id="300" name="Google Shape;300;p21"/>
          <p:cNvSpPr txBox="1"/>
          <p:nvPr>
            <p:ph idx="1" type="body"/>
          </p:nvPr>
        </p:nvSpPr>
        <p:spPr>
          <a:xfrm>
            <a:off x="323850" y="923925"/>
            <a:ext cx="84963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Use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loop to process an array when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Need to keep track of the index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Processing is not strictly sequential from the first to the last element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In the loop body use the element at the loop index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array[index]</a:t>
            </a:r>
            <a:r>
              <a:rPr lang="en-US"/>
              <a:t>):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611188" y="4725650"/>
            <a:ext cx="7920037" cy="144655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index = 0; index &lt; array.Length; index++)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squares[index] = array[index] * array[index];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2" name="Google Shape;302;p2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Processing Arrays Using</a:t>
            </a:r>
            <a:br>
              <a:rPr lang="en-US" sz="3800"/>
            </a:br>
            <a:r>
              <a:rPr lang="en-US" sz="3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800"/>
              <a:t> </a:t>
            </a:r>
            <a:r>
              <a:rPr lang="en-US" sz="3800">
                <a:solidFill>
                  <a:schemeClr val="lt1"/>
                </a:solidFill>
              </a:rPr>
              <a:t>Loop – Examples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308" name="Google Shape;308;p22"/>
          <p:cNvSpPr txBox="1"/>
          <p:nvPr>
            <p:ph idx="1" type="body"/>
          </p:nvPr>
        </p:nvSpPr>
        <p:spPr>
          <a:xfrm>
            <a:off x="252412" y="1143000"/>
            <a:ext cx="866298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Printing array of integers in reversed order: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282575" lvl="0" marL="28257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Initialize all array elements with their corresponding index number: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57200" y="1827213"/>
            <a:ext cx="8229600" cy="193899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Console.WriteLine("Reversed: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 = array.Length-1; i &gt;= 0; i--)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Console.Write(array[i] + "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Result: 5 4 3 2 1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457200" y="5084763"/>
            <a:ext cx="8229600" cy="132343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index = 0; index &lt; array.Length; index++)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array[index] = index;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Arrays: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3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How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/>
              <a:t> loop works?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/>
              <a:t> – the type of the element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/>
              <a:t> – local name of variable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/>
              <a:t> – processing array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Used when no indexing is needed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 elements are accessed one by one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Elements can not be modified (read only)</a:t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55650" y="1778913"/>
            <a:ext cx="7632700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foreach (type value in array)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ttp://www.ffcommunity.com/images/stamps.jpg"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325" y="2590800"/>
            <a:ext cx="1228725" cy="1866900"/>
          </a:xfrm>
          <a:prstGeom prst="roundRect">
            <a:avLst>
              <a:gd fmla="val 12791" name="adj"/>
            </a:avLst>
          </a:prstGeom>
          <a:noFill/>
          <a:ln>
            <a:noFill/>
          </a:ln>
          <a:effectLst>
            <a:reflection blurRad="0" dir="5400000" dist="50800" endA="300" endPos="38500" fadeDir="5400000" kx="0" rotWithShape="0" algn="bl" stA="50000" stPos="0" sy="-100000" ky="0"/>
          </a:effectLst>
        </p:spPr>
      </p:pic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Arrays Using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– Example</a:t>
            </a:r>
            <a:endParaRPr/>
          </a:p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2286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Print all elements of a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string[]</a:t>
            </a:r>
            <a:r>
              <a:rPr lang="en-US"/>
              <a:t> array: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838200" y="2209800"/>
            <a:ext cx="7415212" cy="3477875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string[] capitals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"Sofia",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"Washington",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"London",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"Paris"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foreach (string capital in capitals)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Console.WriteLine(capital);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8" name="Google Shape;328;p2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ctrTitle"/>
          </p:nvPr>
        </p:nvSpPr>
        <p:spPr>
          <a:xfrm>
            <a:off x="1042988" y="4490243"/>
            <a:ext cx="69850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Arrays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457200" y="53744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richardscompany.com/food_processing.jpg" id="338" name="Google Shape;3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143000"/>
            <a:ext cx="4019550" cy="2857500"/>
          </a:xfrm>
          <a:prstGeom prst="roundRect">
            <a:avLst>
              <a:gd fmla="val 5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ctrTitle"/>
          </p:nvPr>
        </p:nvSpPr>
        <p:spPr>
          <a:xfrm>
            <a:off x="3657600" y="32004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Resizable Arrays</a:t>
            </a:r>
            <a:endParaRPr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>
            <a:off x="3657600" y="3886200"/>
            <a:ext cx="50292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List&lt;T&gt;</a:t>
            </a:r>
            <a:endParaRPr/>
          </a:p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id="346" name="Google Shape;3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648199"/>
            <a:ext cx="1697816" cy="1697816"/>
          </a:xfrm>
          <a:prstGeom prst="roundRect">
            <a:avLst>
              <a:gd fmla="val 7995" name="adj"/>
            </a:avLst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63997" y="2342586"/>
            <a:ext cx="3978183" cy="2341009"/>
          </a:xfrm>
          <a:prstGeom prst="roundRect">
            <a:avLst>
              <a:gd fmla="val 904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(Resizable Arrays)</a:t>
            </a:r>
            <a:endParaRPr/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/>
              <a:t>– array that can resize dynamically</a:t>
            </a:r>
            <a:endParaRPr/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adding or removing elements</a:t>
            </a:r>
            <a:endParaRPr/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Also have indexers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/>
              <a:t> (like arrays)</a:t>
            </a:r>
            <a:endParaRPr/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/>
              <a:t> is the type that the list will hold</a:t>
            </a:r>
            <a:endParaRPr/>
          </a:p>
          <a:p>
            <a:pPr indent="-241300" lvl="2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E.g.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List&lt;int&gt;</a:t>
            </a:r>
            <a:r>
              <a:rPr lang="en-US"/>
              <a:t> will hold </a:t>
            </a:r>
            <a:r>
              <a:rPr lang="en-US">
                <a:solidFill>
                  <a:srgbClr val="D9EDF1"/>
                </a:solidFill>
              </a:rPr>
              <a:t>integers</a:t>
            </a:r>
            <a:endParaRPr/>
          </a:p>
          <a:p>
            <a:pPr indent="-241300" lvl="2" marL="812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List&lt;object&gt;</a:t>
            </a:r>
            <a:r>
              <a:rPr lang="en-US"/>
              <a:t> will hold </a:t>
            </a:r>
            <a:r>
              <a:rPr lang="en-US">
                <a:solidFill>
                  <a:srgbClr val="D9EDF1"/>
                </a:solidFill>
              </a:rPr>
              <a:t>objects</a:t>
            </a:r>
            <a:endParaRPr/>
          </a:p>
          <a:p>
            <a:pPr indent="-28257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Basic methods and properties</a:t>
            </a:r>
            <a:endParaRPr/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Add(T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element)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>
                <a:solidFill>
                  <a:srgbClr val="EBFFD2"/>
                </a:solidFill>
              </a:rPr>
              <a:t>– adds new element to the end</a:t>
            </a:r>
            <a:endParaRPr>
              <a:solidFill>
                <a:srgbClr val="EBFFD2"/>
              </a:solidFill>
            </a:endParaRPr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Remove(element)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>
                <a:solidFill>
                  <a:srgbClr val="EBFFD2"/>
                </a:solidFill>
              </a:rPr>
              <a:t>– removes the element </a:t>
            </a:r>
            <a:endParaRPr>
              <a:solidFill>
                <a:srgbClr val="EBFFD2"/>
              </a:solidFill>
            </a:endParaRPr>
          </a:p>
          <a:p>
            <a:pPr indent="-2413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/>
              <a:t>– returns the </a:t>
            </a:r>
            <a:r>
              <a:rPr lang="en-US">
                <a:solidFill>
                  <a:srgbClr val="EBFFD2"/>
                </a:solidFill>
              </a:rPr>
              <a:t>current size of the list</a:t>
            </a:r>
            <a:endParaRPr>
              <a:solidFill>
                <a:srgbClr val="EBFFD2"/>
              </a:solidFill>
            </a:endParaRPr>
          </a:p>
        </p:txBody>
      </p:sp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Example </a:t>
            </a:r>
            <a:endParaRPr/>
          </a:p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457200" y="990600"/>
            <a:ext cx="8229600" cy="163121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List&lt;int&gt; intList = new List&lt;int&gt;();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for( int i=0; i&lt;5;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intList.Add(i);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intArray = new int[5];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for( int i=0;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intArray[i]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457200" y="263598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b="1" lang="en-US" sz="30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Is the same as:</a:t>
            </a:r>
            <a:endParaRPr b="1" sz="30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457200" y="5029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</a:pPr>
            <a:r>
              <a:rPr b="1" lang="en-US" sz="32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The main difference</a:t>
            </a:r>
            <a:endParaRPr/>
          </a:p>
          <a:p>
            <a:pPr indent="-273050" lvl="1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</a:pPr>
            <a:r>
              <a:rPr b="1" i="0" lang="en-US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When using lists we don't have to know the exact number of elements</a:t>
            </a:r>
            <a:endParaRPr b="1" i="0" sz="3000" u="none" cap="none" strike="noStrike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vs. Arrays</a:t>
            </a:r>
            <a:endParaRPr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Lets have an array with capacity of 5 elements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If we want to add a sixth element (we have already added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/>
              <a:t>) we have to manually resize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/>
              <a:t> we simply call</a:t>
            </a:r>
            <a:endParaRPr/>
          </a:p>
        </p:txBody>
      </p:sp>
      <p:sp>
        <p:nvSpPr>
          <p:cNvPr id="371" name="Google Shape;371;p2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intArray = new int[5];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copyArray = intArray;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intArray = new int[6];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intArray[i] = copyArray[i];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intArray[5] = newValue;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list.Add(newValue);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ctrTitle"/>
          </p:nvPr>
        </p:nvSpPr>
        <p:spPr>
          <a:xfrm>
            <a:off x="304800" y="1727200"/>
            <a:ext cx="554355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and Creating Arrays </a:t>
            </a:r>
            <a:endParaRPr/>
          </a:p>
        </p:txBody>
      </p:sp>
      <p:pic>
        <p:nvPicPr>
          <p:cNvPr descr="http://www.siwc.in/glassesrow.jpg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1" y="685800"/>
            <a:ext cx="2590800" cy="5562600"/>
          </a:xfrm>
          <a:prstGeom prst="roundRect">
            <a:avLst>
              <a:gd fmla="val 22417" name="adj"/>
            </a:avLst>
          </a:prstGeom>
          <a:noFill/>
          <a:ln>
            <a:noFill/>
          </a:ln>
        </p:spPr>
      </p:pic>
      <p:pic>
        <p:nvPicPr>
          <p:cNvPr descr="C:\Trash\array.png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0359">
            <a:off x="853492" y="3800554"/>
            <a:ext cx="5078246" cy="197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Pictures\Kartinki Telerik\left_unspoken_2_tmb.jpg"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7860" y="3863631"/>
            <a:ext cx="2555540" cy="19270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ctrTitle"/>
          </p:nvPr>
        </p:nvSpPr>
        <p:spPr>
          <a:xfrm>
            <a:off x="838200" y="4495799"/>
            <a:ext cx="36576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&lt;T&gt;</a:t>
            </a:r>
            <a:endParaRPr/>
          </a:p>
        </p:txBody>
      </p:sp>
      <p:sp>
        <p:nvSpPr>
          <p:cNvPr id="380" name="Google Shape;380;p30"/>
          <p:cNvSpPr txBox="1"/>
          <p:nvPr>
            <p:ph idx="1" type="subTitle"/>
          </p:nvPr>
        </p:nvSpPr>
        <p:spPr>
          <a:xfrm>
            <a:off x="838200" y="5222078"/>
            <a:ext cx="3657600" cy="569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id="382" name="Google Shape;3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300" y="1447799"/>
            <a:ext cx="2209800" cy="2209800"/>
          </a:xfrm>
          <a:prstGeom prst="roundRect">
            <a:avLst>
              <a:gd fmla="val 2033" name="adj"/>
            </a:avLst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List&lt;T&gt; Works?</a:t>
            </a:r>
            <a:endParaRPr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Why adding new elements is not slow?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adding </a:t>
            </a:r>
            <a:r>
              <a:rPr lang="en-US">
                <a:solidFill>
                  <a:srgbClr val="D9EDF1"/>
                </a:solidFill>
              </a:rPr>
              <a:t>n</a:t>
            </a:r>
            <a:r>
              <a:rPr lang="en-US"/>
              <a:t> elements in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/>
              <a:t> it resizes itself </a:t>
            </a:r>
            <a:r>
              <a:rPr lang="en-US">
                <a:solidFill>
                  <a:srgbClr val="D9EDF1"/>
                </a:solidFill>
              </a:rPr>
              <a:t>log</a:t>
            </a:r>
            <a:r>
              <a:rPr baseline="-25000" lang="en-US">
                <a:solidFill>
                  <a:srgbClr val="D9EDF1"/>
                </a:solidFill>
              </a:rPr>
              <a:t>(2)</a:t>
            </a:r>
            <a:r>
              <a:rPr lang="en-US">
                <a:solidFill>
                  <a:srgbClr val="D9EDF1"/>
                </a:solidFill>
              </a:rPr>
              <a:t>n </a:t>
            </a:r>
            <a:r>
              <a:rPr lang="en-US"/>
              <a:t>times instead of </a:t>
            </a:r>
            <a:r>
              <a:rPr lang="en-US">
                <a:solidFill>
                  <a:srgbClr val="D9EDF1"/>
                </a:solidFill>
              </a:rPr>
              <a:t>n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Initially a new </a:t>
            </a:r>
            <a:r>
              <a:rPr lang="en-US">
                <a:solidFill>
                  <a:srgbClr val="D9EDF1"/>
                </a:solidFill>
              </a:rPr>
              <a:t>List&lt;T&gt;</a:t>
            </a:r>
            <a:r>
              <a:rPr lang="en-US"/>
              <a:t> has size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elements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Counter for total capacity (</a:t>
            </a:r>
            <a:r>
              <a:rPr lang="en-US">
                <a:solidFill>
                  <a:srgbClr val="D9EDF1"/>
                </a:solidFill>
              </a:rPr>
              <a:t>Capacity</a:t>
            </a:r>
            <a:r>
              <a:rPr lang="en-US"/>
              <a:t>)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Counter for number of used capacity (</a:t>
            </a:r>
            <a:r>
              <a:rPr lang="en-US">
                <a:solidFill>
                  <a:srgbClr val="D9EDF1"/>
                </a:solidFill>
              </a:rPr>
              <a:t>Count</a:t>
            </a:r>
            <a:r>
              <a:rPr lang="en-US"/>
              <a:t>)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created, both properties of the list have values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adding the first element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/>
              <a:t> becomes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-US"/>
              <a:t> becomes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List&lt;T&gt; Works? (2)</a:t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228600" y="9144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Initially 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/>
              <a:t> is empty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adding new element it is resized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But not every time</a:t>
            </a:r>
            <a:endParaRPr/>
          </a:p>
          <a:p>
            <a:pPr indent="-273050" lvl="2" marL="9223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Only when it is needed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Lets have a list with 3 elements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It looks like this: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When we add new element</a:t>
            </a:r>
            <a:br>
              <a:rPr lang="en-US"/>
            </a:br>
            <a:r>
              <a:rPr lang="en-US"/>
              <a:t>it is appended to the end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Adding a fifth element </a:t>
            </a:r>
            <a:br>
              <a:rPr lang="en-US"/>
            </a:br>
            <a:r>
              <a:rPr lang="en-US"/>
              <a:t>doubles the Capacity of the list</a:t>
            </a:r>
            <a:endParaRPr/>
          </a:p>
        </p:txBody>
      </p:sp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ctrTitle"/>
          </p:nvPr>
        </p:nvSpPr>
        <p:spPr>
          <a:xfrm>
            <a:off x="609600" y="1905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Resizing Lists</a:t>
            </a:r>
            <a:endParaRPr/>
          </a:p>
        </p:txBody>
      </p:sp>
      <p:sp>
        <p:nvSpPr>
          <p:cNvPr id="405" name="Google Shape;405;p33"/>
          <p:cNvSpPr txBox="1"/>
          <p:nvPr>
            <p:ph idx="1" type="subTitle"/>
          </p:nvPr>
        </p:nvSpPr>
        <p:spPr>
          <a:xfrm>
            <a:off x="609600" y="27836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1, diagonal, resize icon" id="406" name="Google Shape;4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, taskbar icon" id="407" name="Google Shape;4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773" y="3795156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ctrTitle"/>
          </p:nvPr>
        </p:nvSpPr>
        <p:spPr>
          <a:xfrm>
            <a:off x="609600" y="43434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Arrays</a:t>
            </a:r>
            <a:endParaRPr/>
          </a:p>
        </p:txBody>
      </p:sp>
      <p:sp>
        <p:nvSpPr>
          <p:cNvPr id="413" name="Google Shape;413;p34"/>
          <p:cNvSpPr txBox="1"/>
          <p:nvPr>
            <p:ph idx="1" type="subTitle"/>
          </p:nvPr>
        </p:nvSpPr>
        <p:spPr>
          <a:xfrm>
            <a:off x="609600" y="51458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The Array Class</a:t>
            </a:r>
            <a:endParaRPr/>
          </a:p>
        </p:txBody>
      </p:sp>
      <p:pic>
        <p:nvPicPr>
          <p:cNvPr descr="copy, documents, files, papers icon" id="414" name="Google Shape;4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y icon" id="415" name="Google Shape;4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327212"/>
            <a:ext cx="1905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, text, view icon" id="416" name="Google Shape;4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4003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Arrays</a:t>
            </a:r>
            <a:endParaRPr/>
          </a:p>
        </p:txBody>
      </p:sp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Sometimes we must </a:t>
            </a:r>
            <a:r>
              <a:rPr lang="en-US">
                <a:solidFill>
                  <a:srgbClr val="D9EDF1"/>
                </a:solidFill>
              </a:rPr>
              <a:t>copy</a:t>
            </a:r>
            <a:r>
              <a:rPr lang="en-US"/>
              <a:t> the values from one array to another one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If we do it the intuitive way w</a:t>
            </a:r>
            <a:r>
              <a:rPr lang="en-US">
                <a:solidFill>
                  <a:srgbClr val="EBFFD2"/>
                </a:solidFill>
              </a:rPr>
              <a:t>e would copy not only the values but the reference to the array</a:t>
            </a:r>
            <a:endParaRPr/>
          </a:p>
          <a:p>
            <a:pPr indent="-273050" lvl="2" marL="9223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EBFFD2"/>
                </a:solidFill>
              </a:rPr>
              <a:t>Changing some of the values in one array will affect the other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EBFFD2"/>
                </a:solidFill>
              </a:rPr>
              <a:t>The way to avoid this is using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Clone()</a:t>
            </a:r>
            <a:endParaRPr/>
          </a:p>
          <a:p>
            <a:pPr indent="-273050" lvl="2" marL="922338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EBFFD2"/>
                </a:solidFill>
              </a:rPr>
              <a:t>This way only the values will be copied but not the reference</a:t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copyArray = (int[])array.Clone();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copyArray = array;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3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Arrays are a fixed-length sequences of elements of the same type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Array elements are accessible by index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Can be read and modified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Iteration over array elements can be done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/>
              <a:t> loops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/>
              <a:t> holds resizable arrays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Good when we don't know the number of elements initially</a:t>
            </a:r>
            <a:endParaRPr/>
          </a:p>
        </p:txBody>
      </p:sp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4853006" y="6400800"/>
            <a:ext cx="417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http://csharpfundamentals.telerik.com</a:t>
            </a:r>
            <a:endParaRPr/>
          </a:p>
        </p:txBody>
      </p:sp>
      <p:pic>
        <p:nvPicPr>
          <p:cNvPr id="442" name="Google Shape;44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17833">
            <a:off x="300758" y="4603160"/>
            <a:ext cx="887282" cy="88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843384">
            <a:off x="3274276" y="4711188"/>
            <a:ext cx="1186932" cy="11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65368">
            <a:off x="6664033" y="4477157"/>
            <a:ext cx="920140" cy="92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398845">
            <a:off x="1788620" y="1941020"/>
            <a:ext cx="1049456" cy="104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4847220" y="201667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/>
          <p:nvPr/>
        </p:nvSpPr>
        <p:spPr>
          <a:xfrm>
            <a:off x="4476750" y="5962650"/>
            <a:ext cx="1085850" cy="4572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5" name="Google Shape;455;p38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085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program that allocates array of 20 integers and initializes each element by its index multiplied by 5. Print the obtained array on the console.</a:t>
            </a:r>
            <a:endParaRPr sz="2800"/>
          </a:p>
          <a:p>
            <a:pPr indent="-450850" lvl="0" marL="45085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program that reads two arrays from the console and compares them element by element.</a:t>
            </a:r>
            <a:endParaRPr sz="2800"/>
          </a:p>
          <a:p>
            <a:pPr indent="-450850" lvl="0" marL="45085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program that compares two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800"/>
              <a:t> arrays lexicographically (letter by letter).</a:t>
            </a:r>
            <a:endParaRPr/>
          </a:p>
          <a:p>
            <a:pPr indent="-450850" lvl="0" marL="45085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program that finds the maximal sequence of equal elements in an array.</a:t>
            </a:r>
            <a:endParaRPr/>
          </a:p>
          <a:p>
            <a:pPr indent="-450850" lvl="0" marL="45085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	Example: {2, 1, 1, 2, 3, 3, </a:t>
            </a:r>
            <a:r>
              <a:rPr lang="en-US" sz="2800">
                <a:solidFill>
                  <a:srgbClr val="D9EDF1"/>
                </a:solidFill>
              </a:rPr>
              <a:t>2, 2, 2</a:t>
            </a:r>
            <a:r>
              <a:rPr lang="en-US" sz="2800"/>
              <a:t>, 1} 🡪 {2, 2, 2}.</a:t>
            </a:r>
            <a:endParaRPr sz="2800"/>
          </a:p>
        </p:txBody>
      </p:sp>
      <p:sp>
        <p:nvSpPr>
          <p:cNvPr id="457" name="Google Shape;457;p3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/>
          <p:nvPr/>
        </p:nvSpPr>
        <p:spPr>
          <a:xfrm>
            <a:off x="1162050" y="1827211"/>
            <a:ext cx="1085850" cy="4572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6" name="Google Shape;466;p39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(2)</a:t>
            </a:r>
            <a:endParaRPr/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228600" y="1027112"/>
            <a:ext cx="8686800" cy="560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0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5"/>
            </a:pPr>
            <a:r>
              <a:rPr lang="en-US" sz="2800"/>
              <a:t>Write a program that finds the maximal increasing sequence in an array. Example: </a:t>
            </a:r>
            <a:br>
              <a:rPr lang="en-US" sz="2800"/>
            </a:br>
            <a:r>
              <a:rPr lang="en-US" sz="2800"/>
              <a:t>{3, </a:t>
            </a:r>
            <a:r>
              <a:rPr lang="en-US" sz="2800">
                <a:solidFill>
                  <a:srgbClr val="D9EDF1"/>
                </a:solidFill>
              </a:rPr>
              <a:t>2, 3, 4</a:t>
            </a:r>
            <a:r>
              <a:rPr lang="en-US" sz="2800"/>
              <a:t>, 2, 2, 4} 🡪 {2, 3, 4}.</a:t>
            </a:r>
            <a:endParaRPr/>
          </a:p>
          <a:p>
            <a:pPr indent="-450850" lvl="0" marL="45085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1960"/>
              <a:buFont typeface="Corbel"/>
              <a:buAutoNum type="arabicPeriod" startAt="5"/>
            </a:pPr>
            <a:r>
              <a:rPr lang="en-US" sz="2800"/>
              <a:t>Write a program that reads two integer numbers N and K and an array of N elements from the console. Find in the array those K elements that have maximal sum.</a:t>
            </a:r>
            <a:endParaRPr/>
          </a:p>
          <a:p>
            <a:pPr indent="-450850" lvl="0" marL="45085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1960"/>
              <a:buFont typeface="Corbel"/>
              <a:buAutoNum type="arabicPeriod" startAt="5"/>
            </a:pPr>
            <a:r>
              <a:rPr lang="en-US" sz="2800">
                <a:solidFill>
                  <a:srgbClr val="D9EDF1"/>
                </a:solidFill>
              </a:rPr>
              <a:t>Sorting</a:t>
            </a:r>
            <a:r>
              <a:rPr lang="en-US" sz="2800"/>
              <a:t> an array means to arrange its elements in increasing order. Write a program to sort an array. Use the "selection sort" algorithm: Find the smallest element, move it at the first position, find the smallest from the rest, move it at the second position, etc.</a:t>
            </a:r>
            <a:endParaRPr sz="2800"/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2698750" y="4797425"/>
            <a:ext cx="3960813" cy="1584325"/>
          </a:xfrm>
          <a:prstGeom prst="rect">
            <a:avLst/>
          </a:prstGeom>
          <a:solidFill>
            <a:schemeClr val="dk1">
              <a:alpha val="20000"/>
            </a:schemeClr>
          </a:solidFill>
          <a:ln cap="rnd" cmpd="sng" w="9525">
            <a:solidFill>
              <a:srgbClr val="D9EDF1"/>
            </a:solidFill>
            <a:prstDash val="dot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Arrays?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An </a:t>
            </a:r>
            <a:r>
              <a:rPr lang="en-US">
                <a:solidFill>
                  <a:srgbClr val="D9EDF1"/>
                </a:solidFill>
              </a:rPr>
              <a:t>array</a:t>
            </a:r>
            <a:r>
              <a:rPr lang="en-US"/>
              <a:t> is a sequence of elements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 elements are of the same type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order of the elements is fixed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Has fixed size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Array.Length</a:t>
            </a:r>
            <a:r>
              <a:rPr lang="en-US"/>
              <a:t>)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3335385" y="4951413"/>
            <a:ext cx="274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FEE0"/>
                </a:solidFill>
                <a:latin typeface="Consolas"/>
                <a:ea typeface="Consolas"/>
                <a:cs typeface="Consolas"/>
                <a:sym typeface="Consolas"/>
              </a:rPr>
              <a:t>0  1  2  3  4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09600" y="5029200"/>
            <a:ext cx="1800225" cy="953453"/>
          </a:xfrm>
          <a:prstGeom prst="wedgeRoundRectCallout">
            <a:avLst>
              <a:gd fmla="val 89065" name="adj1"/>
              <a:gd fmla="val 23549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Array of 5 elements</a:t>
            </a:r>
            <a:endParaRPr b="1" sz="2800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7019925" y="4876800"/>
            <a:ext cx="1584325" cy="953453"/>
          </a:xfrm>
          <a:prstGeom prst="wedgeRoundRectCallout">
            <a:avLst>
              <a:gd fmla="val -104308" name="adj1"/>
              <a:gd fmla="val -13911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Element index</a:t>
            </a:r>
            <a:endParaRPr b="1" sz="2800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198687" y="3733800"/>
            <a:ext cx="1916113" cy="953453"/>
          </a:xfrm>
          <a:prstGeom prst="wedgeRoundRectCallout">
            <a:avLst>
              <a:gd fmla="val 47599" name="adj1"/>
              <a:gd fmla="val 153259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Element of an array</a:t>
            </a:r>
            <a:endParaRPr b="1" sz="2800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3276600" y="54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573400"/>
                <a:gridCol w="573400"/>
                <a:gridCol w="573400"/>
                <a:gridCol w="573400"/>
                <a:gridCol w="573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descr="http://awaketrain.com/Images/DeclareAParadigm-thumb.jpg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482079" y="1366521"/>
            <a:ext cx="2743200" cy="199135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/>
          <p:nvPr/>
        </p:nvSpPr>
        <p:spPr>
          <a:xfrm>
            <a:off x="2505074" y="2114550"/>
            <a:ext cx="1590675" cy="4572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Google Shape;477;p40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(3)</a:t>
            </a:r>
            <a:endParaRPr/>
          </a:p>
        </p:txBody>
      </p:sp>
      <p:sp>
        <p:nvSpPr>
          <p:cNvPr id="478" name="Google Shape;478;p40"/>
          <p:cNvSpPr txBox="1"/>
          <p:nvPr>
            <p:ph idx="1" type="body"/>
          </p:nvPr>
        </p:nvSpPr>
        <p:spPr>
          <a:xfrm>
            <a:off x="228600" y="10668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8"/>
            </a:pPr>
            <a:r>
              <a:rPr lang="en-US" sz="2800"/>
              <a:t>Write a program that finds the sequence of maximal sum in given array. Example:</a:t>
            </a:r>
            <a:endParaRPr/>
          </a:p>
          <a:p>
            <a:pPr indent="-447675" lvl="0" marL="447675" rtl="0" algn="l">
              <a:lnSpc>
                <a:spcPct val="117857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{2, 3, -6, -1, </a:t>
            </a:r>
            <a:r>
              <a:rPr lang="en-US" sz="2800">
                <a:solidFill>
                  <a:srgbClr val="D9EDF1"/>
                </a:solidFill>
              </a:rPr>
              <a:t>2, -1, 6, 4</a:t>
            </a:r>
            <a:r>
              <a:rPr lang="en-US" sz="2800"/>
              <a:t>, -8, 8} 🡪 {2, -1, 6, 4}</a:t>
            </a:r>
            <a:endParaRPr/>
          </a:p>
          <a:p>
            <a:pPr indent="-447675" lvl="0" marL="447675" rtl="0" algn="l">
              <a:lnSpc>
                <a:spcPct val="117857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Can you do it with only one loop (with single scan through the elements of the array)?</a:t>
            </a:r>
            <a:endParaRPr/>
          </a:p>
          <a:p>
            <a:pPr indent="-447675" lvl="0" marL="447675" rtl="0" algn="l">
              <a:lnSpc>
                <a:spcPct val="117857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9"/>
            </a:pPr>
            <a:r>
              <a:rPr lang="en-US" sz="2800"/>
              <a:t>Write a program that finds the most frequent number in an array. Example:</a:t>
            </a:r>
            <a:endParaRPr/>
          </a:p>
          <a:p>
            <a:pPr indent="-447675" lvl="0" marL="447675" rtl="0" algn="l">
              <a:lnSpc>
                <a:spcPct val="117857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{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1, 1, 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2, 3, 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1, 2, 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9, 3} 🡪 4 (5 times)</a:t>
            </a:r>
            <a:endParaRPr/>
          </a:p>
          <a:p>
            <a:pPr indent="-447675" lvl="0" marL="447675" rtl="0" algn="l">
              <a:lnSpc>
                <a:spcPct val="117857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0"/>
            </a:pPr>
            <a:r>
              <a:rPr lang="en-US" sz="2800"/>
              <a:t>Write a program that finds in given array of integers a sequence of given sum S (if present). Example:	 {4, 3, 1, </a:t>
            </a:r>
            <a:r>
              <a:rPr lang="en-US" sz="2800">
                <a:solidFill>
                  <a:srgbClr val="D9EDF1"/>
                </a:solidFill>
              </a:rPr>
              <a:t>4, 2, 5</a:t>
            </a:r>
            <a:r>
              <a:rPr lang="en-US" sz="2800"/>
              <a:t>, 8}, S=11 🡪 {4, 2, 5}	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828676" y="4733925"/>
            <a:ext cx="304800" cy="3810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905000" y="4724400"/>
            <a:ext cx="304800" cy="3810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3009900" y="4724400"/>
            <a:ext cx="304800" cy="3810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3400425" y="4724400"/>
            <a:ext cx="304800" cy="3810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4495800" y="4724400"/>
            <a:ext cx="304800" cy="3810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1905001" y="6096000"/>
            <a:ext cx="1066800" cy="457200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5" name="Google Shape;485;p4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(6)</a:t>
            </a:r>
            <a:endParaRPr/>
          </a:p>
        </p:txBody>
      </p:sp>
      <p:sp>
        <p:nvSpPr>
          <p:cNvPr id="494" name="Google Shape;494;p41"/>
          <p:cNvSpPr txBox="1"/>
          <p:nvPr>
            <p:ph idx="1" type="body"/>
          </p:nvPr>
        </p:nvSpPr>
        <p:spPr>
          <a:xfrm>
            <a:off x="228600" y="1057275"/>
            <a:ext cx="8686800" cy="558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Write a program that finds the index of given element in a sorted array of integers by using the </a:t>
            </a:r>
            <a:r>
              <a:rPr lang="en-US" sz="2800" u="sng">
                <a:solidFill>
                  <a:srgbClr val="D9EDF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 </a:t>
            </a:r>
            <a:r>
              <a:rPr lang="en-US" sz="2800" u="sng">
                <a:solidFill>
                  <a:srgbClr val="D9EDF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search</a:t>
            </a:r>
            <a:r>
              <a:rPr lang="en-US" sz="2800"/>
              <a:t> algorithm (find it in Wikipedia).</a:t>
            </a:r>
            <a:endParaRPr sz="2800"/>
          </a:p>
          <a:p>
            <a:pPr indent="-447675" lvl="0" marL="447675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Write a program that creates an array containing all letters from the alphabet (A-Z). Read a word from the console and print the index of each of its letters in the array.</a:t>
            </a:r>
            <a:endParaRPr/>
          </a:p>
          <a:p>
            <a:pPr indent="-447675" lvl="0" marL="447675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* Write a program that sorts an array of integers using the </a:t>
            </a:r>
            <a:r>
              <a:rPr lang="en-US" sz="2800" u="sng">
                <a:solidFill>
                  <a:srgbClr val="D9EDF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lang="en-US" sz="2800" u="sng">
                <a:solidFill>
                  <a:schemeClr val="hlink"/>
                </a:solidFill>
                <a:hlinkClick r:id="rId7"/>
              </a:rPr>
              <a:t> sort</a:t>
            </a:r>
            <a:r>
              <a:rPr lang="en-US" sz="2800"/>
              <a:t> algorithm (find it in Wikipedia).</a:t>
            </a:r>
            <a:endParaRPr sz="2800"/>
          </a:p>
          <a:p>
            <a:pPr indent="-447675" lvl="0" marL="447675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Write a program that sorts an array of strings using the </a:t>
            </a:r>
            <a:r>
              <a:rPr lang="en-US" sz="2800" u="sng">
                <a:solidFill>
                  <a:srgbClr val="D9EDF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</a:t>
            </a:r>
            <a:r>
              <a:rPr lang="en-US" sz="2800" u="sng">
                <a:solidFill>
                  <a:schemeClr val="hlink"/>
                </a:solidFill>
                <a:hlinkClick r:id="rId9"/>
              </a:rPr>
              <a:t> </a:t>
            </a:r>
            <a:r>
              <a:rPr lang="en-US" sz="2800" u="sng">
                <a:solidFill>
                  <a:srgbClr val="D9EDF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</a:t>
            </a:r>
            <a:r>
              <a:rPr lang="en-US" sz="2800"/>
              <a:t> algorithm (find it in Wikipedia).</a:t>
            </a:r>
            <a:endParaRPr sz="2800"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idx="1" type="body"/>
          </p:nvPr>
        </p:nvSpPr>
        <p:spPr>
          <a:xfrm>
            <a:off x="228600" y="794656"/>
            <a:ext cx="8686800" cy="585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15"/>
            </a:pPr>
            <a:r>
              <a:rPr lang="en-US" sz="2800"/>
              <a:t>Write a program that finds all prime numbers in the range [1...10 000 000]. Use the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sieve of Eratosthenes</a:t>
            </a:r>
            <a:r>
              <a:rPr lang="en-US" sz="2800"/>
              <a:t> algorithm (find it in Wikipedia).</a:t>
            </a:r>
            <a:endParaRPr/>
          </a:p>
          <a:p>
            <a:pPr indent="-514350" lvl="0" marL="5143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5"/>
            </a:pPr>
            <a:r>
              <a:rPr lang="en-US" sz="2800"/>
              <a:t>* We are given an array of integers and a number S. Write a program to find if there exists a subset of the elements of the array that has a sum S. Example:</a:t>
            </a:r>
            <a:endParaRPr/>
          </a:p>
          <a:p>
            <a:pPr indent="-450850" lvl="0" marL="4508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arr={2, </a:t>
            </a:r>
            <a:r>
              <a:rPr lang="en-US" sz="2800">
                <a:solidFill>
                  <a:srgbClr val="D9EDF1"/>
                </a:solidFill>
              </a:rPr>
              <a:t>1</a:t>
            </a:r>
            <a:r>
              <a:rPr lang="en-US" sz="2800"/>
              <a:t>, </a:t>
            </a:r>
            <a:r>
              <a:rPr lang="en-US" sz="2800">
                <a:solidFill>
                  <a:srgbClr val="D9EDF1"/>
                </a:solidFill>
              </a:rPr>
              <a:t>2</a:t>
            </a:r>
            <a:r>
              <a:rPr lang="en-US" sz="2800"/>
              <a:t>, 4, 3, </a:t>
            </a:r>
            <a:r>
              <a:rPr lang="en-US" sz="2800">
                <a:solidFill>
                  <a:srgbClr val="D9EDF1"/>
                </a:solidFill>
              </a:rPr>
              <a:t>5</a:t>
            </a:r>
            <a:r>
              <a:rPr lang="en-US" sz="2800"/>
              <a:t>, 2, </a:t>
            </a:r>
            <a:r>
              <a:rPr lang="en-US" sz="2800">
                <a:solidFill>
                  <a:srgbClr val="D9EDF1"/>
                </a:solidFill>
              </a:rPr>
              <a:t>6</a:t>
            </a:r>
            <a:r>
              <a:rPr lang="en-US" sz="2800"/>
              <a:t>}, S=14 🡪 yes (1+2+5+6)</a:t>
            </a:r>
            <a:endParaRPr/>
          </a:p>
          <a:p>
            <a:pPr indent="-514350" lvl="0" marL="5143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7"/>
            </a:pPr>
            <a:r>
              <a:rPr lang="en-US" sz="2800"/>
              <a:t>* Write a program that reads three integer numbers N, K and S and an array of N elements from the console. Find in the array a subset of K elements that have sum S or indicate about its absence.</a:t>
            </a:r>
            <a:endParaRPr sz="2800"/>
          </a:p>
        </p:txBody>
      </p:sp>
      <p:sp>
        <p:nvSpPr>
          <p:cNvPr id="504" name="Google Shape;504;p42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(7)</a:t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1781175" y="4275790"/>
            <a:ext cx="695325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3238501" y="4275791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3974276" y="4275791"/>
            <a:ext cx="324591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8" name="Google Shape;508;p4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1181100" y="3543300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905000" y="3543300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2628900" y="3543300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3371850" y="3543300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3771900" y="3543300"/>
            <a:ext cx="342900" cy="428625"/>
          </a:xfrm>
          <a:prstGeom prst="rect">
            <a:avLst/>
          </a:prstGeom>
          <a:solidFill>
            <a:srgbClr val="D9EDF1">
              <a:alpha val="20000"/>
            </a:srgbClr>
          </a:solidFill>
          <a:ln cap="flat" cmpd="sng" w="9525">
            <a:solidFill>
              <a:srgbClr val="D9EDF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1" name="Google Shape;521;p43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(8)</a:t>
            </a:r>
            <a:endParaRPr/>
          </a:p>
        </p:txBody>
      </p:sp>
      <p:sp>
        <p:nvSpPr>
          <p:cNvPr id="522" name="Google Shape;522;p43"/>
          <p:cNvSpPr txBox="1"/>
          <p:nvPr>
            <p:ph idx="1" type="body"/>
          </p:nvPr>
        </p:nvSpPr>
        <p:spPr>
          <a:xfrm>
            <a:off x="228600" y="1066801"/>
            <a:ext cx="8686800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18"/>
            </a:pPr>
            <a:r>
              <a:rPr lang="en-US" sz="2800"/>
              <a:t>* Write a program that reads an array of integers and removes from it a minimal number of elements in such way that the remaining array is sorted in increasing order. Print the remaining sorted array. Example:</a:t>
            </a:r>
            <a:endParaRPr/>
          </a:p>
          <a:p>
            <a:pPr indent="-450850" lvl="0" marL="4508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{6, </a:t>
            </a:r>
            <a:r>
              <a:rPr lang="en-US" sz="2800">
                <a:solidFill>
                  <a:srgbClr val="D9EDF1"/>
                </a:solidFill>
              </a:rPr>
              <a:t>1</a:t>
            </a:r>
            <a:r>
              <a:rPr lang="en-US" sz="2800"/>
              <a:t>, 4, </a:t>
            </a:r>
            <a:r>
              <a:rPr lang="en-US" sz="2800">
                <a:solidFill>
                  <a:srgbClr val="D9EDF1"/>
                </a:solidFill>
              </a:rPr>
              <a:t>3</a:t>
            </a:r>
            <a:r>
              <a:rPr lang="en-US" sz="2800"/>
              <a:t>, 0, </a:t>
            </a:r>
            <a:r>
              <a:rPr lang="en-US" sz="2800">
                <a:solidFill>
                  <a:srgbClr val="D9EDF1"/>
                </a:solidFill>
              </a:rPr>
              <a:t>3</a:t>
            </a:r>
            <a:r>
              <a:rPr lang="en-US" sz="2800"/>
              <a:t>, 6, </a:t>
            </a:r>
            <a:r>
              <a:rPr lang="en-US" sz="2800">
                <a:solidFill>
                  <a:srgbClr val="D9EDF1"/>
                </a:solidFill>
              </a:rPr>
              <a:t>4</a:t>
            </a:r>
            <a:r>
              <a:rPr lang="en-US" sz="2800"/>
              <a:t>, </a:t>
            </a:r>
            <a:r>
              <a:rPr lang="en-US" sz="2800">
                <a:solidFill>
                  <a:srgbClr val="D9EDF1"/>
                </a:solidFill>
              </a:rPr>
              <a:t>5</a:t>
            </a:r>
            <a:r>
              <a:rPr lang="en-US" sz="2800"/>
              <a:t>} 🡪 {1, 3, 3, 4, 5}</a:t>
            </a:r>
            <a:endParaRPr/>
          </a:p>
          <a:p>
            <a:pPr indent="-514350" lvl="0" marL="5143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9"/>
            </a:pPr>
            <a:r>
              <a:rPr lang="en-US" sz="2800"/>
              <a:t>* Write a program that reads a number N and generates and prints all the permutations of the numbers [1 … N]. Example:</a:t>
            </a:r>
            <a:endParaRPr/>
          </a:p>
          <a:p>
            <a:pPr indent="-450850" lvl="0" marL="4508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n = 3 🡪 {1, 2, 3}, {1, 3, 2}, {2, 1, 3}, {2, 3, 1}, {3, 1, 2}, {3, 2, 1}</a:t>
            </a:r>
            <a:endParaRPr/>
          </a:p>
        </p:txBody>
      </p:sp>
      <p:sp>
        <p:nvSpPr>
          <p:cNvPr id="523" name="Google Shape;523;p4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(9)</a:t>
            </a:r>
            <a:endParaRPr/>
          </a:p>
        </p:txBody>
      </p:sp>
      <p:sp>
        <p:nvSpPr>
          <p:cNvPr id="532" name="Google Shape;532;p44"/>
          <p:cNvSpPr txBox="1"/>
          <p:nvPr>
            <p:ph idx="1" type="body"/>
          </p:nvPr>
        </p:nvSpPr>
        <p:spPr>
          <a:xfrm>
            <a:off x="228600" y="1066800"/>
            <a:ext cx="8686800" cy="55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20"/>
            </a:pPr>
            <a:r>
              <a:rPr lang="en-US" sz="2800"/>
              <a:t>Write a program that reads two numbers N and K and generates all the variations of K elements from the set [1..N]. Example:</a:t>
            </a:r>
            <a:endParaRPr/>
          </a:p>
          <a:p>
            <a:pPr indent="-447675" lvl="0" marL="447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N = 3, K = 2 🡪 {1, 1}, {1, 2}, {1, 3}, {2, 1}, {2, 2}, {2, 3}, {3, 1}, {3, 2}, {3, 3}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21"/>
            </a:pPr>
            <a:r>
              <a:rPr lang="en-US" sz="2800"/>
              <a:t>Write a program that reads two numbers N and K and generates all the combinations of K distinct elements from the set [1..N]. Example:</a:t>
            </a:r>
            <a:endParaRPr/>
          </a:p>
          <a:p>
            <a:pPr indent="-447675" lvl="0" marL="447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rPr lang="en-US" sz="2800"/>
              <a:t>	N = 5, K = 2 🡪 {1, 2}, {1, 3}, {1, 4}, {1, 5}, {2, 3}, {2, 4}, {2, 5}, {3, 4}, {3, 5}, {4, 5}</a:t>
            </a:r>
            <a:endParaRPr/>
          </a:p>
        </p:txBody>
      </p:sp>
      <p:sp>
        <p:nvSpPr>
          <p:cNvPr id="533" name="Google Shape;533;p4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Free Trainings @ Telerik Academy</a:t>
            </a:r>
            <a:endParaRPr sz="3600"/>
          </a:p>
        </p:txBody>
      </p:sp>
      <p:sp>
        <p:nvSpPr>
          <p:cNvPr id="539" name="Google Shape;539;p45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“C# Programming @ Telerik Academy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3"/>
              </a:rPr>
              <a:t>csharpfundamentals.telerik.com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Software Academy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4"/>
              </a:rPr>
              <a:t>academy.telerik.com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Academy @ Facebook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5"/>
              </a:rPr>
              <a:t>facebook.com/TelerikAcademy</a:t>
            </a:r>
            <a:endParaRPr/>
          </a:p>
          <a:p>
            <a:pPr indent="-282575" lvl="1" marL="282575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lang="en-US"/>
              <a:t>Telerik Software Academy Forums</a:t>
            </a:r>
            <a:endParaRPr/>
          </a:p>
          <a:p>
            <a:pPr indent="-282575" lvl="2" marL="5746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Char char="◆"/>
            </a:pPr>
            <a:r>
              <a:rPr lang="en-US" u="sng">
                <a:solidFill>
                  <a:schemeClr val="hlink"/>
                </a:solidFill>
                <a:hlinkClick r:id="rId6"/>
              </a:rPr>
              <a:t>forums.academy.telerik.com</a:t>
            </a:r>
            <a:endParaRPr/>
          </a:p>
        </p:txBody>
      </p:sp>
      <p:pic>
        <p:nvPicPr>
          <p:cNvPr id="540" name="Google Shape;540;p4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8941" y="2667000"/>
            <a:ext cx="3137859" cy="918234"/>
          </a:xfrm>
          <a:prstGeom prst="rect">
            <a:avLst/>
          </a:prstGeom>
          <a:noFill/>
          <a:ln cap="flat" cmpd="sng" w="9525">
            <a:solidFill>
              <a:srgbClr val="9BCC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45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5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62025" y="1123558"/>
            <a:ext cx="1124775" cy="11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Declaration defines the type of the elements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Square brackets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/>
              <a:t> mean "array"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Examples: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Declaring array of integers: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Declaring array of strings: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886200"/>
            <a:ext cx="1905000" cy="24193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990601" y="3531513"/>
            <a:ext cx="5334000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int[] myIntArray;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990601" y="4800600"/>
            <a:ext cx="5334000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string[] myStringArray;</a:t>
            </a:r>
            <a:endParaRPr/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Arrays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Use the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Specify array length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 creating (allocating) array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/>
              <a:t> integers: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688406" y="3505200"/>
            <a:ext cx="7561263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myIntArray = new int[5];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609600" y="4869576"/>
            <a:ext cx="1713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myIntArray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106326" y="5410874"/>
            <a:ext cx="26857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managed heap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(dynamic memory)</a:t>
            </a:r>
            <a:endParaRPr b="1" sz="24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2333056" y="5094962"/>
            <a:ext cx="460375" cy="4762"/>
          </a:xfrm>
          <a:prstGeom prst="straightConnector1">
            <a:avLst/>
          </a:prstGeom>
          <a:noFill/>
          <a:ln cap="flat" cmpd="sng" w="3175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1" name="Google Shape;151;p6"/>
          <p:cNvSpPr txBox="1"/>
          <p:nvPr/>
        </p:nvSpPr>
        <p:spPr>
          <a:xfrm>
            <a:off x="2991916" y="4317087"/>
            <a:ext cx="274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FEE0"/>
                </a:solidFill>
                <a:latin typeface="Consolas"/>
                <a:ea typeface="Consolas"/>
                <a:cs typeface="Consolas"/>
                <a:sym typeface="Consolas"/>
              </a:rPr>
              <a:t>0  1  2  3  4</a:t>
            </a:r>
            <a:endParaRPr/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2933131" y="485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573400"/>
                <a:gridCol w="573400"/>
                <a:gridCol w="573400"/>
                <a:gridCol w="573400"/>
                <a:gridCol w="573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descr="http://selfmademinds.com/wp-content/uploads/build.jpg"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556" y="4469487"/>
            <a:ext cx="2235200" cy="1676400"/>
          </a:xfrm>
          <a:prstGeom prst="roundRect">
            <a:avLst>
              <a:gd fmla="val 11310" name="adj"/>
            </a:avLst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Initializing Arrays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Creating and initializing can be done together: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/>
              <a:t> operator is not required when using curly brackets initialization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827088" y="1981200"/>
            <a:ext cx="7416800" cy="43088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myIntArray = {1, 2, 3, 4, 5};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638869" y="3371889"/>
            <a:ext cx="1713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myIntArray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4135595" y="3913187"/>
            <a:ext cx="26857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managed heap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rPr>
              <a:t>(dynamic memory)</a:t>
            </a:r>
            <a:endParaRPr b="1" sz="24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3362325" y="3597275"/>
            <a:ext cx="460375" cy="4762"/>
          </a:xfrm>
          <a:prstGeom prst="straightConnector1">
            <a:avLst/>
          </a:prstGeom>
          <a:noFill/>
          <a:ln cap="flat" cmpd="sng" w="3175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5" name="Google Shape;165;p7"/>
          <p:cNvSpPr txBox="1"/>
          <p:nvPr/>
        </p:nvSpPr>
        <p:spPr>
          <a:xfrm>
            <a:off x="4021185" y="2819400"/>
            <a:ext cx="274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FEE0"/>
                </a:solidFill>
                <a:latin typeface="Consolas"/>
                <a:ea typeface="Consolas"/>
                <a:cs typeface="Consolas"/>
                <a:sym typeface="Consolas"/>
              </a:rPr>
              <a:t>0  1  2  3  4</a:t>
            </a:r>
            <a:endParaRPr/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3962400" y="335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{7846D0F0-D0BE-4D00-A6ED-F93AADBAE439}</a:tableStyleId>
              </a:tblPr>
              <a:tblGrid>
                <a:gridCol w="573400"/>
                <a:gridCol w="573400"/>
                <a:gridCol w="573400"/>
                <a:gridCol w="573400"/>
                <a:gridCol w="573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DF1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2411413" y="71438"/>
            <a:ext cx="63373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Creating Array – Example</a:t>
            </a:r>
            <a:endParaRPr sz="3800"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Creating an array that contains the names of the days of the week</a:t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27088" y="2465725"/>
            <a:ext cx="7478712" cy="3477875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string[] daysOfWeek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"Monday",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"Tuesday",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"Wednesday",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"Thursday",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"Friday",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"Saturday",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"Sunday"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pic>
        <p:nvPicPr>
          <p:cNvPr descr="http://www.blogcdn.com/www.joystiq.com/media/2007/01/astrologydepiction.jpg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256175"/>
            <a:ext cx="2143125" cy="18097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ctrTitle"/>
          </p:nvPr>
        </p:nvSpPr>
        <p:spPr>
          <a:xfrm>
            <a:off x="4038600" y="1143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Days of Week</a:t>
            </a:r>
            <a:endParaRPr/>
          </a:p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>
            <a:off x="4038600" y="1945480"/>
            <a:ext cx="441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newsletter.astrologyweekly.com/images/astrologyartplate.gif"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047998"/>
            <a:ext cx="3326192" cy="3352801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http://www.freewebs.com/savedays/days.jpg" id="184" name="Google Shape;1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584" y="1092718"/>
            <a:ext cx="1796416" cy="1955282"/>
          </a:xfrm>
          <a:prstGeom prst="roundRect">
            <a:avLst>
              <a:gd fmla="val 10652" name="adj"/>
            </a:avLst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lerik Academy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2007-12-08T16:03:35Z</dcterms:created>
  <dc:creator>Svetlin Nakov</dc:creator>
</cp:coreProperties>
</file>