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6858000" cx="9144000"/>
  <p:notesSz cx="6881800" cy="9296400"/>
  <p:embeddedFontLst>
    <p:embeddedFont>
      <p:font typeface="Corbel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53" roundtripDataSignature="AMtx7mid1OOzbVVrdlsbvcdX0JDDPQBk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F66E65-74B1-4D72-BBF5-90EA5F7BC269}">
  <a:tblStyle styleId="{8DF66E65-74B1-4D72-BBF5-90EA5F7BC26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8" orient="horz"/>
        <p:guide pos="216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font" Target="fonts/Corbel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Corbel-italic.fntdata"/><Relationship Id="rId50" Type="http://schemas.openxmlformats.org/officeDocument/2006/relationships/font" Target="fonts/Corbel-bold.fntdata"/><Relationship Id="rId53" Type="http://customschemas.google.com/relationships/presentationmetadata" Target="metadata"/><Relationship Id="rId52" Type="http://schemas.openxmlformats.org/officeDocument/2006/relationships/font" Target="fonts/Corbel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5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6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7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98" name="Google Shape;98;p2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99" name="Google Shape;99;p2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100" name="Google Shape;100;p2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0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1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2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3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4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5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6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7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8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9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110" name="Google Shape;110;p3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111" name="Google Shape;111;p3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112" name="Google Shape;112;p3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0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1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2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3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4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5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5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6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6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7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8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386" name="Google Shape;386;p38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387" name="Google Shape;387;p38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388" name="Google Shape;388;p38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9" name="Google Shape;389;p38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404" name="Google Shape;404;p39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405" name="Google Shape;405;p39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406" name="Google Shape;406;p39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7" name="Google Shape;407;p39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0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0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1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427" name="Google Shape;427;p41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428" name="Google Shape;428;p41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429" name="Google Shape;429;p41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0" name="Google Shape;430;p41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2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20" Type="http://schemas.openxmlformats.org/officeDocument/2006/relationships/hyperlink" Target="http://csharpfundamentals.telerik.com/" TargetMode="External"/><Relationship Id="rId22" Type="http://schemas.openxmlformats.org/officeDocument/2006/relationships/hyperlink" Target="http://www.telerik-kids.com/" TargetMode="External"/><Relationship Id="rId2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html5course.telerik.com/" TargetMode="External"/><Relationship Id="rId23" Type="http://schemas.openxmlformats.org/officeDocument/2006/relationships/hyperlink" Target="http://seocourse.telerik.com/" TargetMode="External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forums.academy.telerik.com/" TargetMode="External"/><Relationship Id="rId3" Type="http://schemas.openxmlformats.org/officeDocument/2006/relationships/hyperlink" Target="http://kursove-uroci-knigi-obuchenie-programirane-web-design-csharp.info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26" Type="http://schemas.openxmlformats.org/officeDocument/2006/relationships/hyperlink" Target="http://mvccourse.telerik.com/" TargetMode="External"/><Relationship Id="rId25" Type="http://schemas.openxmlformats.org/officeDocument/2006/relationships/hyperlink" Target="http://schoolacademy.telerik.com/" TargetMode="External"/><Relationship Id="rId28" Type="http://schemas.openxmlformats.org/officeDocument/2006/relationships/hyperlink" Target="http://www.bgcoder.com/" TargetMode="External"/><Relationship Id="rId27" Type="http://schemas.openxmlformats.org/officeDocument/2006/relationships/hyperlink" Target="http://clouddevcourse.telerik.com/" TargetMode="External"/><Relationship Id="rId5" Type="http://schemas.openxmlformats.org/officeDocument/2006/relationships/hyperlink" Target="http://seocourse.telerik.com/" TargetMode="External"/><Relationship Id="rId6" Type="http://schemas.openxmlformats.org/officeDocument/2006/relationships/hyperlink" Target="http://html5course.telerik.com/" TargetMode="External"/><Relationship Id="rId29" Type="http://schemas.openxmlformats.org/officeDocument/2006/relationships/hyperlink" Target="http://www.nakov.com/" TargetMode="External"/><Relationship Id="rId7" Type="http://schemas.openxmlformats.org/officeDocument/2006/relationships/hyperlink" Target="http://schoolacademy.telerik.com/" TargetMode="External"/><Relationship Id="rId8" Type="http://schemas.openxmlformats.org/officeDocument/2006/relationships/hyperlink" Target="http://mvccourse.telerik.com/" TargetMode="External"/><Relationship Id="rId31" Type="http://schemas.openxmlformats.org/officeDocument/2006/relationships/hyperlink" Target="http://algoacademy.telerik.com/" TargetMode="External"/><Relationship Id="rId30" Type="http://schemas.openxmlformats.org/officeDocument/2006/relationships/hyperlink" Target="http://codecourse.telerik.com/" TargetMode="External"/><Relationship Id="rId11" Type="http://schemas.openxmlformats.org/officeDocument/2006/relationships/hyperlink" Target="http://www.nakov.com/" TargetMode="External"/><Relationship Id="rId33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32" Type="http://schemas.openxmlformats.org/officeDocument/2006/relationships/hyperlink" Target="http://aspnetcourse.telerik.com/" TargetMode="External"/><Relationship Id="rId13" Type="http://schemas.openxmlformats.org/officeDocument/2006/relationships/hyperlink" Target="http://algoacademy.telerik.com/" TargetMode="External"/><Relationship Id="rId35" Type="http://schemas.openxmlformats.org/officeDocument/2006/relationships/hyperlink" Target="http://www.introprogramming.info/" TargetMode="External"/><Relationship Id="rId12" Type="http://schemas.openxmlformats.org/officeDocument/2006/relationships/hyperlink" Target="http://codecourse.telerik.com/" TargetMode="External"/><Relationship Id="rId34" Type="http://schemas.openxmlformats.org/officeDocument/2006/relationships/hyperlink" Target="http://mobiledevcourse.telerik.com/" TargetMode="External"/><Relationship Id="rId15" Type="http://schemas.openxmlformats.org/officeDocument/2006/relationships/hyperlink" Target="http://academy.telerik.com/" TargetMode="External"/><Relationship Id="rId37" Type="http://schemas.openxmlformats.org/officeDocument/2006/relationships/hyperlink" Target="http://www.nikolay.it/" TargetMode="External"/><Relationship Id="rId14" Type="http://schemas.openxmlformats.org/officeDocument/2006/relationships/hyperlink" Target="http://aspnetcourse.telerik.com/" TargetMode="External"/><Relationship Id="rId36" Type="http://schemas.openxmlformats.org/officeDocument/2006/relationships/hyperlink" Target="http://www.minkov.it/" TargetMode="External"/><Relationship Id="rId17" Type="http://schemas.openxmlformats.org/officeDocument/2006/relationships/hyperlink" Target="http://www.introprogramming.info/" TargetMode="External"/><Relationship Id="rId39" Type="http://schemas.openxmlformats.org/officeDocument/2006/relationships/hyperlink" Target="http://kursove-uroci-knigi-obuchenie-programirane-web-design-csharp.info/" TargetMode="External"/><Relationship Id="rId16" Type="http://schemas.openxmlformats.org/officeDocument/2006/relationships/hyperlink" Target="http://mobiledevcourse.telerik.com/" TargetMode="External"/><Relationship Id="rId38" Type="http://schemas.openxmlformats.org/officeDocument/2006/relationships/hyperlink" Target="http://csharpfundamentals.telerik.com/" TargetMode="External"/><Relationship Id="rId19" Type="http://schemas.openxmlformats.org/officeDocument/2006/relationships/hyperlink" Target="http://www.nikolay.it/" TargetMode="External"/><Relationship Id="rId18" Type="http://schemas.openxmlformats.org/officeDocument/2006/relationships/hyperlink" Target="http://www.minkov.it/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4"/>
          <p:cNvSpPr txBox="1"/>
          <p:nvPr>
            <p:ph type="ctrTitle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marR="0" rtl="0" algn="r">
              <a:lnSpc>
                <a:spcPct val="10370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 u="none" cap="none" strike="noStrike">
                <a:solidFill>
                  <a:srgbClr val="D4FF5B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44"/>
          <p:cNvSpPr txBox="1"/>
          <p:nvPr>
            <p:ph idx="1" type="subTitle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>
            <a:lvl1pPr lvl="0" marR="0" rtl="0" algn="r">
              <a:spcBef>
                <a:spcPts val="56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  <a:defRPr b="1" i="0" sz="2800" u="none" cap="none" strike="noStrike">
                <a:solidFill>
                  <a:srgbClr val="FAF8C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FFA89F"/>
              </a:buClr>
              <a:buSzPts val="3000"/>
              <a:buFont typeface="Noto Sans Symbols"/>
              <a:buNone/>
              <a:defRPr b="1" i="0" sz="30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spcBef>
                <a:spcPts val="560"/>
              </a:spcBef>
              <a:spcAft>
                <a:spcPts val="0"/>
              </a:spcAft>
              <a:buClr>
                <a:srgbClr val="76B200"/>
              </a:buClr>
              <a:buSzPts val="2800"/>
              <a:buFont typeface="Noto Sans Symbols"/>
              <a:buNone/>
              <a:defRPr b="1" i="0" sz="28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SzPts val="2600"/>
              <a:buFont typeface="Noto Sans Symbols"/>
              <a:buNone/>
              <a:defRPr b="1" i="0" sz="26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cxnSp>
        <p:nvCxnSpPr>
          <p:cNvPr id="17" name="Google Shape;17;p44"/>
          <p:cNvCxnSpPr/>
          <p:nvPr/>
        </p:nvCxnSpPr>
        <p:spPr>
          <a:xfrm>
            <a:off x="2667000" y="4114800"/>
            <a:ext cx="6248400" cy="0"/>
          </a:xfrm>
          <a:prstGeom prst="straightConnector1">
            <a:avLst/>
          </a:prstGeom>
          <a:noFill/>
          <a:ln cap="rnd" cmpd="sng" w="38100">
            <a:solidFill>
              <a:srgbClr val="D9EDF1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18" name="Google Shape;18;p44"/>
          <p:cNvSpPr txBox="1"/>
          <p:nvPr>
            <p:ph idx="2" type="body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  <a:defRPr b="1" i="0" sz="2800" u="none" cap="none" strike="noStrike">
                <a:solidFill>
                  <a:srgbClr val="DEFF9B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FFA89F"/>
              </a:buClr>
              <a:buSzPts val="3000"/>
              <a:buFont typeface="Noto Sans Symbols"/>
              <a:buChar char="⬥"/>
              <a:defRPr b="1" i="0" sz="30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76B200"/>
              </a:buClr>
              <a:buSzPts val="2800"/>
              <a:buFont typeface="Noto Sans Symbols"/>
              <a:buChar char="⬥"/>
              <a:defRPr b="1" i="0" sz="28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93700" lvl="3" marL="1828800" marR="0" rtl="0" algn="l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SzPts val="2600"/>
              <a:buFont typeface="Noto Sans Symbols"/>
              <a:buChar char="⬥"/>
              <a:defRPr b="1" i="0" sz="26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Char char="⬥"/>
              <a:defRPr b="1" i="0" sz="24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⬥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⬥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44"/>
          <p:cNvSpPr txBox="1"/>
          <p:nvPr>
            <p:ph idx="3" type="body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rgbClr val="F4FFD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FFA89F"/>
              </a:buClr>
              <a:buSzPts val="3000"/>
              <a:buFont typeface="Noto Sans Symbols"/>
              <a:buChar char="⬥"/>
              <a:defRPr b="1" i="0" sz="30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76B200"/>
              </a:buClr>
              <a:buSzPts val="2800"/>
              <a:buFont typeface="Noto Sans Symbols"/>
              <a:buChar char="⬥"/>
              <a:defRPr b="1" i="0" sz="28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93700" lvl="3" marL="1828800" marR="0" rtl="0" algn="l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SzPts val="2600"/>
              <a:buFont typeface="Noto Sans Symbols"/>
              <a:buChar char="⬥"/>
              <a:defRPr b="1" i="0" sz="26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Char char="⬥"/>
              <a:defRPr b="1" i="0" sz="24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⬥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⬥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44"/>
          <p:cNvSpPr txBox="1"/>
          <p:nvPr>
            <p:ph idx="4" type="body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rgbClr val="0EFE5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FFA89F"/>
              </a:buClr>
              <a:buSzPts val="3000"/>
              <a:buFont typeface="Noto Sans Symbols"/>
              <a:buChar char="⬥"/>
              <a:defRPr b="1" i="0" sz="30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76B200"/>
              </a:buClr>
              <a:buSzPts val="2800"/>
              <a:buFont typeface="Noto Sans Symbols"/>
              <a:buChar char="⬥"/>
              <a:defRPr b="1" i="0" sz="28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93700" lvl="3" marL="1828800" marR="0" rtl="0" algn="l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SzPts val="2600"/>
              <a:buFont typeface="Noto Sans Symbols"/>
              <a:buChar char="⬥"/>
              <a:defRPr b="1" i="0" sz="26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Char char="⬥"/>
              <a:defRPr b="1" i="0" sz="24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⬥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⬥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44"/>
          <p:cNvSpPr txBox="1"/>
          <p:nvPr>
            <p:ph idx="5" type="body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610"/>
              <a:buFont typeface="Noto Sans Symbols"/>
              <a:buNone/>
              <a:defRPr b="1" i="0" sz="2300" u="none" cap="none" strike="noStrike">
                <a:solidFill>
                  <a:srgbClr val="7299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FFA89F"/>
              </a:buClr>
              <a:buSzPts val="3000"/>
              <a:buFont typeface="Noto Sans Symbols"/>
              <a:buChar char="⬥"/>
              <a:defRPr b="1" i="0" sz="30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76B200"/>
              </a:buClr>
              <a:buSzPts val="2800"/>
              <a:buFont typeface="Noto Sans Symbols"/>
              <a:buChar char="⬥"/>
              <a:defRPr b="1" i="0" sz="28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93700" lvl="3" marL="1828800" marR="0" rtl="0" algn="l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SzPts val="2600"/>
              <a:buFont typeface="Noto Sans Symbols"/>
              <a:buChar char="⬥"/>
              <a:defRPr b="1" i="0" sz="26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Char char="⬥"/>
              <a:defRPr b="1" i="0" sz="24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⬥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⬥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2" name="Google Shape;22;p44"/>
          <p:cNvSpPr txBox="1"/>
          <p:nvPr>
            <p:ph idx="6" type="body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400"/>
              <a:buFont typeface="Noto Sans Symbols"/>
              <a:buNone/>
              <a:defRPr b="1" i="0" sz="2000" u="none" cap="none" strike="noStrike">
                <a:solidFill>
                  <a:srgbClr val="7299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FFA89F"/>
              </a:buClr>
              <a:buSzPts val="3000"/>
              <a:buFont typeface="Noto Sans Symbols"/>
              <a:buChar char="⬥"/>
              <a:defRPr b="1" i="0" sz="30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76B200"/>
              </a:buClr>
              <a:buSzPts val="2800"/>
              <a:buFont typeface="Noto Sans Symbols"/>
              <a:buChar char="⬥"/>
              <a:defRPr b="1" i="0" sz="28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93700" lvl="3" marL="1828800" marR="0" rtl="0" algn="l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SzPts val="2600"/>
              <a:buFont typeface="Noto Sans Symbols"/>
              <a:buChar char="⬥"/>
              <a:defRPr b="1" i="0" sz="26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Char char="⬥"/>
              <a:defRPr b="1" i="0" sz="24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⬥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⬥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3" name="Google Shape;23;p44"/>
          <p:cNvSpPr/>
          <p:nvPr>
            <p:ph idx="7" type="pic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B4DAE4"/>
              </a:buClr>
              <a:buSzPts val="2240"/>
              <a:buFont typeface="Noto Sans Symbols"/>
              <a:buNone/>
              <a:defRPr b="1" i="0" sz="32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FFA89F"/>
              </a:buClr>
              <a:buSzPts val="3000"/>
              <a:buFont typeface="Noto Sans Symbols"/>
              <a:buChar char="⬥"/>
              <a:defRPr b="1" i="0" sz="30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560"/>
              </a:spcBef>
              <a:spcAft>
                <a:spcPts val="0"/>
              </a:spcAft>
              <a:buClr>
                <a:srgbClr val="76B200"/>
              </a:buClr>
              <a:buSzPts val="2800"/>
              <a:buFont typeface="Noto Sans Symbols"/>
              <a:buChar char="⬥"/>
              <a:defRPr b="1" i="0" sz="28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SzPts val="2600"/>
              <a:buFont typeface="Noto Sans Symbols"/>
              <a:buChar char="⬥"/>
              <a:defRPr b="1" i="0" sz="26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Char char="⬥"/>
              <a:defRPr b="1" i="0" sz="24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⬥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⬥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6" name="Google Shape;26;p45"/>
          <p:cNvSpPr txBox="1"/>
          <p:nvPr>
            <p:ph idx="1" type="body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B4DAE4"/>
              </a:buClr>
              <a:buSzPts val="2240"/>
              <a:buFont typeface="Noto Sans Symbols"/>
              <a:buChar char="◆"/>
              <a:defRPr b="1" i="0" sz="3200" u="none" cap="none" strike="noStrike">
                <a:solidFill>
                  <a:srgbClr val="EBFF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9100" lvl="1" marL="9144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8FD600"/>
              </a:buClr>
              <a:buSzPts val="3000"/>
              <a:buFont typeface="Noto Sans Symbols"/>
              <a:buChar char="⬥"/>
              <a:defRPr b="1" i="0" sz="3000" u="none" cap="none" strike="noStrik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06400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AD9F"/>
              </a:buClr>
              <a:buSzPts val="2800"/>
              <a:buFont typeface="Noto Sans Symbols"/>
              <a:buChar char="⬥"/>
              <a:defRPr b="1" i="0" sz="2800" u="none" cap="none" strike="noStrike">
                <a:solidFill>
                  <a:srgbClr val="F5FFC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93700" lvl="3" marL="18288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ACF82"/>
              </a:buClr>
              <a:buSzPts val="2600"/>
              <a:buFont typeface="Noto Sans Symbols"/>
              <a:buChar char="⬥"/>
              <a:defRPr b="1" i="0" sz="2600" u="none" cap="none" strike="noStrik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81000" lvl="4" marL="22860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Char char="⬥"/>
              <a:defRPr b="1" i="0" sz="2400" u="none" cap="none" strike="noStrik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⬥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⬥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7" name="Google Shape;27;p45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6"/>
          <p:cNvSpPr txBox="1"/>
          <p:nvPr>
            <p:ph type="ctrTitle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0" name="Google Shape;30;p46"/>
          <p:cNvSpPr txBox="1"/>
          <p:nvPr>
            <p:ph idx="1" type="subTitle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56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  <a:defRPr b="1" i="0" sz="2800" u="none" cap="none" strike="noStrike">
                <a:solidFill>
                  <a:srgbClr val="FAF7C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FFA89F"/>
              </a:buClr>
              <a:buSzPts val="3000"/>
              <a:buFont typeface="Noto Sans Symbols"/>
              <a:buNone/>
              <a:defRPr b="1" i="0" sz="30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spcBef>
                <a:spcPts val="560"/>
              </a:spcBef>
              <a:spcAft>
                <a:spcPts val="0"/>
              </a:spcAft>
              <a:buClr>
                <a:srgbClr val="76B200"/>
              </a:buClr>
              <a:buSzPts val="2800"/>
              <a:buFont typeface="Noto Sans Symbols"/>
              <a:buNone/>
              <a:defRPr b="1" i="0" sz="28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SzPts val="2600"/>
              <a:buFont typeface="Noto Sans Symbols"/>
              <a:buNone/>
              <a:defRPr b="1" i="0" sz="26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47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</p:grpSpPr>
        <p:sp>
          <p:nvSpPr>
            <p:cNvPr id="33" name="Google Shape;33;p47">
              <a:hlinkClick r:id="rId2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форум програмиране, форум уеб дизайн</a:t>
              </a:r>
              <a:endParaRPr/>
            </a:p>
          </p:txBody>
        </p:sp>
        <p:sp>
          <p:nvSpPr>
            <p:cNvPr id="34" name="Google Shape;34;p47">
              <a:hlinkClick r:id="rId3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курсове и уроци по програмиране, уеб дизайн – безплатно</a:t>
              </a:r>
              <a:endParaRPr/>
            </a:p>
          </p:txBody>
        </p:sp>
        <p:sp>
          <p:nvSpPr>
            <p:cNvPr id="35" name="Google Shape;35;p47">
              <a:hlinkClick r:id="rId4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програмиране за деца – безплатни курсове и уроци</a:t>
              </a:r>
              <a:endParaRPr/>
            </a:p>
          </p:txBody>
        </p:sp>
        <p:sp>
          <p:nvSpPr>
            <p:cNvPr id="36" name="Google Shape;36;p47">
              <a:hlinkClick r:id="rId5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безплатен SEO курс - оптимизация за търсачки</a:t>
              </a:r>
              <a:endParaRPr/>
            </a:p>
          </p:txBody>
        </p:sp>
        <p:sp>
          <p:nvSpPr>
            <p:cNvPr id="37" name="Google Shape;37;p47">
              <a:hlinkClick r:id="rId6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уроци по уеб дизайн, HTML, CSS, JavaScript, Photoshop</a:t>
              </a:r>
              <a:endParaRPr/>
            </a:p>
          </p:txBody>
        </p:sp>
        <p:sp>
          <p:nvSpPr>
            <p:cNvPr id="38" name="Google Shape;38;p47">
              <a:hlinkClick r:id="rId7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уроци по програмиране и уеб дизайн за ученици</a:t>
              </a:r>
              <a:endParaRPr/>
            </a:p>
          </p:txBody>
        </p:sp>
        <p:sp>
          <p:nvSpPr>
            <p:cNvPr id="39" name="Google Shape;39;p47">
              <a:hlinkClick r:id="rId8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ASP.NET MVC курс – HTML, SQL, C#, .NET, ASP.NET MVC</a:t>
              </a:r>
              <a:endParaRPr/>
            </a:p>
          </p:txBody>
        </p:sp>
        <p:sp>
          <p:nvSpPr>
            <p:cNvPr id="40" name="Google Shape;40;p47">
              <a:hlinkClick r:id="rId9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безплатен курс "Разработка на софтуер в cloud среда"</a:t>
              </a:r>
              <a:endParaRPr/>
            </a:p>
          </p:txBody>
        </p:sp>
        <p:sp>
          <p:nvSpPr>
            <p:cNvPr id="41" name="Google Shape;41;p47">
              <a:hlinkClick r:id="rId10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BG Coder - онлайн състезателна система - online judge</a:t>
              </a:r>
              <a:endParaRPr/>
            </a:p>
          </p:txBody>
        </p:sp>
        <p:sp>
          <p:nvSpPr>
            <p:cNvPr id="42" name="Google Shape;42;p47">
              <a:hlinkClick r:id="rId11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курсове и уроци по програмиране, книги – безплатно от Наков</a:t>
              </a:r>
              <a:endParaRPr/>
            </a:p>
          </p:txBody>
        </p:sp>
        <p:sp>
          <p:nvSpPr>
            <p:cNvPr id="43" name="Google Shape;43;p47">
              <a:hlinkClick r:id="rId12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безплатен курс "Качествен програмен код"</a:t>
              </a:r>
              <a:endParaRPr/>
            </a:p>
          </p:txBody>
        </p:sp>
        <p:sp>
          <p:nvSpPr>
            <p:cNvPr id="44" name="Google Shape;44;p47">
              <a:hlinkClick r:id="rId13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алго академия – състезателно програмиране, състезания</a:t>
              </a:r>
              <a:endParaRPr/>
            </a:p>
          </p:txBody>
        </p:sp>
        <p:sp>
          <p:nvSpPr>
            <p:cNvPr id="45" name="Google Shape;45;p47">
              <a:hlinkClick r:id="rId14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ASP.NET курс - уеб програмиране, бази данни, C#, .NET, ASP.NET</a:t>
              </a:r>
              <a:endParaRPr/>
            </a:p>
          </p:txBody>
        </p:sp>
        <p:sp>
          <p:nvSpPr>
            <p:cNvPr id="46" name="Google Shape;46;p47">
              <a:hlinkClick r:id="rId15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курсове и уроци по програмиране – Телерик академия</a:t>
              </a:r>
              <a:endParaRPr/>
            </a:p>
          </p:txBody>
        </p:sp>
        <p:sp>
          <p:nvSpPr>
            <p:cNvPr id="47" name="Google Shape;47;p47">
              <a:hlinkClick r:id="rId16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курс мобилни приложения с iPhone, Android, WP7, PhoneGap</a:t>
              </a:r>
              <a:endParaRPr/>
            </a:p>
          </p:txBody>
        </p:sp>
        <p:sp>
          <p:nvSpPr>
            <p:cNvPr id="48" name="Google Shape;48;p47">
              <a:hlinkClick r:id="rId17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free C# book, безплатна книга C#, книга Java, книга C#</a:t>
              </a:r>
              <a:endParaRPr/>
            </a:p>
          </p:txBody>
        </p:sp>
        <p:sp>
          <p:nvSpPr>
            <p:cNvPr id="49" name="Google Shape;49;p47">
              <a:hlinkClick r:id="rId18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Дончо Минков - сайт за програмиране</a:t>
              </a:r>
              <a:endParaRPr/>
            </a:p>
          </p:txBody>
        </p:sp>
        <p:sp>
          <p:nvSpPr>
            <p:cNvPr id="50" name="Google Shape;50;p47">
              <a:hlinkClick r:id="rId19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Николай Костов - блог за програмиране</a:t>
              </a:r>
              <a:endParaRPr/>
            </a:p>
          </p:txBody>
        </p:sp>
        <p:sp>
          <p:nvSpPr>
            <p:cNvPr id="51" name="Google Shape;51;p47">
              <a:hlinkClick r:id="rId20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C# курс, програмиране, безплатно</a:t>
              </a:r>
              <a:endParaRPr/>
            </a:p>
          </p:txBody>
        </p:sp>
      </p:grpSp>
      <p:sp>
        <p:nvSpPr>
          <p:cNvPr id="52" name="Google Shape;52;p47"/>
          <p:cNvSpPr txBox="1"/>
          <p:nvPr>
            <p:ph type="title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3" name="Google Shape;53;p47">
            <a:hlinkClick r:id="rId21"/>
          </p:cNvPr>
          <p:cNvSpPr txBox="1"/>
          <p:nvPr/>
        </p:nvSpPr>
        <p:spPr>
          <a:xfrm flipH="1" rot="-9558299">
            <a:off x="7471619" y="3840481"/>
            <a:ext cx="89035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AEFF0C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/>
          </a:p>
        </p:txBody>
      </p:sp>
      <p:sp>
        <p:nvSpPr>
          <p:cNvPr id="54" name="Google Shape;54;p47">
            <a:hlinkClick r:id="rId22"/>
          </p:cNvPr>
          <p:cNvSpPr txBox="1"/>
          <p:nvPr/>
        </p:nvSpPr>
        <p:spPr>
          <a:xfrm flipH="1" rot="9535351">
            <a:off x="923386" y="1861198"/>
            <a:ext cx="673363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rgbClr val="8EC9D7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/>
          </a:p>
        </p:txBody>
      </p:sp>
      <p:sp>
        <p:nvSpPr>
          <p:cNvPr id="55" name="Google Shape;55;p47">
            <a:hlinkClick r:id="rId23"/>
          </p:cNvPr>
          <p:cNvSpPr txBox="1"/>
          <p:nvPr/>
        </p:nvSpPr>
        <p:spPr>
          <a:xfrm flipH="1" rot="-4661830">
            <a:off x="4905823" y="966542"/>
            <a:ext cx="859648" cy="199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0">
                <a:solidFill>
                  <a:srgbClr val="FF831D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/>
          </a:p>
        </p:txBody>
      </p:sp>
      <p:sp>
        <p:nvSpPr>
          <p:cNvPr id="56" name="Google Shape;56;p47">
            <a:hlinkClick r:id="rId24"/>
          </p:cNvPr>
          <p:cNvSpPr txBox="1"/>
          <p:nvPr/>
        </p:nvSpPr>
        <p:spPr>
          <a:xfrm flipH="1" rot="-1763049">
            <a:off x="7379010" y="1495154"/>
            <a:ext cx="949687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800">
                <a:solidFill>
                  <a:srgbClr val="6C98CB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/>
          </a:p>
        </p:txBody>
      </p:sp>
      <p:sp>
        <p:nvSpPr>
          <p:cNvPr id="57" name="Google Shape;57;p47">
            <a:hlinkClick r:id="rId25"/>
          </p:cNvPr>
          <p:cNvSpPr txBox="1"/>
          <p:nvPr/>
        </p:nvSpPr>
        <p:spPr>
          <a:xfrm flipH="1" rot="2233443">
            <a:off x="2139218" y="940065"/>
            <a:ext cx="44535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rgbClr val="ACE500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/>
          </a:p>
        </p:txBody>
      </p:sp>
      <p:sp>
        <p:nvSpPr>
          <p:cNvPr id="58" name="Google Shape;58;p47">
            <a:hlinkClick r:id="rId26"/>
          </p:cNvPr>
          <p:cNvSpPr txBox="1"/>
          <p:nvPr/>
        </p:nvSpPr>
        <p:spPr>
          <a:xfrm flipH="1" rot="8530737">
            <a:off x="4757100" y="4722613"/>
            <a:ext cx="64317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FF4A37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/>
          </a:p>
        </p:txBody>
      </p:sp>
      <p:sp>
        <p:nvSpPr>
          <p:cNvPr id="59" name="Google Shape;59;p47">
            <a:hlinkClick r:id="rId27"/>
          </p:cNvPr>
          <p:cNvSpPr txBox="1"/>
          <p:nvPr/>
        </p:nvSpPr>
        <p:spPr>
          <a:xfrm flipH="1" rot="-8972975">
            <a:off x="2910497" y="4405707"/>
            <a:ext cx="3864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AFFAD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/>
          </a:p>
        </p:txBody>
      </p:sp>
      <p:sp>
        <p:nvSpPr>
          <p:cNvPr id="60" name="Google Shape;60;p47">
            <a:hlinkClick r:id="rId28"/>
          </p:cNvPr>
          <p:cNvSpPr txBox="1"/>
          <p:nvPr/>
        </p:nvSpPr>
        <p:spPr>
          <a:xfrm flipH="1" rot="1186146">
            <a:off x="6185957" y="4125718"/>
            <a:ext cx="499379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9966FF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/>
          </a:p>
        </p:txBody>
      </p:sp>
      <p:sp>
        <p:nvSpPr>
          <p:cNvPr id="61" name="Google Shape;61;p47">
            <a:hlinkClick r:id="rId29"/>
          </p:cNvPr>
          <p:cNvSpPr/>
          <p:nvPr/>
        </p:nvSpPr>
        <p:spPr>
          <a:xfrm flipH="1" rot="-2139350">
            <a:off x="3150206" y="1979501"/>
            <a:ext cx="489197" cy="76944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rgbClr val="FF6699"/>
                </a:solidFill>
                <a:latin typeface="Corbel"/>
              </a:rPr>
              <a:t>?</a:t>
            </a:r>
          </a:p>
        </p:txBody>
      </p:sp>
      <p:sp>
        <p:nvSpPr>
          <p:cNvPr id="62" name="Google Shape;62;p47">
            <a:hlinkClick r:id="rId30"/>
          </p:cNvPr>
          <p:cNvSpPr txBox="1"/>
          <p:nvPr/>
        </p:nvSpPr>
        <p:spPr>
          <a:xfrm flipH="1" rot="-3322860">
            <a:off x="405234" y="3272336"/>
            <a:ext cx="41360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AFFAD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/>
          </a:p>
        </p:txBody>
      </p:sp>
      <p:sp>
        <p:nvSpPr>
          <p:cNvPr id="63" name="Google Shape;63;p47">
            <a:hlinkClick r:id="rId31"/>
          </p:cNvPr>
          <p:cNvSpPr txBox="1"/>
          <p:nvPr/>
        </p:nvSpPr>
        <p:spPr>
          <a:xfrm flipH="1" rot="-2904266">
            <a:off x="3127407" y="5396299"/>
            <a:ext cx="54810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0F4173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/>
          </a:p>
        </p:txBody>
      </p:sp>
      <p:sp>
        <p:nvSpPr>
          <p:cNvPr id="64" name="Google Shape;64;p47">
            <a:hlinkClick r:id="rId32"/>
          </p:cNvPr>
          <p:cNvSpPr txBox="1"/>
          <p:nvPr/>
        </p:nvSpPr>
        <p:spPr>
          <a:xfrm flipH="1" rot="10134629">
            <a:off x="6730680" y="5522529"/>
            <a:ext cx="44439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BD795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/>
          </a:p>
        </p:txBody>
      </p:sp>
      <p:sp>
        <p:nvSpPr>
          <p:cNvPr id="65" name="Google Shape;65;p47">
            <a:hlinkClick r:id="rId33"/>
          </p:cNvPr>
          <p:cNvSpPr txBox="1"/>
          <p:nvPr/>
        </p:nvSpPr>
        <p:spPr>
          <a:xfrm flipH="1" rot="-9473783">
            <a:off x="559977" y="930479"/>
            <a:ext cx="38789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BD795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/>
          </a:p>
        </p:txBody>
      </p:sp>
      <p:sp>
        <p:nvSpPr>
          <p:cNvPr id="66" name="Google Shape;66;p47">
            <a:hlinkClick r:id="rId34"/>
          </p:cNvPr>
          <p:cNvSpPr txBox="1"/>
          <p:nvPr/>
        </p:nvSpPr>
        <p:spPr>
          <a:xfrm flipH="1" rot="-759311">
            <a:off x="8186733" y="5517701"/>
            <a:ext cx="3574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DF1DB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 b="1" sz="4000">
              <a:solidFill>
                <a:srgbClr val="FDF1DB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7" name="Google Shape;67;p47">
            <a:hlinkClick r:id="rId35"/>
          </p:cNvPr>
          <p:cNvSpPr txBox="1"/>
          <p:nvPr/>
        </p:nvSpPr>
        <p:spPr>
          <a:xfrm flipH="1" rot="-6173207">
            <a:off x="1145826" y="4072253"/>
            <a:ext cx="36965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97B7D7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/>
          </a:p>
        </p:txBody>
      </p:sp>
      <p:sp>
        <p:nvSpPr>
          <p:cNvPr id="68" name="Google Shape;68;p47">
            <a:hlinkClick r:id="rId36"/>
          </p:cNvPr>
          <p:cNvSpPr txBox="1"/>
          <p:nvPr/>
        </p:nvSpPr>
        <p:spPr>
          <a:xfrm flipH="1" rot="-10528240">
            <a:off x="6518175" y="1140358"/>
            <a:ext cx="3454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BD795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/>
          </a:p>
        </p:txBody>
      </p:sp>
      <p:sp>
        <p:nvSpPr>
          <p:cNvPr id="69" name="Google Shape;69;p47">
            <a:hlinkClick r:id="rId37"/>
          </p:cNvPr>
          <p:cNvSpPr txBox="1"/>
          <p:nvPr/>
        </p:nvSpPr>
        <p:spPr>
          <a:xfrm flipH="1" rot="300526">
            <a:off x="3902297" y="1278821"/>
            <a:ext cx="3454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 sz="2800">
              <a:solidFill>
                <a:srgbClr val="F4FEE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0" name="Google Shape;70;p47">
            <a:hlinkClick r:id="rId38"/>
          </p:cNvPr>
          <p:cNvSpPr txBox="1"/>
          <p:nvPr/>
        </p:nvSpPr>
        <p:spPr>
          <a:xfrm flipH="1" rot="2086872">
            <a:off x="8330354" y="1359227"/>
            <a:ext cx="44439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BD795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/>
          </a:p>
        </p:txBody>
      </p:sp>
      <p:sp>
        <p:nvSpPr>
          <p:cNvPr id="71" name="Google Shape;71;p4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5320"/>
              <a:buFont typeface="Noto Sans Symbols"/>
              <a:buNone/>
            </a:pPr>
            <a:r>
              <a:rPr b="1" lang="en-US" sz="7600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rPr>
              <a:t>Questions?</a:t>
            </a:r>
            <a:endParaRPr b="1" sz="7600">
              <a:solidFill>
                <a:srgbClr val="EAFFC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2" name="Google Shape;72;p47"/>
          <p:cNvSpPr txBox="1"/>
          <p:nvPr>
            <p:ph idx="1" type="body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r">
              <a:spcBef>
                <a:spcPts val="360"/>
              </a:spcBef>
              <a:spcAft>
                <a:spcPts val="0"/>
              </a:spcAft>
              <a:buClr>
                <a:srgbClr val="B4DAE4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FFA89F"/>
              </a:buClr>
              <a:buSzPts val="3000"/>
              <a:buFont typeface="Noto Sans Symbols"/>
              <a:buChar char="⬥"/>
              <a:defRPr b="1" i="0" sz="30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76B200"/>
              </a:buClr>
              <a:buSzPts val="2800"/>
              <a:buFont typeface="Noto Sans Symbols"/>
              <a:buChar char="⬥"/>
              <a:defRPr b="1" i="0" sz="28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93700" lvl="3" marL="1828800" marR="0" rtl="0" algn="l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SzPts val="2600"/>
              <a:buFont typeface="Noto Sans Symbols"/>
              <a:buChar char="⬥"/>
              <a:defRPr b="1" i="0" sz="26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Char char="⬥"/>
              <a:defRPr b="1" i="0" sz="24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⬥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⬥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3" name="Google Shape;73;p47">
            <a:hlinkClick r:id="rId39"/>
          </p:cNvPr>
          <p:cNvSpPr txBox="1"/>
          <p:nvPr/>
        </p:nvSpPr>
        <p:spPr>
          <a:xfrm flipH="1" rot="2456848">
            <a:off x="968763" y="4970087"/>
            <a:ext cx="85964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rgbClr val="FFBF8B"/>
                </a:solidFill>
                <a:latin typeface="Cambria"/>
                <a:ea typeface="Cambria"/>
                <a:cs typeface="Cambria"/>
                <a:sym typeface="Cambria"/>
              </a:rPr>
              <a:t>?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8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6" name="Google Shape;76;p48"/>
          <p:cNvSpPr txBox="1"/>
          <p:nvPr>
            <p:ph idx="1" type="body"/>
          </p:nvPr>
        </p:nvSpPr>
        <p:spPr>
          <a:xfrm>
            <a:off x="228600" y="990600"/>
            <a:ext cx="8686800" cy="579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DAE4"/>
              </a:buClr>
              <a:buSzPts val="2100"/>
              <a:buFont typeface="Noto Sans Symbols"/>
              <a:buChar char="◆"/>
              <a:defRPr b="1" i="0" sz="3000" u="none" cap="none" strike="noStrik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9100" lvl="1" marL="914400" marR="0" rtl="0" algn="l">
              <a:lnSpc>
                <a:spcPct val="126666"/>
              </a:lnSpc>
              <a:spcBef>
                <a:spcPts val="600"/>
              </a:spcBef>
              <a:spcAft>
                <a:spcPts val="0"/>
              </a:spcAft>
              <a:buClr>
                <a:srgbClr val="8FD600"/>
              </a:buClr>
              <a:buSzPts val="3000"/>
              <a:buFont typeface="Noto Sans Symbols"/>
              <a:buChar char="⬥"/>
              <a:defRPr b="1" i="0" sz="3000" u="none" cap="none" strike="noStrik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06400" lvl="2" marL="1371600" marR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Clr>
                <a:srgbClr val="FFAD9F"/>
              </a:buClr>
              <a:buSzPts val="2800"/>
              <a:buFont typeface="Noto Sans Symbols"/>
              <a:buChar char="⬥"/>
              <a:defRPr b="1" i="0" sz="2800" u="none" cap="none" strike="noStrik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93700" lvl="3" marL="1828800" marR="0" rtl="0" algn="l">
              <a:lnSpc>
                <a:spcPct val="146153"/>
              </a:lnSpc>
              <a:spcBef>
                <a:spcPts val="600"/>
              </a:spcBef>
              <a:spcAft>
                <a:spcPts val="0"/>
              </a:spcAft>
              <a:buClr>
                <a:srgbClr val="FACF82"/>
              </a:buClr>
              <a:buSzPts val="2600"/>
              <a:buFont typeface="Noto Sans Symbols"/>
              <a:buChar char="⬥"/>
              <a:defRPr b="1" i="0" sz="2600" u="none" cap="none" strike="noStrik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81000" lvl="4" marL="2286000" marR="0" rtl="0" algn="l">
              <a:lnSpc>
                <a:spcPct val="158333"/>
              </a:lnSpc>
              <a:spcBef>
                <a:spcPts val="60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Char char="⬥"/>
              <a:defRPr b="1" i="0" sz="2400" u="none" cap="none" strike="noStrik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⬥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⬥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7" name="Google Shape;77;p48"/>
          <p:cNvSpPr txBox="1"/>
          <p:nvPr>
            <p:ph idx="2" type="body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400"/>
              <a:buFont typeface="Noto Sans Symbols"/>
              <a:buNone/>
              <a:defRPr b="1" i="0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FFA89F"/>
              </a:buClr>
              <a:buSzPts val="3000"/>
              <a:buFont typeface="Noto Sans Symbols"/>
              <a:buChar char="⬥"/>
              <a:defRPr b="1" i="0" sz="30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76B200"/>
              </a:buClr>
              <a:buSzPts val="2800"/>
              <a:buFont typeface="Noto Sans Symbols"/>
              <a:buChar char="⬥"/>
              <a:defRPr b="1" i="0" sz="28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93700" lvl="3" marL="1828800" marR="0" rtl="0" algn="l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SzPts val="2600"/>
              <a:buFont typeface="Noto Sans Symbols"/>
              <a:buChar char="⬥"/>
              <a:defRPr b="1" i="0" sz="26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Char char="⬥"/>
              <a:defRPr b="1" i="0" sz="24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⬥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⬥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8" name="Google Shape;78;p48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slideLayout" Target="../slideLayouts/slideLayout5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1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228600"/>
            <a:ext cx="1714500" cy="428625"/>
          </a:xfrm>
          <a:prstGeom prst="rect">
            <a:avLst/>
          </a:prstGeom>
          <a:noFill/>
          <a:ln>
            <a:noFill/>
          </a:ln>
          <a:effectLst>
            <a:outerShdw blurRad="127000" sx="101000" rotWithShape="0" algn="ctr" sy="101000">
              <a:srgbClr val="F4FEE0">
                <a:alpha val="74901"/>
              </a:srgbClr>
            </a:outerShdw>
          </a:effectLst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hyperlink" Target="http://academy.telerik.com/" TargetMode="External"/><Relationship Id="rId9" Type="http://schemas.openxmlformats.org/officeDocument/2006/relationships/image" Target="../media/image5.png"/><Relationship Id="rId5" Type="http://schemas.openxmlformats.org/officeDocument/2006/relationships/hyperlink" Target="http://www.nakov.com/" TargetMode="External"/><Relationship Id="rId6" Type="http://schemas.openxmlformats.org/officeDocument/2006/relationships/hyperlink" Target="http://csharpfundamentals.telerik.com/" TargetMode="External"/><Relationship Id="rId7" Type="http://schemas.openxmlformats.org/officeDocument/2006/relationships/image" Target="../media/image4.png"/><Relationship Id="rId8" Type="http://schemas.openxmlformats.org/officeDocument/2006/relationships/hyperlink" Target="http://csharpfundamentals.telerik.com/" TargetMode="External"/><Relationship Id="rId10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jpg"/><Relationship Id="rId4" Type="http://schemas.openxmlformats.org/officeDocument/2006/relationships/image" Target="../media/image2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Relationship Id="rId4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jpg"/><Relationship Id="rId4" Type="http://schemas.openxmlformats.org/officeDocument/2006/relationships/image" Target="../media/image14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csharpfundamentals.telerik.com/" TargetMode="External"/><Relationship Id="rId4" Type="http://schemas.openxmlformats.org/officeDocument/2006/relationships/image" Target="../media/image35.png"/><Relationship Id="rId5" Type="http://schemas.openxmlformats.org/officeDocument/2006/relationships/image" Target="../media/image25.png"/><Relationship Id="rId6" Type="http://schemas.openxmlformats.org/officeDocument/2006/relationships/image" Target="../media/image34.png"/><Relationship Id="rId7" Type="http://schemas.openxmlformats.org/officeDocument/2006/relationships/image" Target="../media/image30.png"/><Relationship Id="rId8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en.wikipedia.org/wiki/Depth-first_search" TargetMode="External"/><Relationship Id="rId4" Type="http://schemas.openxmlformats.org/officeDocument/2006/relationships/hyperlink" Target="http://en.wikipedia.org/wiki/Breadth-first_search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csharpfundamentals.telerik.com/" TargetMode="External"/><Relationship Id="rId4" Type="http://schemas.openxmlformats.org/officeDocument/2006/relationships/hyperlink" Target="http://academy.telerik.com/" TargetMode="External"/><Relationship Id="rId9" Type="http://schemas.openxmlformats.org/officeDocument/2006/relationships/hyperlink" Target="http://academy.telerik.com/" TargetMode="External"/><Relationship Id="rId5" Type="http://schemas.openxmlformats.org/officeDocument/2006/relationships/hyperlink" Target="http://www.facebook.com/telerikacademy" TargetMode="External"/><Relationship Id="rId6" Type="http://schemas.openxmlformats.org/officeDocument/2006/relationships/hyperlink" Target="http://forums.academy.telerik.com/" TargetMode="External"/><Relationship Id="rId7" Type="http://schemas.openxmlformats.org/officeDocument/2006/relationships/hyperlink" Target="http://forums.academy.telerik.com/" TargetMode="External"/><Relationship Id="rId8" Type="http://schemas.openxmlformats.org/officeDocument/2006/relationships/image" Target="../media/image33.png"/><Relationship Id="rId11" Type="http://schemas.openxmlformats.org/officeDocument/2006/relationships/hyperlink" Target="http://facebook.com/TelerikAcademy" TargetMode="External"/><Relationship Id="rId10" Type="http://schemas.openxmlformats.org/officeDocument/2006/relationships/image" Target="../media/image31.png"/><Relationship Id="rId13" Type="http://schemas.openxmlformats.org/officeDocument/2006/relationships/hyperlink" Target="http://csharpfundamentals.telerik.com/" TargetMode="External"/><Relationship Id="rId12" Type="http://schemas.openxmlformats.org/officeDocument/2006/relationships/image" Target="../media/image29.png"/><Relationship Id="rId1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api.ning.com/files/hxUyDl6s-nWhufNnxrDwS5RIfzA26cOhkxz5s*CyL*ScbS1dMnKaX*6OheyES7eZTNETWRdjEdcWFjoqpl7HPWBRnRV1fl6E/multidimensional.jpg" id="84" name="Google Shape;84;p1"/>
          <p:cNvPicPr preferRelativeResize="0"/>
          <p:nvPr/>
        </p:nvPicPr>
        <p:blipFill rotWithShape="1">
          <a:blip r:embed="rId3">
            <a:alphaModFix/>
          </a:blip>
          <a:srcRect b="0" l="3031" r="3029" t="0"/>
          <a:stretch/>
        </p:blipFill>
        <p:spPr>
          <a:xfrm>
            <a:off x="5384800" y="4572000"/>
            <a:ext cx="3149600" cy="1828800"/>
          </a:xfrm>
          <a:prstGeom prst="roundRect">
            <a:avLst>
              <a:gd fmla="val 1389" name="adj"/>
            </a:avLst>
          </a:prstGeom>
          <a:noFill/>
          <a:ln>
            <a:noFill/>
          </a:ln>
        </p:spPr>
      </p:pic>
      <p:sp>
        <p:nvSpPr>
          <p:cNvPr id="85" name="Google Shape;85;p1"/>
          <p:cNvSpPr txBox="1"/>
          <p:nvPr>
            <p:ph type="ctrTitle"/>
          </p:nvPr>
        </p:nvSpPr>
        <p:spPr>
          <a:xfrm>
            <a:off x="457200" y="1676400"/>
            <a:ext cx="82296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37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Multidimensional Arrays</a:t>
            </a:r>
            <a:endParaRPr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457200" y="3317080"/>
            <a:ext cx="8229600" cy="56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lang="en-US"/>
              <a:t>Processing Matrices and Multidimensional Tables</a:t>
            </a:r>
            <a:endParaRPr/>
          </a:p>
        </p:txBody>
      </p:sp>
      <p:sp>
        <p:nvSpPr>
          <p:cNvPr id="87" name="Google Shape;87;p1"/>
          <p:cNvSpPr txBox="1"/>
          <p:nvPr>
            <p:ph idx="2" type="body"/>
          </p:nvPr>
        </p:nvSpPr>
        <p:spPr>
          <a:xfrm>
            <a:off x="419099" y="4572000"/>
            <a:ext cx="385329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lang="en-US"/>
              <a:t>Svetlin Nakov</a:t>
            </a:r>
            <a:endParaRPr/>
          </a:p>
        </p:txBody>
      </p:sp>
      <p:sp>
        <p:nvSpPr>
          <p:cNvPr id="88" name="Google Shape;88;p1"/>
          <p:cNvSpPr txBox="1"/>
          <p:nvPr>
            <p:ph idx="3" type="body"/>
          </p:nvPr>
        </p:nvSpPr>
        <p:spPr>
          <a:xfrm>
            <a:off x="457200" y="5833646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/>
              <a:t>Telerik Software Academy</a:t>
            </a:r>
            <a:endParaRPr/>
          </a:p>
        </p:txBody>
      </p:sp>
      <p:sp>
        <p:nvSpPr>
          <p:cNvPr id="89" name="Google Shape;89;p1"/>
          <p:cNvSpPr txBox="1"/>
          <p:nvPr>
            <p:ph idx="4" type="body"/>
          </p:nvPr>
        </p:nvSpPr>
        <p:spPr>
          <a:xfrm>
            <a:off x="457200" y="6138446"/>
            <a:ext cx="3810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academy.telerik.com</a:t>
            </a:r>
            <a:r>
              <a:rPr lang="en-US"/>
              <a:t>   </a:t>
            </a:r>
            <a:endParaRPr/>
          </a:p>
        </p:txBody>
      </p:sp>
      <p:sp>
        <p:nvSpPr>
          <p:cNvPr id="90" name="Google Shape;90;p1"/>
          <p:cNvSpPr txBox="1"/>
          <p:nvPr>
            <p:ph idx="5" type="body"/>
          </p:nvPr>
        </p:nvSpPr>
        <p:spPr>
          <a:xfrm>
            <a:off x="431800" y="5029200"/>
            <a:ext cx="38388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610"/>
              <a:buNone/>
            </a:pPr>
            <a:r>
              <a:rPr lang="en-US"/>
              <a:t>Technical Trainer</a:t>
            </a:r>
            <a:endParaRPr/>
          </a:p>
        </p:txBody>
      </p:sp>
      <p:sp>
        <p:nvSpPr>
          <p:cNvPr id="91" name="Google Shape;91;p1"/>
          <p:cNvSpPr txBox="1"/>
          <p:nvPr>
            <p:ph idx="6" type="body"/>
          </p:nvPr>
        </p:nvSpPr>
        <p:spPr>
          <a:xfrm>
            <a:off x="457200" y="5405735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1800" u="sng">
                <a:solidFill>
                  <a:schemeClr val="hlink"/>
                </a:solidFill>
                <a:hlinkClick r:id="rId5"/>
              </a:rPr>
              <a:t>www.nakov.com</a:t>
            </a:r>
            <a:endParaRPr sz="1800"/>
          </a:p>
        </p:txBody>
      </p:sp>
      <p:sp>
        <p:nvSpPr>
          <p:cNvPr id="92" name="Google Shape;92;p1"/>
          <p:cNvSpPr txBox="1"/>
          <p:nvPr/>
        </p:nvSpPr>
        <p:spPr>
          <a:xfrm rot="-197824">
            <a:off x="846995" y="1059393"/>
            <a:ext cx="541526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sng" cap="none" strike="noStrik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http://csharpfundamentals.telerik.com</a:t>
            </a:r>
            <a:endParaRPr b="1" i="0" sz="2400" u="none" cap="none" strike="noStrike">
              <a:solidFill>
                <a:srgbClr val="EAFFC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c, code, document, file, sharp icon" id="93" name="Google Shape;93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67600" y="4405376"/>
            <a:ext cx="1385823" cy="1385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901544" y="511628"/>
            <a:ext cx="1690210" cy="1611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reconnections.net/multidimensional.jpg" id="95" name="Google Shape;95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048000" y="4324350"/>
            <a:ext cx="232410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/>
          <p:nvPr>
            <p:ph type="ctrTitle"/>
          </p:nvPr>
        </p:nvSpPr>
        <p:spPr>
          <a:xfrm>
            <a:off x="1790700" y="3926679"/>
            <a:ext cx="5562600" cy="1371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Reading and Printing Matrices</a:t>
            </a:r>
            <a:endParaRPr/>
          </a:p>
        </p:txBody>
      </p:sp>
      <p:sp>
        <p:nvSpPr>
          <p:cNvPr id="178" name="Google Shape;178;p10"/>
          <p:cNvSpPr txBox="1"/>
          <p:nvPr>
            <p:ph idx="1" type="subTitle"/>
          </p:nvPr>
        </p:nvSpPr>
        <p:spPr>
          <a:xfrm>
            <a:off x="457200" y="5410200"/>
            <a:ext cx="8229600" cy="56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</a:pPr>
            <a:r>
              <a:rPr lang="en-US"/>
              <a:t>Live Demo</a:t>
            </a:r>
            <a:endParaRPr/>
          </a:p>
        </p:txBody>
      </p:sp>
      <p:pic>
        <p:nvPicPr>
          <p:cNvPr descr="C:\Trash\matrix2.jpg" id="179" name="Google Shape;17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1031080"/>
            <a:ext cx="2895600" cy="2553919"/>
          </a:xfrm>
          <a:prstGeom prst="roundRect">
            <a:avLst>
              <a:gd fmla="val 659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Maximal Platform – Example</a:t>
            </a:r>
            <a:endParaRPr/>
          </a:p>
        </p:txBody>
      </p:sp>
      <p:sp>
        <p:nvSpPr>
          <p:cNvPr id="185" name="Google Shape;185;p11"/>
          <p:cNvSpPr txBox="1"/>
          <p:nvPr>
            <p:ph idx="1" type="body"/>
          </p:nvPr>
        </p:nvSpPr>
        <p:spPr>
          <a:xfrm>
            <a:off x="323850" y="990600"/>
            <a:ext cx="8496300" cy="5535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◆"/>
            </a:pPr>
            <a:r>
              <a:rPr lang="en-US" sz="3000"/>
              <a:t>Finding a 2 x 2 platform in a matrix with a maximal sum of its elements</a:t>
            </a:r>
            <a:endParaRPr sz="3000"/>
          </a:p>
        </p:txBody>
      </p:sp>
      <p:sp>
        <p:nvSpPr>
          <p:cNvPr id="186" name="Google Shape;186;p11"/>
          <p:cNvSpPr/>
          <p:nvPr/>
        </p:nvSpPr>
        <p:spPr>
          <a:xfrm>
            <a:off x="1857374" y="2733675"/>
            <a:ext cx="852487" cy="685799"/>
          </a:xfrm>
          <a:prstGeom prst="rect">
            <a:avLst/>
          </a:prstGeom>
          <a:solidFill>
            <a:srgbClr val="D9EDF1">
              <a:alpha val="20000"/>
            </a:srgbClr>
          </a:solidFill>
          <a:ln cap="flat" cmpd="sng" w="9525">
            <a:solidFill>
              <a:srgbClr val="D9EDF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7" name="Google Shape;187;p11"/>
          <p:cNvSpPr/>
          <p:nvPr/>
        </p:nvSpPr>
        <p:spPr>
          <a:xfrm>
            <a:off x="609600" y="2095500"/>
            <a:ext cx="7924800" cy="4401205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int[,] matrix =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{7, 1, 3, 3, 2, 1},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{1, 3, 9, 8, 5, 6},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{4, 6, 7, 9, 1, 0} </a:t>
            </a:r>
            <a:b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 bestSum = int.MinValue;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for (int row=0; row&lt;matrix.GetLength(0)-1; row++)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for (int col=0; col&lt;matrix.GetLength(1)-1; col++)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int sum = matrix[row, col] + matrix[row, col+1] </a:t>
            </a:r>
            <a:b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	+ matrix[row+1, col] + matrix[row+1, col+1];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if (sum &gt; bestSum)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  bestSum = sum;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</p:txBody>
      </p:sp>
      <p:sp>
        <p:nvSpPr>
          <p:cNvPr id="188" name="Google Shape;188;p11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hibernia.ca/images/pg_13.jpg" id="193" name="Google Shape;19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1042235"/>
            <a:ext cx="3429000" cy="3301165"/>
          </a:xfrm>
          <a:prstGeom prst="roundRect">
            <a:avLst>
              <a:gd fmla="val 5709" name="adj"/>
            </a:avLst>
          </a:prstGeom>
          <a:solidFill>
            <a:srgbClr val="ECECE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  <p:sp>
        <p:nvSpPr>
          <p:cNvPr id="194" name="Google Shape;194;p12"/>
          <p:cNvSpPr txBox="1"/>
          <p:nvPr>
            <p:ph type="ctrTitle"/>
          </p:nvPr>
        </p:nvSpPr>
        <p:spPr>
          <a:xfrm>
            <a:off x="1790700" y="4688680"/>
            <a:ext cx="556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Maximal Platform</a:t>
            </a:r>
            <a:endParaRPr/>
          </a:p>
        </p:txBody>
      </p:sp>
      <p:sp>
        <p:nvSpPr>
          <p:cNvPr id="195" name="Google Shape;195;p12"/>
          <p:cNvSpPr txBox="1"/>
          <p:nvPr>
            <p:ph idx="1" type="subTitle"/>
          </p:nvPr>
        </p:nvSpPr>
        <p:spPr>
          <a:xfrm>
            <a:off x="457200" y="5526880"/>
            <a:ext cx="8229600" cy="56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</a:pPr>
            <a:r>
              <a:rPr lang="en-US"/>
              <a:t>Live Demo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ctrTitle"/>
          </p:nvPr>
        </p:nvSpPr>
        <p:spPr>
          <a:xfrm>
            <a:off x="609600" y="4419601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Jagged Arrays</a:t>
            </a:r>
            <a:endParaRPr/>
          </a:p>
        </p:txBody>
      </p:sp>
      <p:sp>
        <p:nvSpPr>
          <p:cNvPr id="201" name="Google Shape;201;p13"/>
          <p:cNvSpPr txBox="1"/>
          <p:nvPr>
            <p:ph idx="1" type="subTitle"/>
          </p:nvPr>
        </p:nvSpPr>
        <p:spPr>
          <a:xfrm>
            <a:off x="609600" y="5222080"/>
            <a:ext cx="7924800" cy="56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</a:pPr>
            <a:r>
              <a:rPr lang="en-US"/>
              <a:t>What are Jagged Arrays and How to Use Them?</a:t>
            </a:r>
            <a:endParaRPr/>
          </a:p>
        </p:txBody>
      </p:sp>
      <p:pic>
        <p:nvPicPr>
          <p:cNvPr descr="buzz, google, google buzz, shape icon" id="202" name="Google Shape;20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838200"/>
            <a:ext cx="30480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0450" y="1481320"/>
            <a:ext cx="3816350" cy="210008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dk2"/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Jagged Arrays</a:t>
            </a:r>
            <a:endParaRPr/>
          </a:p>
        </p:txBody>
      </p:sp>
      <p:sp>
        <p:nvSpPr>
          <p:cNvPr id="209" name="Google Shape;209;p14"/>
          <p:cNvSpPr txBox="1"/>
          <p:nvPr>
            <p:ph idx="1" type="body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/>
              <a:t>Jagged arrays are like multidimensional arrays</a:t>
            </a:r>
            <a:endParaRPr/>
          </a:p>
          <a:p>
            <a:pPr indent="-273050" lvl="1" marL="630238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But each dimension has different size</a:t>
            </a:r>
            <a:endParaRPr/>
          </a:p>
          <a:p>
            <a:pPr indent="-273050" lvl="1" marL="630238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A jagged array is array of arrays</a:t>
            </a:r>
            <a:endParaRPr/>
          </a:p>
          <a:p>
            <a:pPr indent="-273050" lvl="1" marL="630238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Each of the arrays has</a:t>
            </a:r>
            <a:br>
              <a:rPr lang="en-US"/>
            </a:br>
            <a:r>
              <a:rPr lang="en-US"/>
              <a:t>different length</a:t>
            </a:r>
            <a:endParaRPr/>
          </a:p>
          <a:p>
            <a:pPr indent="-282575" lvl="0" marL="2825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/>
              <a:t>How to create jagged array?</a:t>
            </a:r>
            <a:endParaRPr/>
          </a:p>
        </p:txBody>
      </p:sp>
      <p:pic>
        <p:nvPicPr>
          <p:cNvPr id="210" name="Google Shape;21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2547937"/>
            <a:ext cx="2347913" cy="232886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4"/>
          <p:cNvSpPr/>
          <p:nvPr/>
        </p:nvSpPr>
        <p:spPr>
          <a:xfrm>
            <a:off x="609600" y="5077361"/>
            <a:ext cx="7924800" cy="1323439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int[][] jagged = new int[3][];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jagged[0] = new int[3];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jagged[1] = new int[2];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jagged[2] = new int[5];</a:t>
            </a:r>
            <a:endParaRPr/>
          </a:p>
        </p:txBody>
      </p:sp>
      <p:sp>
        <p:nvSpPr>
          <p:cNvPr id="212" name="Google Shape;212;p14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Initialization of Jagged Arrays</a:t>
            </a:r>
            <a:endParaRPr/>
          </a:p>
        </p:txBody>
      </p:sp>
      <p:sp>
        <p:nvSpPr>
          <p:cNvPr id="218" name="Google Shape;218;p15"/>
          <p:cNvSpPr txBox="1"/>
          <p:nvPr>
            <p:ph idx="1" type="body"/>
          </p:nvPr>
        </p:nvSpPr>
        <p:spPr>
          <a:xfrm>
            <a:off x="228600" y="1295400"/>
            <a:ext cx="8686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/>
              <a:t>When creating jagged arrays</a:t>
            </a:r>
            <a:endParaRPr/>
          </a:p>
          <a:p>
            <a:pPr indent="-273050" lvl="1" marL="630238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Initially the array is created of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/>
              <a:t> arrays</a:t>
            </a:r>
            <a:endParaRPr/>
          </a:p>
          <a:p>
            <a:pPr indent="-273050" lvl="1" marL="630238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Need to initialize each of them</a:t>
            </a:r>
            <a:endParaRPr/>
          </a:p>
        </p:txBody>
      </p:sp>
      <p:sp>
        <p:nvSpPr>
          <p:cNvPr id="219" name="Google Shape;219;p15"/>
          <p:cNvSpPr/>
          <p:nvPr/>
        </p:nvSpPr>
        <p:spPr>
          <a:xfrm>
            <a:off x="609600" y="3505200"/>
            <a:ext cx="7924800" cy="1631216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int[][] jagged=new int[n][];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for (int i=0; i&lt;n; i++)</a:t>
            </a:r>
            <a:b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jagged[i] = new int[i];</a:t>
            </a:r>
            <a:b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20" name="Google Shape;220;p15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 txBox="1"/>
          <p:nvPr>
            <p:ph type="ctrTitle"/>
          </p:nvPr>
        </p:nvSpPr>
        <p:spPr>
          <a:xfrm>
            <a:off x="609600" y="4876801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Jagged Arrays</a:t>
            </a:r>
            <a:endParaRPr/>
          </a:p>
        </p:txBody>
      </p:sp>
      <p:sp>
        <p:nvSpPr>
          <p:cNvPr id="226" name="Google Shape;226;p16"/>
          <p:cNvSpPr txBox="1"/>
          <p:nvPr>
            <p:ph idx="1" type="subTitle"/>
          </p:nvPr>
        </p:nvSpPr>
        <p:spPr>
          <a:xfrm>
            <a:off x="609600" y="5679280"/>
            <a:ext cx="7924800" cy="56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</a:pPr>
            <a:r>
              <a:rPr lang="en-US"/>
              <a:t>Live Demo</a:t>
            </a:r>
            <a:endParaRPr/>
          </a:p>
        </p:txBody>
      </p:sp>
      <p:pic>
        <p:nvPicPr>
          <p:cNvPr descr="http://www.public-domain-photos.com/free-stock-photos-4-big/plants/jagged-leaves.jpg" id="227" name="Google Shape;22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5700" y="838200"/>
            <a:ext cx="4572000" cy="3429000"/>
          </a:xfrm>
          <a:prstGeom prst="rect">
            <a:avLst/>
          </a:prstGeom>
          <a:noFill/>
          <a:ln cap="flat" cmpd="sng" w="952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http://t0.gstatic.com/images?q=tbn:ANd9GcSk0FtXru-wlg_tzPhSBNN12twGyoKsQesUz6JwHMWFjV2_huZck3rA9aTmeQ" id="228" name="Google Shape;22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447800"/>
            <a:ext cx="1876182" cy="2819399"/>
          </a:xfrm>
          <a:prstGeom prst="rect">
            <a:avLst/>
          </a:prstGeom>
          <a:noFill/>
          <a:ln cap="flat" cmpd="sng" w="9525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Jagged Arrays</a:t>
            </a:r>
            <a:endParaRPr/>
          </a:p>
        </p:txBody>
      </p:sp>
      <p:sp>
        <p:nvSpPr>
          <p:cNvPr id="234" name="Google Shape;234;p17"/>
          <p:cNvSpPr txBox="1"/>
          <p:nvPr>
            <p:ph idx="1" type="body"/>
          </p:nvPr>
        </p:nvSpPr>
        <p:spPr>
          <a:xfrm>
            <a:off x="228600" y="9906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/>
              <a:t>Check a set of numbers and group them by their remainder when dividing to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/>
              <a:t> (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/>
              <a:t>,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/>
              <a:t> and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/>
              <a:t>)</a:t>
            </a:r>
            <a:endParaRPr/>
          </a:p>
          <a:p>
            <a:pPr indent="-282575" lvl="0" marL="2825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/>
              <a:t>Example: 0, 1, 4, 113, 55, 3, 1, 2, 66, 557, 124, 2</a:t>
            </a:r>
            <a:endParaRPr/>
          </a:p>
          <a:p>
            <a:pPr indent="-282575" lvl="0" marL="2825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/>
              <a:t>First we need to count the numbers</a:t>
            </a:r>
            <a:endParaRPr/>
          </a:p>
          <a:p>
            <a:pPr indent="-273050" lvl="1" marL="630238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Done with a iteration</a:t>
            </a:r>
            <a:endParaRPr/>
          </a:p>
          <a:p>
            <a:pPr indent="-282575" lvl="0" marL="2825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/>
              <a:t>Make jagged array with</a:t>
            </a:r>
            <a:br>
              <a:rPr lang="en-US"/>
            </a:br>
            <a:r>
              <a:rPr lang="en-US"/>
              <a:t>appropriate sizes</a:t>
            </a:r>
            <a:endParaRPr/>
          </a:p>
          <a:p>
            <a:pPr indent="-282575" lvl="0" marL="2825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/>
              <a:t>Each number is added</a:t>
            </a:r>
            <a:br>
              <a:rPr lang="en-US"/>
            </a:br>
            <a:r>
              <a:rPr lang="en-US"/>
              <a:t>into its jagged array</a:t>
            </a:r>
            <a:endParaRPr/>
          </a:p>
          <a:p>
            <a:pPr indent="-140335" lvl="0" marL="2825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None/>
            </a:pPr>
            <a:r>
              <a:t/>
            </a:r>
            <a:endParaRPr/>
          </a:p>
        </p:txBody>
      </p:sp>
      <p:sp>
        <p:nvSpPr>
          <p:cNvPr id="235" name="Google Shape;235;p17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6" name="Google Shape;23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0972" y="3797300"/>
            <a:ext cx="2931028" cy="16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"/>
          <p:cNvSpPr/>
          <p:nvPr/>
        </p:nvSpPr>
        <p:spPr>
          <a:xfrm>
            <a:off x="609600" y="1137821"/>
            <a:ext cx="7924800" cy="5355312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int[] numbers = {0,1,4,113,55,3,1,2,66,557,124,2};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int[] sizes = new int[3];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int[] offsets = new int[3];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foreach (var number in numbers)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int remainder = number % 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sizes[remainder]++;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int[][] numbersByRemainder = new int[3][]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new int[sizes[0]], new int[sizes[1]],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new int[sizes[2]]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foreach (var number in numbers)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int remainder = number % 3;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int index = offsets[remainder];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numbersByRemainder[remainder][index] = number;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offsets[remainder]++;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42" name="Google Shape;242;p18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Jagged Arrays</a:t>
            </a:r>
            <a:endParaRPr/>
          </a:p>
        </p:txBody>
      </p:sp>
      <p:pic>
        <p:nvPicPr>
          <p:cNvPr id="243" name="Google Shape;24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1663700"/>
            <a:ext cx="2931028" cy="161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8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/>
          <p:nvPr>
            <p:ph type="ctrTitle"/>
          </p:nvPr>
        </p:nvSpPr>
        <p:spPr>
          <a:xfrm>
            <a:off x="609600" y="1371598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Remainders of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250" name="Google Shape;250;p19"/>
          <p:cNvSpPr txBox="1"/>
          <p:nvPr>
            <p:ph idx="1" type="subTitle"/>
          </p:nvPr>
        </p:nvSpPr>
        <p:spPr>
          <a:xfrm>
            <a:off x="609600" y="2097877"/>
            <a:ext cx="7924800" cy="56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</a:pPr>
            <a:r>
              <a:rPr lang="en-US"/>
              <a:t>Live Demo</a:t>
            </a:r>
            <a:endParaRPr/>
          </a:p>
        </p:txBody>
      </p:sp>
      <p:pic>
        <p:nvPicPr>
          <p:cNvPr id="251" name="Google Shape;25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9268" y="3124198"/>
            <a:ext cx="5123532" cy="2819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Font typeface="Corbel"/>
              <a:buAutoNum type="arabicPeriod"/>
            </a:pPr>
            <a:r>
              <a:rPr lang="en-US"/>
              <a:t>Matrices and Multidimensional Arrays</a:t>
            </a:r>
            <a:endParaRPr/>
          </a:p>
          <a:p>
            <a:pPr indent="-457200" lvl="1" marL="804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Declaring</a:t>
            </a:r>
            <a:endParaRPr/>
          </a:p>
          <a:p>
            <a:pPr indent="-457200" lvl="1" marL="804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Usage </a:t>
            </a:r>
            <a:endParaRPr/>
          </a:p>
          <a:p>
            <a:pPr indent="-447675" lvl="0" marL="4476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Font typeface="Corbel"/>
              <a:buAutoNum type="arabicPeriod"/>
            </a:pPr>
            <a:r>
              <a:rPr lang="en-US"/>
              <a:t>Jagged Arrays</a:t>
            </a:r>
            <a:endParaRPr/>
          </a:p>
          <a:p>
            <a:pPr indent="-457200" lvl="1" marL="804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Declaring</a:t>
            </a:r>
            <a:endParaRPr/>
          </a:p>
          <a:p>
            <a:pPr indent="-457200" lvl="1" marL="804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Usage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Font typeface="Corbel"/>
              <a:buAutoNum type="arabicPeriod"/>
            </a:pPr>
            <a:r>
              <a:rPr lang="en-US"/>
              <a:t>The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-US"/>
              <a:t> Class</a:t>
            </a:r>
            <a:endParaRPr/>
          </a:p>
          <a:p>
            <a:pPr indent="-514350" lvl="1" marL="86201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Sorting</a:t>
            </a:r>
            <a:endParaRPr/>
          </a:p>
          <a:p>
            <a:pPr indent="-514350" lvl="1" marL="86201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Binary Search</a:t>
            </a:r>
            <a:endParaRPr/>
          </a:p>
        </p:txBody>
      </p:sp>
      <p:pic>
        <p:nvPicPr>
          <p:cNvPr descr="http://s3.amazonaws.com/pixmac-thumbnail/books-45.jpg" id="105" name="Google Shape;10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3797147"/>
            <a:ext cx="2419350" cy="247764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ports, table icon" id="107" name="Google Shape;10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7364" y="1981200"/>
            <a:ext cx="1427436" cy="1427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/>
          <p:nvPr>
            <p:ph type="ctrTitle"/>
          </p:nvPr>
        </p:nvSpPr>
        <p:spPr>
          <a:xfrm>
            <a:off x="3581400" y="2819401"/>
            <a:ext cx="457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Class</a:t>
            </a:r>
            <a:endParaRPr/>
          </a:p>
        </p:txBody>
      </p:sp>
      <p:sp>
        <p:nvSpPr>
          <p:cNvPr id="257" name="Google Shape;257;p20"/>
          <p:cNvSpPr txBox="1"/>
          <p:nvPr>
            <p:ph idx="1" type="subTitle"/>
          </p:nvPr>
        </p:nvSpPr>
        <p:spPr>
          <a:xfrm>
            <a:off x="3581400" y="3621880"/>
            <a:ext cx="4572000" cy="56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</a:pPr>
            <a:r>
              <a:rPr lang="en-US"/>
              <a:t>What Can We Use?</a:t>
            </a:r>
            <a:endParaRPr/>
          </a:p>
        </p:txBody>
      </p:sp>
      <p:pic>
        <p:nvPicPr>
          <p:cNvPr descr="http://www.performing-musician.com/pm/feb09/images/TechNotes_03_WideLine_array.jpg" id="258" name="Google Shape;25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219200"/>
            <a:ext cx="2812162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Array Class</a:t>
            </a:r>
            <a:endParaRPr/>
          </a:p>
        </p:txBody>
      </p:sp>
      <p:sp>
        <p:nvSpPr>
          <p:cNvPr id="264" name="Google Shape;264;p21"/>
          <p:cNvSpPr txBox="1"/>
          <p:nvPr>
            <p:ph idx="1" type="body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/>
              <a:t>The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System.Array</a:t>
            </a:r>
            <a:r>
              <a:rPr lang="en-US"/>
              <a:t> class</a:t>
            </a:r>
            <a:endParaRPr/>
          </a:p>
          <a:p>
            <a:pPr indent="-273050" lvl="1" marL="630238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Parent of all arrays</a:t>
            </a:r>
            <a:endParaRPr/>
          </a:p>
          <a:p>
            <a:pPr indent="-273050" lvl="1" marL="630238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All arrays inherit from it</a:t>
            </a:r>
            <a:endParaRPr/>
          </a:p>
          <a:p>
            <a:pPr indent="-273050" lvl="1" marL="630238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All arrays have the same:</a:t>
            </a:r>
            <a:endParaRPr/>
          </a:p>
          <a:p>
            <a:pPr indent="-273050" lvl="2" marL="922338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800"/>
              <a:buChar char="⬥"/>
            </a:pPr>
            <a:r>
              <a:rPr lang="en-US"/>
              <a:t>Basic functionality</a:t>
            </a:r>
            <a:endParaRPr/>
          </a:p>
          <a:p>
            <a:pPr indent="-273050" lvl="2" marL="922338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800"/>
              <a:buChar char="⬥"/>
            </a:pPr>
            <a:r>
              <a:rPr lang="en-US"/>
              <a:t>Basic properties</a:t>
            </a:r>
            <a:endParaRPr/>
          </a:p>
          <a:p>
            <a:pPr indent="-273050" lvl="2" marL="922338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800"/>
              <a:buChar char="⬥"/>
            </a:pPr>
            <a:r>
              <a:rPr lang="en-US"/>
              <a:t>E.g.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-US"/>
              <a:t> property</a:t>
            </a:r>
            <a:endParaRPr/>
          </a:p>
        </p:txBody>
      </p:sp>
      <p:sp>
        <p:nvSpPr>
          <p:cNvPr id="265" name="Google Shape;265;p21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://www.siwc.in/glassesrow.jpg" id="266" name="Google Shape;26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371600"/>
            <a:ext cx="2230678" cy="4789396"/>
          </a:xfrm>
          <a:prstGeom prst="roundRect">
            <a:avLst>
              <a:gd fmla="val 2241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Methods of Array</a:t>
            </a:r>
            <a:endParaRPr/>
          </a:p>
        </p:txBody>
      </p:sp>
      <p:sp>
        <p:nvSpPr>
          <p:cNvPr id="272" name="Google Shape;272;p22"/>
          <p:cNvSpPr txBox="1"/>
          <p:nvPr>
            <p:ph idx="1" type="body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/>
              <a:t>Important methods and properties of </a:t>
            </a:r>
            <a:r>
              <a:rPr lang="en-US" sz="30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System.Array</a:t>
            </a:r>
            <a:endParaRPr/>
          </a:p>
          <a:p>
            <a:pPr indent="-273050" lvl="1" marL="630238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Rank</a:t>
            </a:r>
            <a:r>
              <a:rPr lang="en-US"/>
              <a:t> – number of dimensions</a:t>
            </a:r>
            <a:endParaRPr/>
          </a:p>
          <a:p>
            <a:pPr indent="-273050" lvl="1" marL="630238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-US"/>
              <a:t> – number of all elements through all dimensions</a:t>
            </a:r>
            <a:endParaRPr/>
          </a:p>
          <a:p>
            <a:pPr indent="-273050" lvl="1" marL="630238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GetLength(index)</a:t>
            </a:r>
            <a:r>
              <a:rPr lang="en-US"/>
              <a:t> – returns the number of elements in the specified dimension</a:t>
            </a:r>
            <a:endParaRPr/>
          </a:p>
          <a:p>
            <a:pPr indent="-273050" lvl="2" marL="922338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800"/>
              <a:buChar char="⬥"/>
            </a:pPr>
            <a:r>
              <a:rPr lang="en-US"/>
              <a:t>Dimensions are numbered from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" name="Google Shape;273;p22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Methods of Array (2)</a:t>
            </a:r>
            <a:endParaRPr/>
          </a:p>
        </p:txBody>
      </p:sp>
      <p:sp>
        <p:nvSpPr>
          <p:cNvPr id="279" name="Google Shape;279;p23"/>
          <p:cNvSpPr txBox="1"/>
          <p:nvPr>
            <p:ph idx="1" type="body"/>
          </p:nvPr>
        </p:nvSpPr>
        <p:spPr>
          <a:xfrm>
            <a:off x="228600" y="10160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2170"/>
              <a:buChar char="◆"/>
            </a:pPr>
            <a:r>
              <a:rPr lang="en-US" sz="31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GetEnumerator()</a:t>
            </a:r>
            <a:r>
              <a:rPr lang="en-US" sz="3100"/>
              <a:t> – returns </a:t>
            </a:r>
            <a:r>
              <a:rPr lang="en-US" sz="31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IEnumerator</a:t>
            </a:r>
            <a:r>
              <a:rPr lang="en-US" sz="3100"/>
              <a:t> for the array elements </a:t>
            </a:r>
            <a:endParaRPr sz="3100"/>
          </a:p>
          <a:p>
            <a:pPr indent="-282575" lvl="0" marL="2825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170"/>
              <a:buChar char="◆"/>
            </a:pPr>
            <a:r>
              <a:rPr lang="en-US" sz="31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BinarySearch(…)</a:t>
            </a:r>
            <a:r>
              <a:rPr lang="en-US" sz="3100"/>
              <a:t> – searches for a given element into a sorted array (uses binary search)</a:t>
            </a:r>
            <a:endParaRPr sz="3100"/>
          </a:p>
          <a:p>
            <a:pPr indent="-282575" lvl="0" marL="2825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170"/>
              <a:buChar char="◆"/>
            </a:pPr>
            <a:r>
              <a:rPr lang="en-US" sz="31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IndexOf(…)</a:t>
            </a:r>
            <a:r>
              <a:rPr lang="en-US" sz="3100"/>
              <a:t> – searches for a given element and returns the index of the first occurrence (if any)</a:t>
            </a:r>
            <a:endParaRPr/>
          </a:p>
          <a:p>
            <a:pPr indent="-282575" lvl="0" marL="2825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170"/>
              <a:buChar char="◆"/>
            </a:pPr>
            <a:r>
              <a:rPr lang="en-US" sz="31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LastIndexOf(…)</a:t>
            </a:r>
            <a:r>
              <a:rPr lang="en-US" sz="3100"/>
              <a:t> – searches for a given element and returns the last occurrence index</a:t>
            </a:r>
            <a:endParaRPr sz="3100"/>
          </a:p>
          <a:p>
            <a:pPr indent="-282575" lvl="0" marL="2825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170"/>
              <a:buChar char="◆"/>
            </a:pPr>
            <a:r>
              <a:rPr lang="en-US" sz="31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Copy(src,</a:t>
            </a:r>
            <a:r>
              <a:rPr lang="en-US" sz="3100"/>
              <a:t> </a:t>
            </a:r>
            <a:r>
              <a:rPr lang="en-US" sz="31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dest,</a:t>
            </a:r>
            <a:r>
              <a:rPr lang="en-US" sz="3100"/>
              <a:t> </a:t>
            </a:r>
            <a:r>
              <a:rPr lang="en-US" sz="31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len)</a:t>
            </a:r>
            <a:r>
              <a:rPr lang="en-US" sz="3100"/>
              <a:t> – copies array elements; has many overloads</a:t>
            </a:r>
            <a:endParaRPr sz="3100"/>
          </a:p>
        </p:txBody>
      </p:sp>
      <p:sp>
        <p:nvSpPr>
          <p:cNvPr id="280" name="Google Shape;280;p23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Methods of Array (3)</a:t>
            </a:r>
            <a:endParaRPr/>
          </a:p>
        </p:txBody>
      </p:sp>
      <p:sp>
        <p:nvSpPr>
          <p:cNvPr id="286" name="Google Shape;286;p24"/>
          <p:cNvSpPr txBox="1"/>
          <p:nvPr>
            <p:ph idx="1" type="body"/>
          </p:nvPr>
        </p:nvSpPr>
        <p:spPr>
          <a:xfrm>
            <a:off x="228600" y="990600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2100"/>
              <a:buChar char="◆"/>
            </a:pPr>
            <a:r>
              <a:rPr lang="en-US" sz="30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Reverse(…)</a:t>
            </a:r>
            <a:r>
              <a:rPr lang="en-US"/>
              <a:t> – inverts the arrays </a:t>
            </a:r>
            <a:br>
              <a:rPr lang="en-US"/>
            </a:br>
            <a:r>
              <a:rPr lang="en-US"/>
              <a:t>elements upside down</a:t>
            </a:r>
            <a:endParaRPr/>
          </a:p>
          <a:p>
            <a:pPr indent="-282575" lvl="0" marL="2825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100"/>
              <a:buChar char="◆"/>
            </a:pPr>
            <a:r>
              <a:rPr lang="en-US" sz="30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Clear(…)</a:t>
            </a:r>
            <a:r>
              <a:rPr lang="en-US" sz="3000">
                <a:solidFill>
                  <a:srgbClr val="D9EDF1"/>
                </a:solidFill>
              </a:rPr>
              <a:t> </a:t>
            </a:r>
            <a:r>
              <a:rPr lang="en-US"/>
              <a:t>– assigns value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/>
              <a:t> (null) for each elements</a:t>
            </a:r>
            <a:endParaRPr/>
          </a:p>
          <a:p>
            <a:pPr indent="-282575" lvl="0" marL="2825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100"/>
              <a:buChar char="◆"/>
            </a:pPr>
            <a:r>
              <a:rPr lang="en-US" sz="30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CreateInstance(…)</a:t>
            </a:r>
            <a:r>
              <a:rPr lang="en-US" sz="3000">
                <a:solidFill>
                  <a:srgbClr val="D9EDF1"/>
                </a:solidFill>
              </a:rPr>
              <a:t> </a:t>
            </a:r>
            <a:r>
              <a:rPr lang="en-US"/>
              <a:t>– creates an array</a:t>
            </a:r>
            <a:endParaRPr/>
          </a:p>
          <a:p>
            <a:pPr indent="-273050" lvl="1" marL="630238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Accepts as parameters the number of dimensions, start index and number of elements</a:t>
            </a:r>
            <a:endParaRPr/>
          </a:p>
          <a:p>
            <a:pPr indent="-282575" lvl="0" marL="2825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/>
              <a:t>Implements </a:t>
            </a:r>
            <a:r>
              <a:rPr lang="en-US" sz="30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ICloneable</a:t>
            </a:r>
            <a:r>
              <a:rPr lang="en-US"/>
              <a:t>, </a:t>
            </a:r>
            <a:r>
              <a:rPr lang="en-US" sz="30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IList</a:t>
            </a:r>
            <a:r>
              <a:rPr lang="en-US"/>
              <a:t>, </a:t>
            </a:r>
            <a:r>
              <a:rPr lang="en-US" sz="30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ICollection</a:t>
            </a:r>
            <a:r>
              <a:rPr lang="en-US"/>
              <a:t> and </a:t>
            </a:r>
            <a:r>
              <a:rPr lang="en-US" sz="30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-US"/>
              <a:t> interfaces</a:t>
            </a:r>
            <a:endParaRPr/>
          </a:p>
        </p:txBody>
      </p:sp>
      <p:sp>
        <p:nvSpPr>
          <p:cNvPr id="287" name="Google Shape;287;p24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"/>
          <p:cNvSpPr txBox="1"/>
          <p:nvPr>
            <p:ph type="ctrTitle"/>
          </p:nvPr>
        </p:nvSpPr>
        <p:spPr>
          <a:xfrm>
            <a:off x="1447800" y="1447798"/>
            <a:ext cx="6248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Sorting Arrays</a:t>
            </a:r>
            <a:endParaRPr/>
          </a:p>
        </p:txBody>
      </p:sp>
      <p:pic>
        <p:nvPicPr>
          <p:cNvPr descr="http://www.bigsunphotography.com/wp-content/uploads/2010/10/sorting.gif" id="293" name="Google Shape;29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8900" y="2666998"/>
            <a:ext cx="3924300" cy="3200402"/>
          </a:xfrm>
          <a:prstGeom prst="roundRect">
            <a:avLst>
              <a:gd fmla="val 3169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Sorting Arrays</a:t>
            </a:r>
            <a:endParaRPr/>
          </a:p>
        </p:txBody>
      </p:sp>
      <p:sp>
        <p:nvSpPr>
          <p:cNvPr id="299" name="Google Shape;299;p26"/>
          <p:cNvSpPr txBox="1"/>
          <p:nvPr>
            <p:ph idx="1" type="body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/>
              <a:t>Sorting in .NET is usually done with </a:t>
            </a:r>
            <a:r>
              <a:rPr lang="en-US" sz="30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System.Array.Sort()</a:t>
            </a:r>
            <a:endParaRPr/>
          </a:p>
          <a:p>
            <a:pPr indent="-273050" lvl="1" marL="630238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Sort(Array)</a:t>
            </a:r>
            <a:r>
              <a:rPr lang="en-US"/>
              <a:t> – sorts array elements</a:t>
            </a:r>
            <a:endParaRPr/>
          </a:p>
          <a:p>
            <a:pPr indent="-273050" lvl="2" marL="922338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800"/>
              <a:buChar char="⬥"/>
            </a:pPr>
            <a:r>
              <a:rPr lang="en-US"/>
              <a:t>Elements should implement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IComparable</a:t>
            </a:r>
            <a:endParaRPr/>
          </a:p>
          <a:p>
            <a:pPr indent="-273050" lvl="1" marL="630238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Sort(Array, IComparer)</a:t>
            </a:r>
            <a:r>
              <a:rPr lang="en-US"/>
              <a:t> – sorts array elements by given external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IComparer</a:t>
            </a:r>
            <a:endParaRPr/>
          </a:p>
          <a:p>
            <a:pPr indent="-273050" lvl="1" marL="630238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Sort(Array, Comparison&lt;T&gt;)</a:t>
            </a:r>
            <a:r>
              <a:rPr lang="en-US"/>
              <a:t> – sorts array elements by given comparison operation</a:t>
            </a:r>
            <a:endParaRPr/>
          </a:p>
          <a:p>
            <a:pPr indent="-273050" lvl="2" marL="922338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800"/>
              <a:buChar char="⬥"/>
            </a:pPr>
            <a:r>
              <a:rPr lang="en-US"/>
              <a:t>Can be used with lambda expression</a:t>
            </a:r>
            <a:endParaRPr/>
          </a:p>
        </p:txBody>
      </p:sp>
      <p:sp>
        <p:nvSpPr>
          <p:cNvPr id="300" name="Google Shape;300;p26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Sorting Arrays – Example </a:t>
            </a:r>
            <a:endParaRPr/>
          </a:p>
        </p:txBody>
      </p:sp>
      <p:sp>
        <p:nvSpPr>
          <p:cNvPr id="306" name="Google Shape;306;p27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7" name="Google Shape;307;p27"/>
          <p:cNvSpPr/>
          <p:nvPr/>
        </p:nvSpPr>
        <p:spPr>
          <a:xfrm>
            <a:off x="685800" y="1219200"/>
            <a:ext cx="7707313" cy="5121402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static void Main()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String[] beers = {"Zagorka", "Ariana",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  "Shumensko","Astika", "Kamenitza", "Bolqrka",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  "Amstel"};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Console.WriteLine("Unsorted: {0}",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    String.Join(", ", beers));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// Elements of beers array are of String type,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// which implement IComparable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Array.Sort(beers);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Console.WriteLine("Sorted: {0}",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    String.Join(", ", beers));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// Result: Sorted: Amstel, Ariana, Astika,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// Bolyarka, Kamenitza, Shumensko, Zagorka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http://www.flexotek.com/images/construction_worker.jpg" id="308" name="Google Shape;30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0" y="4038600"/>
            <a:ext cx="1707932" cy="1905000"/>
          </a:xfrm>
          <a:prstGeom prst="roundRect">
            <a:avLst>
              <a:gd fmla="val 12407" name="adj"/>
            </a:avLst>
          </a:prstGeom>
          <a:noFill/>
          <a:ln>
            <a:noFill/>
          </a:ln>
          <a:effectLst>
            <a:outerShdw blurRad="184150" sx="110000" algn="ctr" dir="11520000" dist="241300" sy="110000">
              <a:srgbClr val="000000">
                <a:alpha val="17647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8"/>
          <p:cNvSpPr txBox="1"/>
          <p:nvPr>
            <p:ph type="title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Sorting with IComparer&lt;T&gt; and Lambda Expressions – Example</a:t>
            </a:r>
            <a:endParaRPr/>
          </a:p>
        </p:txBody>
      </p:sp>
      <p:sp>
        <p:nvSpPr>
          <p:cNvPr id="314" name="Google Shape;314;p28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5" name="Google Shape;315;p28"/>
          <p:cNvSpPr/>
          <p:nvPr/>
        </p:nvSpPr>
        <p:spPr>
          <a:xfrm>
            <a:off x="609600" y="1295400"/>
            <a:ext cx="7926388" cy="5109091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260"/>
              <a:buFont typeface="Consolas"/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class Student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B4DAE4"/>
              </a:buClr>
              <a:buSzPts val="1260"/>
              <a:buFont typeface="Consolas"/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B4DAE4"/>
              </a:buClr>
              <a:buSzPts val="1260"/>
              <a:buFont typeface="Consolas"/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B4DAE4"/>
              </a:buClr>
              <a:buSzPts val="1260"/>
              <a:buFont typeface="Consolas"/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B4DAE4"/>
              </a:buClr>
              <a:buSzPts val="1260"/>
              <a:buFont typeface="Consolas"/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public class StudentAgeComparer : IComparer&lt;Student&gt;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260"/>
              <a:buFont typeface="Consolas"/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260"/>
              <a:buFont typeface="Consolas"/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public int Compare(Student firstStudent, Student          	secondStudent)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260"/>
              <a:buFont typeface="Consolas"/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260"/>
              <a:buFont typeface="Consolas"/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   return firstStudent.Age.CompareTo(secondStudent.Age);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260"/>
              <a:buFont typeface="Consolas"/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260"/>
              <a:buFont typeface="Consolas"/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260"/>
              <a:buFont typeface="Corbel"/>
              <a:buNone/>
            </a:pPr>
            <a:r>
              <a:t/>
            </a:r>
            <a:endParaRPr b="1" sz="18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260"/>
              <a:buFont typeface="Consolas"/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260"/>
              <a:buFont typeface="Consolas"/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Array.Sort(students, new StudentAgeComparer());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260"/>
              <a:buFont typeface="Consolas"/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260"/>
              <a:buFont typeface="Consolas"/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Array.Sort(students, (x, y) =&gt; x.Name.CompareTo(y.Name));</a:t>
            </a:r>
            <a:endParaRPr b="1" sz="18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"/>
          <p:cNvSpPr txBox="1"/>
          <p:nvPr>
            <p:ph type="title"/>
          </p:nvPr>
        </p:nvSpPr>
        <p:spPr>
          <a:xfrm>
            <a:off x="1447800" y="1219200"/>
            <a:ext cx="6324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Sorting with </a:t>
            </a:r>
            <a:r>
              <a:rPr lang="en-US">
                <a:solidFill>
                  <a:srgbClr val="D9EDF1"/>
                </a:solidFill>
                <a:latin typeface="Corbel"/>
                <a:ea typeface="Corbel"/>
                <a:cs typeface="Corbel"/>
                <a:sym typeface="Corbel"/>
              </a:rPr>
              <a:t>IComparer&lt;T</a:t>
            </a:r>
            <a:r>
              <a:rPr lang="en-US" sz="3000">
                <a:solidFill>
                  <a:srgbClr val="D9EDF1"/>
                </a:solidFill>
                <a:latin typeface="Corbel"/>
                <a:ea typeface="Corbel"/>
                <a:cs typeface="Corbel"/>
                <a:sym typeface="Corbel"/>
              </a:rPr>
              <a:t>&gt;</a:t>
            </a:r>
            <a:r>
              <a:rPr lang="en-US" sz="3200"/>
              <a:t> </a:t>
            </a:r>
            <a:r>
              <a:rPr lang="en-US">
                <a:solidFill>
                  <a:srgbClr val="CCFF33"/>
                </a:solidFill>
              </a:rPr>
              <a:t>and Lambda Expressions</a:t>
            </a:r>
            <a:endParaRPr sz="3000">
              <a:solidFill>
                <a:srgbClr val="D9EDF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1" name="Google Shape;321;p29"/>
          <p:cNvSpPr txBox="1"/>
          <p:nvPr>
            <p:ph idx="1" type="body"/>
          </p:nvPr>
        </p:nvSpPr>
        <p:spPr>
          <a:xfrm>
            <a:off x="3429000" y="2590800"/>
            <a:ext cx="2362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Live Demo</a:t>
            </a:r>
            <a:endParaRPr/>
          </a:p>
        </p:txBody>
      </p:sp>
      <p:pic>
        <p:nvPicPr>
          <p:cNvPr descr="http://mokosh.co.uk/wp-content/uploads/2009/12/sorting_thumb1.jpg" id="322" name="Google Shape;32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3461158"/>
            <a:ext cx="1968330" cy="2623950"/>
          </a:xfrm>
          <a:prstGeom prst="roundRect">
            <a:avLst>
              <a:gd fmla="val 6024" name="adj"/>
            </a:avLst>
          </a:prstGeom>
          <a:noFill/>
          <a:ln cap="flat" cmpd="sng" w="9525">
            <a:solidFill>
              <a:srgbClr val="ED9C0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http://www.thebottomlineisthebottomline.com/images/sorting.gif" id="323" name="Google Shape;32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3960" y="3461290"/>
            <a:ext cx="3159840" cy="2634710"/>
          </a:xfrm>
          <a:prstGeom prst="roundRect">
            <a:avLst>
              <a:gd fmla="val 6024" name="adj"/>
            </a:avLst>
          </a:prstGeom>
          <a:noFill/>
          <a:ln cap="flat" cmpd="sng" w="9525">
            <a:solidFill>
              <a:srgbClr val="ED9C0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ctrTitle"/>
          </p:nvPr>
        </p:nvSpPr>
        <p:spPr>
          <a:xfrm>
            <a:off x="685800" y="16002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Multidimensional Arrays </a:t>
            </a:r>
            <a:endParaRPr/>
          </a:p>
        </p:txBody>
      </p:sp>
      <p:sp>
        <p:nvSpPr>
          <p:cNvPr id="116" name="Google Shape;116;p3"/>
          <p:cNvSpPr txBox="1"/>
          <p:nvPr>
            <p:ph idx="1" type="subTitle"/>
          </p:nvPr>
        </p:nvSpPr>
        <p:spPr>
          <a:xfrm>
            <a:off x="457200" y="2514600"/>
            <a:ext cx="8229600" cy="56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</a:pPr>
            <a:r>
              <a:rPr lang="en-US"/>
              <a:t>Using Array of Arrays, Matrices and Cubes</a:t>
            </a:r>
            <a:endParaRPr/>
          </a:p>
        </p:txBody>
      </p:sp>
      <p:pic>
        <p:nvPicPr>
          <p:cNvPr descr="C:\Trash\coordinate-system.png" id="117" name="Google Shape;117;p3"/>
          <p:cNvPicPr preferRelativeResize="0"/>
          <p:nvPr/>
        </p:nvPicPr>
        <p:blipFill rotWithShape="1">
          <a:blip r:embed="rId3">
            <a:alphaModFix/>
          </a:blip>
          <a:srcRect b="-3349" l="-3432" r="-3004" t="-3827"/>
          <a:stretch/>
        </p:blipFill>
        <p:spPr>
          <a:xfrm>
            <a:off x="3169018" y="3581400"/>
            <a:ext cx="2784021" cy="2514600"/>
          </a:xfrm>
          <a:prstGeom prst="roundRect">
            <a:avLst>
              <a:gd fmla="val 5952" name="adj"/>
            </a:avLst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/>
          <p:cNvSpPr txBox="1"/>
          <p:nvPr>
            <p:ph type="ctrTitle"/>
          </p:nvPr>
        </p:nvSpPr>
        <p:spPr>
          <a:xfrm>
            <a:off x="1828800" y="1752600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Search</a:t>
            </a:r>
            <a:endParaRPr/>
          </a:p>
        </p:txBody>
      </p:sp>
      <p:pic>
        <p:nvPicPr>
          <p:cNvPr descr="http://www.fyvie.net/images/binarystream.jpg" id="329" name="Google Shape;32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9409" y="2895600"/>
            <a:ext cx="3925110" cy="2767204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 cap="flat" cmpd="sng" w="76200">
            <a:solidFill>
              <a:srgbClr val="FDF1D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Search</a:t>
            </a:r>
            <a:endParaRPr/>
          </a:p>
        </p:txBody>
      </p:sp>
      <p:sp>
        <p:nvSpPr>
          <p:cNvPr id="335" name="Google Shape;335;p31"/>
          <p:cNvSpPr txBox="1"/>
          <p:nvPr>
            <p:ph idx="1" type="body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Binary search is a fast method for searching for an element in a sorted array</a:t>
            </a:r>
            <a:endParaRPr/>
          </a:p>
          <a:p>
            <a:pPr indent="-273050" lvl="1" marL="630238" rtl="0" algn="l"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Has guaranteed running time of </a:t>
            </a:r>
            <a:r>
              <a:rPr lang="en-US" sz="28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O(log(n))</a:t>
            </a:r>
            <a:r>
              <a:rPr lang="en-US" sz="2800">
                <a:solidFill>
                  <a:srgbClr val="D9EDF1"/>
                </a:solidFill>
              </a:rPr>
              <a:t> </a:t>
            </a:r>
            <a:r>
              <a:rPr lang="en-US"/>
              <a:t>for searching among arrays of with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/>
              <a:t> elements</a:t>
            </a:r>
            <a:endParaRPr/>
          </a:p>
          <a:p>
            <a:pPr indent="-282575" lvl="0" marL="282575" rtl="0" algn="l"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Implemented in the </a:t>
            </a:r>
            <a:r>
              <a:rPr lang="en-US" sz="30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Array.BinarySearch( Array,</a:t>
            </a:r>
            <a:r>
              <a:rPr lang="en-US"/>
              <a:t> </a:t>
            </a:r>
            <a:r>
              <a:rPr lang="en-US" sz="30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object)</a:t>
            </a:r>
            <a:r>
              <a:rPr lang="en-US"/>
              <a:t> method</a:t>
            </a:r>
            <a:endParaRPr/>
          </a:p>
          <a:p>
            <a:pPr indent="-273050" lvl="1" marL="630238" rtl="0" algn="l"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Returns the index of the found object or a negative number when not found</a:t>
            </a:r>
            <a:endParaRPr/>
          </a:p>
        </p:txBody>
      </p:sp>
      <p:sp>
        <p:nvSpPr>
          <p:cNvPr id="336" name="Google Shape;336;p31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2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Search (2)</a:t>
            </a:r>
            <a:endParaRPr/>
          </a:p>
        </p:txBody>
      </p:sp>
      <p:sp>
        <p:nvSpPr>
          <p:cNvPr id="342" name="Google Shape;342;p32"/>
          <p:cNvSpPr txBox="1"/>
          <p:nvPr>
            <p:ph idx="1" type="body"/>
          </p:nvPr>
        </p:nvSpPr>
        <p:spPr>
          <a:xfrm>
            <a:off x="228600" y="1066800"/>
            <a:ext cx="86868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All requirements of the </a:t>
            </a:r>
            <a:r>
              <a:rPr lang="en-US" sz="30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Sort()</a:t>
            </a:r>
            <a:r>
              <a:rPr lang="en-US"/>
              <a:t> method are applicable for </a:t>
            </a:r>
            <a:r>
              <a:rPr lang="en-US" sz="30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BinarySearch()</a:t>
            </a:r>
            <a:endParaRPr>
              <a:solidFill>
                <a:srgbClr val="D9ED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73050" lvl="1" marL="630238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 Either all elements should implement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IComparable&lt;T&gt;</a:t>
            </a:r>
            <a:r>
              <a:rPr lang="en-US"/>
              <a:t> or instance of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IComparer&lt;T&gt;</a:t>
            </a:r>
            <a:r>
              <a:rPr lang="en-US"/>
              <a:t> should be passed</a:t>
            </a:r>
            <a:endParaRPr/>
          </a:p>
          <a:p>
            <a:pPr indent="-140335" lvl="0" marL="2825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  <p:sp>
        <p:nvSpPr>
          <p:cNvPr id="343" name="Google Shape;343;p32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://artsnova.com/x/BinaryMonaLisa.jpg" id="344" name="Google Shape;34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5583" y="3962400"/>
            <a:ext cx="5300134" cy="2438400"/>
          </a:xfrm>
          <a:prstGeom prst="roundRect">
            <a:avLst>
              <a:gd fmla="val 9744" name="adj"/>
            </a:avLst>
          </a:prstGeom>
          <a:noFill/>
          <a:ln cap="flat" cmpd="sng" w="57150">
            <a:solidFill>
              <a:srgbClr val="AEFF0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Search – Example</a:t>
            </a:r>
            <a:endParaRPr/>
          </a:p>
        </p:txBody>
      </p:sp>
      <p:sp>
        <p:nvSpPr>
          <p:cNvPr id="350" name="Google Shape;350;p33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1" name="Google Shape;351;p33"/>
          <p:cNvSpPr/>
          <p:nvPr/>
        </p:nvSpPr>
        <p:spPr>
          <a:xfrm>
            <a:off x="685801" y="1066800"/>
            <a:ext cx="7783512" cy="5255413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static void Main()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String[] beers = {"Zagorka", "Ariana",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 "Shumensko","Astika", "Kamenitza", "Bolqrka",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 "Amstel"};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Array.Sort(beers);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string target = "Astika";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int index = Array.BinarySearch(beers, target);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Console.WriteLine("{0} is found at index {1}.",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    target, index);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// Result: Astika is found at index 2.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target = "Heineken";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index = Array.BinarySearch(beers, target);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Console.WriteLine("{0} is not found (index={1}).",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    target, index);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// Result: Mastika is not found (index=-5).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/>
          <p:nvPr>
            <p:ph type="title"/>
          </p:nvPr>
        </p:nvSpPr>
        <p:spPr>
          <a:xfrm>
            <a:off x="2438400" y="1676400"/>
            <a:ext cx="434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Search</a:t>
            </a:r>
            <a:endParaRPr/>
          </a:p>
        </p:txBody>
      </p:sp>
      <p:sp>
        <p:nvSpPr>
          <p:cNvPr id="357" name="Google Shape;357;p34"/>
          <p:cNvSpPr txBox="1"/>
          <p:nvPr>
            <p:ph idx="1" type="body"/>
          </p:nvPr>
        </p:nvSpPr>
        <p:spPr>
          <a:xfrm>
            <a:off x="3276600" y="2514600"/>
            <a:ext cx="2514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49" lvl="1" marL="630238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Live Demo</a:t>
            </a:r>
            <a:endParaRPr/>
          </a:p>
        </p:txBody>
      </p:sp>
      <p:pic>
        <p:nvPicPr>
          <p:cNvPr descr="http://osl.iu.edu/~pgottsch/swc2/lec/img/py04/binary_search.png" id="358" name="Google Shape;35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622" y="3581401"/>
            <a:ext cx="6429882" cy="2447924"/>
          </a:xfrm>
          <a:prstGeom prst="roundRect">
            <a:avLst>
              <a:gd fmla="val 363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/>
          <p:nvPr>
            <p:ph type="ctrTitle"/>
          </p:nvPr>
        </p:nvSpPr>
        <p:spPr>
          <a:xfrm>
            <a:off x="457200" y="2286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Working with Arrays</a:t>
            </a:r>
            <a:endParaRPr/>
          </a:p>
        </p:txBody>
      </p:sp>
      <p:sp>
        <p:nvSpPr>
          <p:cNvPr id="364" name="Google Shape;364;p35"/>
          <p:cNvSpPr/>
          <p:nvPr/>
        </p:nvSpPr>
        <p:spPr>
          <a:xfrm>
            <a:off x="1334429" y="3150513"/>
            <a:ext cx="6480175" cy="4308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7C8"/>
              </a:buClr>
              <a:buSzPts val="2800"/>
              <a:buFont typeface="Corbel"/>
              <a:buNone/>
            </a:pPr>
            <a:r>
              <a:rPr b="1" lang="en-US" sz="2800">
                <a:solidFill>
                  <a:srgbClr val="FAF7C8"/>
                </a:solidFill>
                <a:latin typeface="Corbel"/>
                <a:ea typeface="Corbel"/>
                <a:cs typeface="Corbel"/>
                <a:sym typeface="Corbel"/>
              </a:rPr>
              <a:t>Best Practices</a:t>
            </a:r>
            <a:endParaRPr b="1" sz="2800">
              <a:solidFill>
                <a:srgbClr val="FAF7C8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C:\Users\Peter\Pictures\Kartinki Telerik\its_not_art_1_tmb.jpg" id="365" name="Google Shape;36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3672" y="4419600"/>
            <a:ext cx="4962524" cy="1768474"/>
          </a:xfrm>
          <a:prstGeom prst="roundRect">
            <a:avLst>
              <a:gd fmla="val 11894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6"/>
          <p:cNvSpPr txBox="1"/>
          <p:nvPr>
            <p:ph type="title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Advices for Working</a:t>
            </a:r>
            <a:br>
              <a:rPr lang="en-US"/>
            </a:br>
            <a:r>
              <a:rPr lang="en-US"/>
              <a:t>with Arrays</a:t>
            </a:r>
            <a:endParaRPr/>
          </a:p>
        </p:txBody>
      </p:sp>
      <p:sp>
        <p:nvSpPr>
          <p:cNvPr id="371" name="Google Shape;371;p36"/>
          <p:cNvSpPr txBox="1"/>
          <p:nvPr>
            <p:ph idx="1" type="body"/>
          </p:nvPr>
        </p:nvSpPr>
        <p:spPr>
          <a:xfrm>
            <a:off x="228600" y="1219200"/>
            <a:ext cx="8686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When given method returns an array and should return an empty array, return an array with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/>
              <a:t> elements, instead of </a:t>
            </a:r>
            <a:r>
              <a:rPr lang="en-US" sz="30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endParaRPr/>
          </a:p>
          <a:p>
            <a:pPr indent="-282575" lvl="0" marL="282575" rtl="0" algn="l"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Arrays are passed by reference</a:t>
            </a:r>
            <a:endParaRPr/>
          </a:p>
          <a:p>
            <a:pPr indent="-273050" lvl="1" marL="630238" rtl="0" algn="l"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To be sure that given method will not change the passed array, pass a copy of it</a:t>
            </a:r>
            <a:endParaRPr/>
          </a:p>
          <a:p>
            <a:pPr indent="-282575" lvl="0" marL="282575" rtl="0" algn="l"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buSzPts val="2100"/>
              <a:buChar char="◆"/>
            </a:pPr>
            <a:r>
              <a:rPr lang="en-US" sz="30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Clone()</a:t>
            </a:r>
            <a:r>
              <a:rPr lang="en-US"/>
              <a:t> returns shallow copy of the array</a:t>
            </a:r>
            <a:endParaRPr/>
          </a:p>
          <a:p>
            <a:pPr indent="-273050" lvl="1" marL="630238" rtl="0" algn="l"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You should implement your own deep clone when working with reference types</a:t>
            </a:r>
            <a:endParaRPr/>
          </a:p>
        </p:txBody>
      </p:sp>
      <p:sp>
        <p:nvSpPr>
          <p:cNvPr id="372" name="Google Shape;372;p36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7"/>
          <p:cNvSpPr txBox="1"/>
          <p:nvPr>
            <p:ph type="title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</a:t>
            </a:r>
            <a:endParaRPr/>
          </a:p>
        </p:txBody>
      </p:sp>
      <p:sp>
        <p:nvSpPr>
          <p:cNvPr id="378" name="Google Shape;378;p37"/>
          <p:cNvSpPr txBox="1"/>
          <p:nvPr>
            <p:ph idx="1" type="body"/>
          </p:nvPr>
        </p:nvSpPr>
        <p:spPr>
          <a:xfrm>
            <a:off x="4853006" y="6400800"/>
            <a:ext cx="41726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http://csharpfundamentals.telerik.com</a:t>
            </a:r>
            <a:endParaRPr/>
          </a:p>
        </p:txBody>
      </p:sp>
      <p:pic>
        <p:nvPicPr>
          <p:cNvPr id="379" name="Google Shape;37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17833">
            <a:off x="300758" y="4603160"/>
            <a:ext cx="887282" cy="887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8843384">
            <a:off x="3331734" y="4727995"/>
            <a:ext cx="1138673" cy="1138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465368">
            <a:off x="6664033" y="4508381"/>
            <a:ext cx="920140" cy="920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10398845">
            <a:off x="1803246" y="2031846"/>
            <a:ext cx="923970" cy="923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5400000">
            <a:off x="4847220" y="228600"/>
            <a:ext cx="13716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8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392" name="Google Shape;392;p38"/>
          <p:cNvSpPr txBox="1"/>
          <p:nvPr>
            <p:ph idx="1" type="body"/>
          </p:nvPr>
        </p:nvSpPr>
        <p:spPr>
          <a:xfrm>
            <a:off x="228600" y="9906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0" lvl="0" marL="4445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960"/>
              <a:buFont typeface="Corbel"/>
              <a:buAutoNum type="arabicPeriod"/>
            </a:pPr>
            <a:r>
              <a:rPr lang="en-US" sz="2800"/>
              <a:t>Write a program that fills and prints a matrix of size (n, n) as shown below: (examples for n = 4)</a:t>
            </a:r>
            <a:endParaRPr/>
          </a:p>
        </p:txBody>
      </p:sp>
      <p:graphicFrame>
        <p:nvGraphicFramePr>
          <p:cNvPr id="393" name="Google Shape;393;p38"/>
          <p:cNvGraphicFramePr/>
          <p:nvPr/>
        </p:nvGraphicFramePr>
        <p:xfrm>
          <a:off x="1258888" y="2203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{8DF66E65-74B1-4D72-BBF5-90EA5F7BC269}</a:tableStyleId>
              </a:tblPr>
              <a:tblGrid>
                <a:gridCol w="654050"/>
                <a:gridCol w="654050"/>
                <a:gridCol w="654050"/>
                <a:gridCol w="654050"/>
              </a:tblGrid>
              <a:tr h="43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4" name="Google Shape;394;p38"/>
          <p:cNvGraphicFramePr/>
          <p:nvPr/>
        </p:nvGraphicFramePr>
        <p:xfrm>
          <a:off x="1258888" y="450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{8DF66E65-74B1-4D72-BBF5-90EA5F7BC269}</a:tableStyleId>
              </a:tblPr>
              <a:tblGrid>
                <a:gridCol w="654050"/>
                <a:gridCol w="654050"/>
                <a:gridCol w="654050"/>
                <a:gridCol w="654050"/>
              </a:tblGrid>
              <a:tr h="43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5" name="Google Shape;395;p38"/>
          <p:cNvGraphicFramePr/>
          <p:nvPr/>
        </p:nvGraphicFramePr>
        <p:xfrm>
          <a:off x="5148263" y="2203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{8DF66E65-74B1-4D72-BBF5-90EA5F7BC269}</a:tableStyleId>
              </a:tblPr>
              <a:tblGrid>
                <a:gridCol w="654050"/>
                <a:gridCol w="654050"/>
                <a:gridCol w="654050"/>
                <a:gridCol w="654050"/>
              </a:tblGrid>
              <a:tr h="43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6" name="Google Shape;396;p38"/>
          <p:cNvGraphicFramePr/>
          <p:nvPr/>
        </p:nvGraphicFramePr>
        <p:xfrm>
          <a:off x="5148263" y="450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{8DF66E65-74B1-4D72-BBF5-90EA5F7BC269}</a:tableStyleId>
              </a:tblPr>
              <a:tblGrid>
                <a:gridCol w="654050"/>
                <a:gridCol w="654050"/>
                <a:gridCol w="654050"/>
                <a:gridCol w="654050"/>
              </a:tblGrid>
              <a:tr h="43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1" i="0" sz="26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7" name="Google Shape;397;p38"/>
          <p:cNvSpPr txBox="1"/>
          <p:nvPr/>
        </p:nvSpPr>
        <p:spPr>
          <a:xfrm>
            <a:off x="685800" y="2907750"/>
            <a:ext cx="447558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rPr>
              <a:t>a)</a:t>
            </a:r>
            <a:endParaRPr/>
          </a:p>
        </p:txBody>
      </p:sp>
      <p:sp>
        <p:nvSpPr>
          <p:cNvPr id="398" name="Google Shape;398;p38"/>
          <p:cNvSpPr txBox="1"/>
          <p:nvPr/>
        </p:nvSpPr>
        <p:spPr>
          <a:xfrm>
            <a:off x="4581642" y="2907750"/>
            <a:ext cx="454099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rPr>
              <a:t>b)</a:t>
            </a:r>
            <a:endParaRPr/>
          </a:p>
        </p:txBody>
      </p:sp>
      <p:sp>
        <p:nvSpPr>
          <p:cNvPr id="399" name="Google Shape;399;p38"/>
          <p:cNvSpPr txBox="1"/>
          <p:nvPr/>
        </p:nvSpPr>
        <p:spPr>
          <a:xfrm>
            <a:off x="685800" y="5210175"/>
            <a:ext cx="423514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rPr>
              <a:t>c)</a:t>
            </a:r>
            <a:endParaRPr/>
          </a:p>
        </p:txBody>
      </p:sp>
      <p:sp>
        <p:nvSpPr>
          <p:cNvPr id="400" name="Google Shape;400;p38"/>
          <p:cNvSpPr txBox="1"/>
          <p:nvPr/>
        </p:nvSpPr>
        <p:spPr>
          <a:xfrm>
            <a:off x="4419600" y="5210175"/>
            <a:ext cx="697627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rPr>
              <a:t>d) *</a:t>
            </a:r>
            <a:endParaRPr/>
          </a:p>
        </p:txBody>
      </p:sp>
      <p:sp>
        <p:nvSpPr>
          <p:cNvPr id="401" name="Google Shape;401;p38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 (2)</a:t>
            </a:r>
            <a:endParaRPr/>
          </a:p>
        </p:txBody>
      </p:sp>
      <p:sp>
        <p:nvSpPr>
          <p:cNvPr id="410" name="Google Shape;410;p39"/>
          <p:cNvSpPr txBox="1"/>
          <p:nvPr>
            <p:ph idx="1" type="body"/>
          </p:nvPr>
        </p:nvSpPr>
        <p:spPr>
          <a:xfrm>
            <a:off x="228600" y="989012"/>
            <a:ext cx="8686800" cy="5487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0" lvl="0" marL="4445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960"/>
              <a:buFont typeface="Corbel"/>
              <a:buAutoNum type="arabicPeriod" startAt="2"/>
            </a:pPr>
            <a:r>
              <a:rPr lang="en-US" sz="2800"/>
              <a:t>Write a program that reads a rectangular matrix of size N x M and finds in it the square 3 x 3 that has maximal sum of its elements.</a:t>
            </a:r>
            <a:endParaRPr/>
          </a:p>
          <a:p>
            <a:pPr indent="-444500" lvl="0" marL="44450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SzPts val="1960"/>
              <a:buFont typeface="Corbel"/>
              <a:buAutoNum type="arabicPeriod" startAt="2"/>
            </a:pPr>
            <a:r>
              <a:rPr lang="en-US" sz="2800"/>
              <a:t>Denna kan vi hoppa över… </a:t>
            </a:r>
            <a:r>
              <a:rPr lang="en-US" sz="2800"/>
              <a:t>We are given a matrix of strings of size N x M. </a:t>
            </a:r>
            <a:r>
              <a:rPr lang="en-US" sz="2800">
                <a:solidFill>
                  <a:srgbClr val="D9EDF1"/>
                </a:solidFill>
              </a:rPr>
              <a:t>Sequences in the matrix </a:t>
            </a:r>
            <a:r>
              <a:rPr lang="en-US" sz="2800"/>
              <a:t>we define as sets of several neighbor elements located on the same line, column or diagonal. Write a program that finds the longest sequence of equal strings in the matrix. Example:</a:t>
            </a:r>
            <a:endParaRPr/>
          </a:p>
        </p:txBody>
      </p:sp>
      <p:graphicFrame>
        <p:nvGraphicFramePr>
          <p:cNvPr id="411" name="Google Shape;411;p39"/>
          <p:cNvGraphicFramePr/>
          <p:nvPr/>
        </p:nvGraphicFramePr>
        <p:xfrm>
          <a:off x="876617" y="50137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{8DF66E65-74B1-4D72-BBF5-90EA5F7BC269}</a:tableStyleId>
              </a:tblPr>
              <a:tblGrid>
                <a:gridCol w="678175"/>
                <a:gridCol w="563875"/>
                <a:gridCol w="549600"/>
                <a:gridCol w="532125"/>
              </a:tblGrid>
              <a:tr h="28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orbel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D9EDF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ha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DF1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orbel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EAFFC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fifi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orbel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EAFFC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ho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orbel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EAFFC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hi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orbel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EAFFC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fo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orbel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D9EDF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ha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DF1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orbel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EAFFC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hi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orbel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EAFFC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xx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orbel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EAFFC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xxx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orbel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EAFFC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ho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orbel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D9EDF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ha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DF1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orbel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EAFFC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xx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12" name="Google Shape;412;p39"/>
          <p:cNvCxnSpPr/>
          <p:nvPr/>
        </p:nvCxnSpPr>
        <p:spPr>
          <a:xfrm>
            <a:off x="3351213" y="5632894"/>
            <a:ext cx="504825" cy="0"/>
          </a:xfrm>
          <a:prstGeom prst="straightConnector1">
            <a:avLst/>
          </a:prstGeom>
          <a:noFill/>
          <a:ln cap="flat" cmpd="sng" w="25400">
            <a:solidFill>
              <a:srgbClr val="D9EDF1"/>
            </a:solidFill>
            <a:prstDash val="solid"/>
            <a:round/>
            <a:headEnd len="med" w="med" type="none"/>
            <a:tailEnd len="lg" w="lg" type="stealth"/>
          </a:ln>
          <a:effectLst>
            <a:outerShdw rotWithShape="0" algn="ctr" dir="2700000" dist="17961">
              <a:srgbClr val="262626"/>
            </a:outerShdw>
          </a:effectLst>
        </p:spPr>
      </p:cxnSp>
      <p:graphicFrame>
        <p:nvGraphicFramePr>
          <p:cNvPr id="413" name="Google Shape;413;p39"/>
          <p:cNvGraphicFramePr/>
          <p:nvPr/>
        </p:nvGraphicFramePr>
        <p:xfrm>
          <a:off x="5584825" y="50185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{8DF66E65-74B1-4D72-BBF5-90EA5F7BC269}</a:tableStyleId>
              </a:tblPr>
              <a:tblGrid>
                <a:gridCol w="504825"/>
                <a:gridCol w="576275"/>
                <a:gridCol w="469900"/>
              </a:tblGrid>
              <a:tr h="28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orbel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EAFFC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s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orbel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EAFFC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qq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orbel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D9EDF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DF1">
                        <a:alpha val="29803"/>
                      </a:srgbClr>
                    </a:solidFill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orbel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EAFFC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pp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orbel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EAFFC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pp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orbel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D9EDF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DF1">
                        <a:alpha val="29803"/>
                      </a:srgbClr>
                    </a:solidFill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orbel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EAFFC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pp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orbel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EAFFC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qq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orbel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D9EDF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DF1">
                        <a:alpha val="29803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414" name="Google Shape;414;p39"/>
          <p:cNvCxnSpPr/>
          <p:nvPr/>
        </p:nvCxnSpPr>
        <p:spPr>
          <a:xfrm>
            <a:off x="7282943" y="5629719"/>
            <a:ext cx="504825" cy="0"/>
          </a:xfrm>
          <a:prstGeom prst="straightConnector1">
            <a:avLst/>
          </a:prstGeom>
          <a:noFill/>
          <a:ln cap="flat" cmpd="sng" w="25400">
            <a:solidFill>
              <a:srgbClr val="D9EDF1"/>
            </a:solidFill>
            <a:prstDash val="solid"/>
            <a:round/>
            <a:headEnd len="med" w="med" type="none"/>
            <a:tailEnd len="lg" w="lg" type="stealth"/>
          </a:ln>
          <a:effectLst>
            <a:outerShdw rotWithShape="0" algn="ctr" dir="2700000" dist="17961">
              <a:srgbClr val="262626"/>
            </a:outerShdw>
          </a:effectLst>
        </p:spPr>
      </p:cxnSp>
      <p:sp>
        <p:nvSpPr>
          <p:cNvPr id="415" name="Google Shape;415;p39"/>
          <p:cNvSpPr txBox="1"/>
          <p:nvPr/>
        </p:nvSpPr>
        <p:spPr>
          <a:xfrm>
            <a:off x="3924300" y="5423344"/>
            <a:ext cx="138852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rPr>
              <a:t>ha, ha, ha</a:t>
            </a:r>
            <a:endParaRPr/>
          </a:p>
        </p:txBody>
      </p:sp>
      <p:sp>
        <p:nvSpPr>
          <p:cNvPr id="416" name="Google Shape;416;p39"/>
          <p:cNvSpPr txBox="1"/>
          <p:nvPr/>
        </p:nvSpPr>
        <p:spPr>
          <a:xfrm>
            <a:off x="7846505" y="5385244"/>
            <a:ext cx="84029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rPr>
              <a:t>s, s, s</a:t>
            </a:r>
            <a:endParaRPr/>
          </a:p>
        </p:txBody>
      </p:sp>
      <p:sp>
        <p:nvSpPr>
          <p:cNvPr id="417" name="Google Shape;417;p39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What is Multidimensional Array?</a:t>
            </a:r>
            <a:endParaRPr sz="3600"/>
          </a:p>
        </p:txBody>
      </p: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>
                <a:solidFill>
                  <a:srgbClr val="D9EDF1"/>
                </a:solidFill>
              </a:rPr>
              <a:t>Multidimensional arrays</a:t>
            </a:r>
            <a:r>
              <a:rPr lang="en-US"/>
              <a:t> have more than one dimension (2, 3, …)</a:t>
            </a:r>
            <a:endParaRPr/>
          </a:p>
          <a:p>
            <a:pPr indent="-2730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The most important multidimensional arrays are the 2-dimensional</a:t>
            </a:r>
            <a:endParaRPr/>
          </a:p>
          <a:p>
            <a:pPr indent="-273050" lvl="2" marL="9223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⬥"/>
            </a:pPr>
            <a:r>
              <a:rPr lang="en-US"/>
              <a:t>Known as </a:t>
            </a:r>
            <a:r>
              <a:rPr lang="en-US">
                <a:solidFill>
                  <a:srgbClr val="D9EDF1"/>
                </a:solidFill>
              </a:rPr>
              <a:t>matrices</a:t>
            </a:r>
            <a:r>
              <a:rPr lang="en-US"/>
              <a:t> or </a:t>
            </a:r>
            <a:r>
              <a:rPr lang="en-US">
                <a:solidFill>
                  <a:srgbClr val="D9EDF1"/>
                </a:solidFill>
              </a:rPr>
              <a:t>tables</a:t>
            </a:r>
            <a:endParaRPr/>
          </a:p>
          <a:p>
            <a:pPr indent="-28257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Example of matrix of integers with 2 rows and 4 columns:</a:t>
            </a:r>
            <a:endParaRPr/>
          </a:p>
        </p:txBody>
      </p:sp>
      <p:graphicFrame>
        <p:nvGraphicFramePr>
          <p:cNvPr id="124" name="Google Shape;124;p4"/>
          <p:cNvGraphicFramePr/>
          <p:nvPr/>
        </p:nvGraphicFramePr>
        <p:xfrm>
          <a:off x="3203575" y="531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{8DF66E65-74B1-4D72-BBF5-90EA5F7BC269}</a:tableStyleId>
              </a:tblPr>
              <a:tblGrid>
                <a:gridCol w="647700"/>
                <a:gridCol w="649300"/>
                <a:gridCol w="647700"/>
                <a:gridCol w="6477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1" i="0" sz="28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DF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1" i="0" sz="28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DF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-2</a:t>
                      </a:r>
                      <a:endParaRPr b="1" i="0" sz="28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DF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1" i="0" sz="28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DF1">
                        <a:alpha val="20000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1" i="0" sz="28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DF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1" i="0" sz="28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DF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1" i="0" sz="28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DF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1" i="0" sz="28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DF1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" name="Google Shape;125;p4"/>
          <p:cNvGraphicFramePr/>
          <p:nvPr/>
        </p:nvGraphicFramePr>
        <p:xfrm>
          <a:off x="3203575" y="494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{8DF66E65-74B1-4D72-BBF5-90EA5F7BC269}</a:tableStyleId>
              </a:tblPr>
              <a:tblGrid>
                <a:gridCol w="647700"/>
                <a:gridCol w="649300"/>
                <a:gridCol w="647700"/>
                <a:gridCol w="647700"/>
              </a:tblGrid>
              <a:tr h="27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1" i="0" sz="18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1" i="0" sz="18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1" i="0" sz="18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1" i="0" sz="18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6" name="Google Shape;126;p4"/>
          <p:cNvGraphicFramePr/>
          <p:nvPr/>
        </p:nvGraphicFramePr>
        <p:xfrm>
          <a:off x="2819400" y="533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{8DF66E65-74B1-4D72-BBF5-90EA5F7BC269}</a:tableStyleId>
              </a:tblPr>
              <a:tblGrid>
                <a:gridCol w="384175"/>
              </a:tblGrid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1" i="0" sz="18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1" i="0" sz="18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7" name="Google Shape;127;p4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0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 (3)</a:t>
            </a:r>
            <a:endParaRPr/>
          </a:p>
        </p:txBody>
      </p:sp>
      <p:sp>
        <p:nvSpPr>
          <p:cNvPr id="423" name="Google Shape;423;p40"/>
          <p:cNvSpPr txBox="1"/>
          <p:nvPr>
            <p:ph idx="1" type="body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0" lvl="0" marL="4445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60"/>
              <a:buFont typeface="Corbel"/>
              <a:buAutoNum type="arabicPeriod" startAt="4"/>
            </a:pPr>
            <a:r>
              <a:rPr lang="en-US" sz="2800"/>
              <a:t>Write a program, that reads from the console an array of N integers and an integer K, sorts the array and using the method </a:t>
            </a:r>
            <a:r>
              <a:rPr lang="en-US" sz="28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Array.BinSearch()</a:t>
            </a:r>
            <a:r>
              <a:rPr lang="en-US" sz="2800"/>
              <a:t> finds the largest number in the array which is ≤ K. </a:t>
            </a:r>
            <a:endParaRPr/>
          </a:p>
          <a:p>
            <a:pPr indent="-444500" lvl="0" marL="4445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960"/>
              <a:buFont typeface="Corbel"/>
              <a:buAutoNum type="arabicPeriod" startAt="4"/>
            </a:pPr>
            <a:r>
              <a:rPr lang="en-US" sz="2800"/>
              <a:t>You are given an array of strings. Write a method that sorts the array by the length of its elements (the number of characters composing them).</a:t>
            </a:r>
            <a:endParaRPr/>
          </a:p>
          <a:p>
            <a:pPr indent="-444500" lvl="0" marL="4445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960"/>
              <a:buFont typeface="Corbel"/>
              <a:buAutoNum type="arabicPeriod" startAt="4"/>
            </a:pPr>
            <a:r>
              <a:rPr lang="en-US" sz="2800"/>
              <a:t>* Write a class </a:t>
            </a:r>
            <a:r>
              <a:rPr lang="en-US" sz="28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Matrix</a:t>
            </a:r>
            <a:r>
              <a:rPr lang="en-US" sz="2800"/>
              <a:t>, to holds a matrix of integers. Overload the operators for adding, subtracting and multiplying of matrices, indexer for accessing the matrix content and </a:t>
            </a:r>
            <a:r>
              <a:rPr lang="en-US" sz="2800">
                <a:solidFill>
                  <a:srgbClr val="D9EDF1"/>
                </a:solidFill>
              </a:rPr>
              <a:t>ToString()</a:t>
            </a:r>
            <a:r>
              <a:rPr lang="en-US" sz="2800"/>
              <a:t>.</a:t>
            </a:r>
            <a:endParaRPr/>
          </a:p>
        </p:txBody>
      </p:sp>
      <p:sp>
        <p:nvSpPr>
          <p:cNvPr id="424" name="Google Shape;424;p40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1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 (4)</a:t>
            </a:r>
            <a:endParaRPr/>
          </a:p>
        </p:txBody>
      </p:sp>
      <p:sp>
        <p:nvSpPr>
          <p:cNvPr id="433" name="Google Shape;433;p41"/>
          <p:cNvSpPr txBox="1"/>
          <p:nvPr>
            <p:ph idx="1" type="body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0" lvl="0" marL="4445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960"/>
              <a:buFont typeface="Corbel"/>
              <a:buAutoNum type="arabicPeriod" startAt="7"/>
            </a:pPr>
            <a:r>
              <a:rPr lang="en-US" sz="2800"/>
              <a:t>* Write a program that finds the largest area of equal neighbor elements in a rectangular matrix and prints its size. Example:</a:t>
            </a:r>
            <a:endParaRPr/>
          </a:p>
          <a:p>
            <a:pPr indent="-323215" lvl="0" marL="447675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SzPts val="1960"/>
              <a:buFont typeface="Corbel"/>
              <a:buNone/>
            </a:pPr>
            <a:r>
              <a:t/>
            </a:r>
            <a:endParaRPr sz="2800"/>
          </a:p>
          <a:p>
            <a:pPr indent="-323215" lvl="0" marL="447675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SzPts val="1960"/>
              <a:buFont typeface="Corbel"/>
              <a:buNone/>
            </a:pPr>
            <a:r>
              <a:t/>
            </a:r>
            <a:endParaRPr sz="2800"/>
          </a:p>
          <a:p>
            <a:pPr indent="-323215" lvl="0" marL="447675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SzPts val="1960"/>
              <a:buFont typeface="Corbel"/>
              <a:buNone/>
            </a:pPr>
            <a:r>
              <a:t/>
            </a:r>
            <a:endParaRPr sz="2800"/>
          </a:p>
          <a:p>
            <a:pPr indent="-323215" lvl="0" marL="447675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SzPts val="1960"/>
              <a:buFont typeface="Corbel"/>
              <a:buNone/>
            </a:pPr>
            <a:r>
              <a:t/>
            </a:r>
            <a:endParaRPr sz="2800"/>
          </a:p>
          <a:p>
            <a:pPr indent="-323215" lvl="0" marL="447675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SzPts val="1960"/>
              <a:buFont typeface="Corbel"/>
              <a:buNone/>
            </a:pPr>
            <a:r>
              <a:t/>
            </a:r>
            <a:endParaRPr sz="2800"/>
          </a:p>
          <a:p>
            <a:pPr indent="-447675" lvl="0" marL="447675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SzPts val="1960"/>
              <a:buFont typeface="Corbel"/>
              <a:buNone/>
            </a:pPr>
            <a:r>
              <a:rPr lang="en-US" sz="2800"/>
              <a:t>	Hint: you can use the algorithm "</a:t>
            </a:r>
            <a:r>
              <a:rPr lang="en-US" sz="2800" u="sng">
                <a:solidFill>
                  <a:schemeClr val="hlink"/>
                </a:solidFill>
                <a:hlinkClick r:id="rId3"/>
              </a:rPr>
              <a:t>Depth-first search</a:t>
            </a:r>
            <a:r>
              <a:rPr lang="en-US" sz="2800"/>
              <a:t>" or "</a:t>
            </a:r>
            <a:r>
              <a:rPr lang="en-US" sz="2800" u="sng">
                <a:solidFill>
                  <a:schemeClr val="hlink"/>
                </a:solidFill>
                <a:hlinkClick r:id="rId4"/>
              </a:rPr>
              <a:t>Breadth-first search</a:t>
            </a:r>
            <a:r>
              <a:rPr lang="en-US" sz="2800"/>
              <a:t>" (find them in Wikipedia).</a:t>
            </a:r>
            <a:endParaRPr/>
          </a:p>
        </p:txBody>
      </p:sp>
      <p:graphicFrame>
        <p:nvGraphicFramePr>
          <p:cNvPr id="434" name="Google Shape;434;p41"/>
          <p:cNvGraphicFramePr/>
          <p:nvPr/>
        </p:nvGraphicFramePr>
        <p:xfrm>
          <a:off x="851978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{8DF66E65-74B1-4D72-BBF5-90EA5F7BC269}</a:tableStyleId>
              </a:tblPr>
              <a:tblGrid>
                <a:gridCol w="654050"/>
                <a:gridCol w="654050"/>
                <a:gridCol w="654050"/>
                <a:gridCol w="654050"/>
                <a:gridCol w="654050"/>
                <a:gridCol w="654050"/>
              </a:tblGrid>
              <a:tr h="43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1" i="0" sz="28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D9EDF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1" i="0" sz="2800" u="none" cap="none" strike="noStrike">
                        <a:solidFill>
                          <a:srgbClr val="D9EDF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D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1" i="0" sz="28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1" i="0" sz="28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1" i="0" sz="28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1" i="0" sz="28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D9EDF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1" i="0" sz="2800" u="none" cap="none" strike="noStrike">
                        <a:solidFill>
                          <a:srgbClr val="D9EDF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D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D9EDF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1" i="0" sz="2800" u="none" cap="none" strike="noStrike">
                        <a:solidFill>
                          <a:srgbClr val="D9EDF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D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D9EDF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1" i="0" sz="2800" u="none" cap="none" strike="noStrike">
                        <a:solidFill>
                          <a:srgbClr val="D9EDF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D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1" i="0" sz="28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1" i="0" sz="28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1" i="0" sz="28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1" i="0" sz="28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D9EDF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1" i="0" sz="2800" u="none" cap="none" strike="noStrike">
                        <a:solidFill>
                          <a:srgbClr val="D9EDF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D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1" i="0" sz="28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1" i="0" sz="28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D9EDF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1" i="0" sz="2800" u="none" cap="none" strike="noStrike">
                        <a:solidFill>
                          <a:srgbClr val="D9EDF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D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D9EDF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1" i="0" sz="2800" u="none" cap="none" strike="noStrike">
                        <a:solidFill>
                          <a:srgbClr val="D9EDF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DF1">
                        <a:alpha val="40000"/>
                      </a:srgbClr>
                    </a:solidFill>
                  </a:tcPr>
                </a:tc>
              </a:tr>
              <a:tr h="43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1" i="0" sz="28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D9EDF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1" i="0" sz="2800" u="none" cap="none" strike="noStrike">
                        <a:solidFill>
                          <a:srgbClr val="D9EDF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D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1" i="0" sz="28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D9EDF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1" i="0" sz="2800" u="none" cap="none" strike="noStrike">
                        <a:solidFill>
                          <a:srgbClr val="D9EDF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D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D9EDF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1" i="0" sz="2800" u="none" cap="none" strike="noStrike">
                        <a:solidFill>
                          <a:srgbClr val="D9EDF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D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1" i="0" sz="28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1" i="0" sz="28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D9EDF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1" i="0" sz="2800" u="none" cap="none" strike="noStrike">
                        <a:solidFill>
                          <a:srgbClr val="D9EDF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D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D9EDF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1" i="0" sz="2800" u="none" cap="none" strike="noStrike">
                        <a:solidFill>
                          <a:srgbClr val="D9EDF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D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D9EDF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1" i="0" sz="2800" u="none" cap="none" strike="noStrike">
                        <a:solidFill>
                          <a:srgbClr val="D9EDF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D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1" i="0" sz="28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1" i="0" sz="28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5" name="Google Shape;435;p41"/>
          <p:cNvSpPr txBox="1"/>
          <p:nvPr/>
        </p:nvSpPr>
        <p:spPr>
          <a:xfrm>
            <a:off x="5755765" y="3719512"/>
            <a:ext cx="492635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rPr>
              <a:t>13</a:t>
            </a:r>
            <a:endParaRPr/>
          </a:p>
        </p:txBody>
      </p:sp>
      <p:cxnSp>
        <p:nvCxnSpPr>
          <p:cNvPr id="436" name="Google Shape;436;p41"/>
          <p:cNvCxnSpPr/>
          <p:nvPr/>
        </p:nvCxnSpPr>
        <p:spPr>
          <a:xfrm>
            <a:off x="4993765" y="4005262"/>
            <a:ext cx="657225" cy="0"/>
          </a:xfrm>
          <a:prstGeom prst="straightConnector1">
            <a:avLst/>
          </a:prstGeom>
          <a:noFill/>
          <a:ln cap="flat" cmpd="sng" w="34925">
            <a:solidFill>
              <a:srgbClr val="D9EDF1"/>
            </a:solidFill>
            <a:prstDash val="solid"/>
            <a:round/>
            <a:headEnd len="med" w="med" type="none"/>
            <a:tailEnd len="lg" w="lg" type="stealth"/>
          </a:ln>
          <a:effectLst>
            <a:outerShdw rotWithShape="0" algn="ctr" dir="2700000" dist="17961">
              <a:srgbClr val="262626"/>
            </a:outerShdw>
          </a:effectLst>
        </p:spPr>
      </p:cxnSp>
      <p:sp>
        <p:nvSpPr>
          <p:cNvPr id="437" name="Google Shape;437;p41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2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Free Trainings @ Telerik Academy</a:t>
            </a:r>
            <a:endParaRPr/>
          </a:p>
        </p:txBody>
      </p:sp>
      <p:sp>
        <p:nvSpPr>
          <p:cNvPr id="443" name="Google Shape;443;p42"/>
          <p:cNvSpPr txBox="1"/>
          <p:nvPr>
            <p:ph idx="1" type="body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/>
              <a:t>“C# Programming @ Telerik Academy</a:t>
            </a:r>
            <a:endParaRPr/>
          </a:p>
          <a:p>
            <a:pPr indent="-282575" lvl="2" marL="5746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Char char="◆"/>
            </a:pPr>
            <a:r>
              <a:rPr lang="en-US" u="sng">
                <a:solidFill>
                  <a:schemeClr val="hlink"/>
                </a:solidFill>
                <a:hlinkClick r:id="rId3"/>
              </a:rPr>
              <a:t>csharpfundamentals.telerik.com</a:t>
            </a:r>
            <a:endParaRPr/>
          </a:p>
          <a:p>
            <a:pPr indent="-282575" lvl="1" marL="282575" rtl="0" algn="l">
              <a:lnSpc>
                <a:spcPct val="105000"/>
              </a:lnSpc>
              <a:spcBef>
                <a:spcPts val="2400"/>
              </a:spcBef>
              <a:spcAft>
                <a:spcPts val="0"/>
              </a:spcAft>
              <a:buClr>
                <a:srgbClr val="B4DAE4"/>
              </a:buClr>
              <a:buSzPts val="2100"/>
              <a:buFont typeface="Noto Sans Symbols"/>
              <a:buChar char="◆"/>
            </a:pPr>
            <a:r>
              <a:rPr lang="en-US"/>
              <a:t>Telerik Software Academy</a:t>
            </a:r>
            <a:endParaRPr/>
          </a:p>
          <a:p>
            <a:pPr indent="-282575" lvl="2" marL="5746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Char char="◆"/>
            </a:pPr>
            <a:r>
              <a:rPr lang="en-US" u="sng">
                <a:solidFill>
                  <a:schemeClr val="hlink"/>
                </a:solidFill>
                <a:hlinkClick r:id="rId4"/>
              </a:rPr>
              <a:t>academy.telerik.com</a:t>
            </a:r>
            <a:endParaRPr/>
          </a:p>
          <a:p>
            <a:pPr indent="-282575" lvl="1" marL="282575" rtl="0" algn="l">
              <a:lnSpc>
                <a:spcPct val="105000"/>
              </a:lnSpc>
              <a:spcBef>
                <a:spcPts val="2400"/>
              </a:spcBef>
              <a:spcAft>
                <a:spcPts val="0"/>
              </a:spcAft>
              <a:buClr>
                <a:srgbClr val="B4DAE4"/>
              </a:buClr>
              <a:buSzPts val="2100"/>
              <a:buFont typeface="Noto Sans Symbols"/>
              <a:buChar char="◆"/>
            </a:pPr>
            <a:r>
              <a:rPr lang="en-US"/>
              <a:t>Telerik Academy @ Facebook</a:t>
            </a:r>
            <a:endParaRPr/>
          </a:p>
          <a:p>
            <a:pPr indent="-282575" lvl="2" marL="5746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Char char="◆"/>
            </a:pPr>
            <a:r>
              <a:rPr lang="en-US" u="sng">
                <a:solidFill>
                  <a:schemeClr val="hlink"/>
                </a:solidFill>
                <a:hlinkClick r:id="rId5"/>
              </a:rPr>
              <a:t>facebook.com/TelerikAcademy</a:t>
            </a:r>
            <a:endParaRPr/>
          </a:p>
          <a:p>
            <a:pPr indent="-282575" lvl="1" marL="282575" rtl="0" algn="l">
              <a:lnSpc>
                <a:spcPct val="105000"/>
              </a:lnSpc>
              <a:spcBef>
                <a:spcPts val="2400"/>
              </a:spcBef>
              <a:spcAft>
                <a:spcPts val="0"/>
              </a:spcAft>
              <a:buClr>
                <a:srgbClr val="B4DAE4"/>
              </a:buClr>
              <a:buSzPts val="2100"/>
              <a:buFont typeface="Noto Sans Symbols"/>
              <a:buChar char="◆"/>
            </a:pPr>
            <a:r>
              <a:rPr lang="en-US"/>
              <a:t>Telerik Software Academy Forums</a:t>
            </a:r>
            <a:endParaRPr/>
          </a:p>
          <a:p>
            <a:pPr indent="-282575" lvl="2" marL="5746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Char char="◆"/>
            </a:pPr>
            <a:r>
              <a:rPr lang="en-US" u="sng">
                <a:solidFill>
                  <a:schemeClr val="hlink"/>
                </a:solidFill>
                <a:hlinkClick r:id="rId6"/>
              </a:rPr>
              <a:t>forums.academy.telerik.com</a:t>
            </a:r>
            <a:endParaRPr/>
          </a:p>
        </p:txBody>
      </p:sp>
      <p:pic>
        <p:nvPicPr>
          <p:cNvPr id="444" name="Google Shape;444;p42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42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548941" y="2667000"/>
            <a:ext cx="3137859" cy="918234"/>
          </a:xfrm>
          <a:prstGeom prst="rect">
            <a:avLst/>
          </a:prstGeom>
          <a:noFill/>
          <a:ln cap="flat" cmpd="sng" w="9525">
            <a:solidFill>
              <a:srgbClr val="9BCC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6" name="Google Shape;446;p42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42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562025" y="1123558"/>
            <a:ext cx="1124775" cy="112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Declaring and Creating Multidimensional Arrays</a:t>
            </a:r>
            <a:endParaRPr sz="3600"/>
          </a:p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228600" y="12192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Declaring multidimensional arrays:</a:t>
            </a:r>
            <a:endParaRPr/>
          </a:p>
          <a:p>
            <a:pPr indent="-14033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14922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/>
          </a:p>
          <a:p>
            <a:pPr indent="-282575" lvl="0" marL="282575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Creating a multidimensional array</a:t>
            </a:r>
            <a:endParaRPr/>
          </a:p>
          <a:p>
            <a:pPr indent="-2730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Use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/>
              <a:t> keyword</a:t>
            </a:r>
            <a:endParaRPr/>
          </a:p>
          <a:p>
            <a:pPr indent="-2730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Must specify the size of each dimension</a:t>
            </a:r>
            <a:endParaRPr/>
          </a:p>
        </p:txBody>
      </p:sp>
      <p:sp>
        <p:nvSpPr>
          <p:cNvPr id="134" name="Google Shape;134;p5"/>
          <p:cNvSpPr/>
          <p:nvPr/>
        </p:nvSpPr>
        <p:spPr>
          <a:xfrm>
            <a:off x="755650" y="1905000"/>
            <a:ext cx="7777163" cy="1089337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int[,] intMatrix;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float[,] floatMatrix;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string[,,] strCube;</a:t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>
            <a:off x="755650" y="5181600"/>
            <a:ext cx="7777163" cy="1089337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int[,] intMatrix = new int[3, 4];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float[,] floatMatrix = new float[8, 2];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string[,,] stringCube = new string[5, 5, 5];</a:t>
            </a:r>
            <a:endParaRPr/>
          </a:p>
        </p:txBody>
      </p:sp>
      <p:sp>
        <p:nvSpPr>
          <p:cNvPr id="136" name="Google Shape;136;p5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type="title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Initializing Multidimensional Arrays with Values</a:t>
            </a:r>
            <a:endParaRPr sz="3600"/>
          </a:p>
        </p:txBody>
      </p:sp>
      <p:sp>
        <p:nvSpPr>
          <p:cNvPr id="142" name="Google Shape;142;p6"/>
          <p:cNvSpPr txBox="1"/>
          <p:nvPr>
            <p:ph idx="1" type="body"/>
          </p:nvPr>
        </p:nvSpPr>
        <p:spPr>
          <a:xfrm>
            <a:off x="323850" y="1196975"/>
            <a:ext cx="8496300" cy="5329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Creating and initializing with values multidimensional array:</a:t>
            </a:r>
            <a:endParaRPr/>
          </a:p>
          <a:p>
            <a:pPr indent="-825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-825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-825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-273050" lvl="1" marL="630238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Matrices are represented by a list of rows</a:t>
            </a:r>
            <a:endParaRPr/>
          </a:p>
          <a:p>
            <a:pPr indent="-273050" lvl="2" marL="9223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⬥"/>
            </a:pPr>
            <a:r>
              <a:rPr lang="en-US"/>
              <a:t>Rows consist of list of values</a:t>
            </a:r>
            <a:endParaRPr/>
          </a:p>
          <a:p>
            <a:pPr indent="-2730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The first dimension comes first, the second comes next (inside the first)</a:t>
            </a:r>
            <a:endParaRPr/>
          </a:p>
        </p:txBody>
      </p:sp>
      <p:sp>
        <p:nvSpPr>
          <p:cNvPr id="143" name="Google Shape;143;p6"/>
          <p:cNvSpPr/>
          <p:nvPr/>
        </p:nvSpPr>
        <p:spPr>
          <a:xfrm>
            <a:off x="755650" y="2407384"/>
            <a:ext cx="7561263" cy="1631216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int[,] matrix =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{1, 2, 3, 4}, // row 0 values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{5, 6, 7, 8}, // row 1 values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}; // The matrix size is 2 x 4 (2 rows, 4 cols)</a:t>
            </a:r>
            <a:endParaRPr/>
          </a:p>
        </p:txBody>
      </p:sp>
      <p:sp>
        <p:nvSpPr>
          <p:cNvPr id="144" name="Google Shape;144;p6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Accessing The Elements of Multidimensional Arrays</a:t>
            </a:r>
            <a:endParaRPr sz="3600"/>
          </a:p>
        </p:txBody>
      </p:sp>
      <p:sp>
        <p:nvSpPr>
          <p:cNvPr id="150" name="Google Shape;150;p7"/>
          <p:cNvSpPr txBox="1"/>
          <p:nvPr>
            <p:ph idx="1" type="body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Accessing N-dimensional array element:</a:t>
            </a:r>
            <a:endParaRPr/>
          </a:p>
          <a:p>
            <a:pPr indent="-14033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28257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Getting element value example:</a:t>
            </a:r>
            <a:endParaRPr/>
          </a:p>
          <a:p>
            <a:pPr indent="-14033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282575" lvl="0" marL="282575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Setting element value example:</a:t>
            </a:r>
            <a:endParaRPr/>
          </a:p>
        </p:txBody>
      </p:sp>
      <p:sp>
        <p:nvSpPr>
          <p:cNvPr id="151" name="Google Shape;151;p7"/>
          <p:cNvSpPr/>
          <p:nvPr/>
        </p:nvSpPr>
        <p:spPr>
          <a:xfrm>
            <a:off x="755650" y="1702713"/>
            <a:ext cx="7777163" cy="430887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nDimensionalArray[index</a:t>
            </a:r>
            <a:r>
              <a:rPr b="1" baseline="-25000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, … , index</a:t>
            </a:r>
            <a:r>
              <a:rPr b="1" baseline="-25000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</p:txBody>
      </p:sp>
      <p:sp>
        <p:nvSpPr>
          <p:cNvPr id="152" name="Google Shape;152;p7"/>
          <p:cNvSpPr/>
          <p:nvPr/>
        </p:nvSpPr>
        <p:spPr>
          <a:xfrm>
            <a:off x="755650" y="2819400"/>
            <a:ext cx="7777163" cy="769441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int[,] array = {{1, 2}, {3, 4}}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 element11 = array[1, 1]; // element11 = 4</a:t>
            </a:r>
            <a:endParaRPr/>
          </a:p>
        </p:txBody>
      </p:sp>
      <p:sp>
        <p:nvSpPr>
          <p:cNvPr id="153" name="Google Shape;153;p7"/>
          <p:cNvSpPr/>
          <p:nvPr/>
        </p:nvSpPr>
        <p:spPr>
          <a:xfrm>
            <a:off x="755650" y="4419600"/>
            <a:ext cx="7777163" cy="1446550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int[,] array = new int[3, 4];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for (int row=0; row&lt;array.GetLength(0); row++)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for (int col=0; col&lt;array.GetLength(1); col++)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array[row, col] = row + col;</a:t>
            </a:r>
            <a:endParaRPr/>
          </a:p>
        </p:txBody>
      </p:sp>
      <p:sp>
        <p:nvSpPr>
          <p:cNvPr id="154" name="Google Shape;154;p7"/>
          <p:cNvSpPr/>
          <p:nvPr/>
        </p:nvSpPr>
        <p:spPr>
          <a:xfrm>
            <a:off x="6604000" y="3962400"/>
            <a:ext cx="1524000" cy="845054"/>
          </a:xfrm>
          <a:prstGeom prst="wedgeRoundRectCallout">
            <a:avLst>
              <a:gd fmla="val -55018" name="adj1"/>
              <a:gd fmla="val 79202" name="adj2"/>
              <a:gd fmla="val 16667" name="adj3"/>
            </a:avLst>
          </a:prstGeom>
          <a:solidFill>
            <a:srgbClr val="9F8471"/>
          </a:solidFill>
          <a:ln cap="flat" cmpd="sng" w="9525">
            <a:solidFill>
              <a:srgbClr val="F4FE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F7FFE7"/>
                </a:solidFill>
                <a:latin typeface="Corbel"/>
                <a:ea typeface="Corbel"/>
                <a:cs typeface="Corbel"/>
                <a:sym typeface="Corbel"/>
              </a:rPr>
              <a:t>Number of rows</a:t>
            </a:r>
            <a:endParaRPr b="1" i="0" sz="2600" u="none" cap="none" strike="noStrike">
              <a:solidFill>
                <a:srgbClr val="F7FFE7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6781800" y="5727700"/>
            <a:ext cx="1828800" cy="845054"/>
          </a:xfrm>
          <a:prstGeom prst="wedgeRoundRectCallout">
            <a:avLst>
              <a:gd fmla="val -46697" name="adj1"/>
              <a:gd fmla="val -75100" name="adj2"/>
              <a:gd fmla="val 16667" name="adj3"/>
            </a:avLst>
          </a:prstGeom>
          <a:solidFill>
            <a:srgbClr val="9F8471"/>
          </a:solidFill>
          <a:ln cap="flat" cmpd="sng" w="9525">
            <a:solidFill>
              <a:srgbClr val="F4FE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F7FFE7"/>
                </a:solidFill>
                <a:latin typeface="Corbel"/>
                <a:ea typeface="Corbel"/>
                <a:cs typeface="Corbel"/>
                <a:sym typeface="Corbel"/>
              </a:rPr>
              <a:t>Number of columns</a:t>
            </a:r>
            <a:endParaRPr b="1" i="0" sz="2600" u="none" cap="none" strike="noStrike">
              <a:solidFill>
                <a:srgbClr val="F7FFE7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6" name="Google Shape;156;p7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Reading a Matrix – Example</a:t>
            </a:r>
            <a:endParaRPr/>
          </a:p>
        </p:txBody>
      </p:sp>
      <p:sp>
        <p:nvSpPr>
          <p:cNvPr id="162" name="Google Shape;162;p8"/>
          <p:cNvSpPr txBox="1"/>
          <p:nvPr>
            <p:ph idx="1" type="body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Reading a matrix from the console</a:t>
            </a:r>
            <a:endParaRPr/>
          </a:p>
        </p:txBody>
      </p:sp>
      <p:sp>
        <p:nvSpPr>
          <p:cNvPr id="163" name="Google Shape;163;p8"/>
          <p:cNvSpPr/>
          <p:nvPr/>
        </p:nvSpPr>
        <p:spPr>
          <a:xfrm>
            <a:off x="379412" y="1828800"/>
            <a:ext cx="8383588" cy="4493538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 rows = int.Parse(Console.ReadLine());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 columns = int.Parse(Console.ReadLine());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int[,] matrix = new int[rows, columns];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String inputNumber;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for (int row=0; row&lt;rows; row++)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for (int column=0; column&lt;cols; column++)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Console.Write("matrix[{0},{1}] = ", row, column);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inputNumber = Console.ReadLine();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matrix[row, column] = int.Parse(inputNumber);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64" name="Google Shape;164;p8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Printing Matrix – Example</a:t>
            </a:r>
            <a:endParaRPr/>
          </a:p>
        </p:txBody>
      </p:sp>
      <p:sp>
        <p:nvSpPr>
          <p:cNvPr id="170" name="Google Shape;170;p9"/>
          <p:cNvSpPr txBox="1"/>
          <p:nvPr>
            <p:ph idx="1" type="body"/>
          </p:nvPr>
        </p:nvSpPr>
        <p:spPr>
          <a:xfrm>
            <a:off x="323850" y="1196975"/>
            <a:ext cx="8496300" cy="5329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2100"/>
              <a:buChar char="◆"/>
            </a:pPr>
            <a:r>
              <a:rPr lang="en-US" sz="3000"/>
              <a:t>Printing a matrix on the console:</a:t>
            </a:r>
            <a:endParaRPr sz="3000"/>
          </a:p>
        </p:txBody>
      </p:sp>
      <p:sp>
        <p:nvSpPr>
          <p:cNvPr id="171" name="Google Shape;171;p9"/>
          <p:cNvSpPr/>
          <p:nvPr/>
        </p:nvSpPr>
        <p:spPr>
          <a:xfrm>
            <a:off x="609600" y="1989138"/>
            <a:ext cx="7905750" cy="2800767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for (int row=0; row&lt;matrix.GetLength(0); row++)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for (int col=0; col&lt;matrix.GetLength(1); col++)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Console.Write("{0} ", matrix[row, col]);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Console.WriteLine();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72" name="Google Shape;172;p9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lerik Academy">
  <a:themeElements>
    <a:clrScheme name="Telerik Colors Theme">
      <a:dk1>
        <a:srgbClr val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2007-12-08T16:03:35Z</dcterms:created>
  <dc:creator>Svetlin Nakov</dc:creator>
</cp:coreProperties>
</file>